
<file path=[Content_Types].xml><?xml version="1.0" encoding="utf-8"?>
<Types xmlns="http://schemas.openxmlformats.org/package/2006/content-types">
  <Default Extension="xml" ContentType="application/xml"/>
  <Default Extension="wmf" ContentType="image/x-wmf"/>
  <Default Extension="jpeg" ContentType="image/jpeg"/>
  <Default Extension="rels" ContentType="application/vnd.openxmlformats-package.relationships+xml"/>
  <Default Extension="emf" ContentType="image/x-em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4"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738" r:id="rId1"/>
  </p:sldMasterIdLst>
  <p:notesMasterIdLst>
    <p:notesMasterId r:id="rId176"/>
  </p:notesMasterIdLst>
  <p:handoutMasterIdLst>
    <p:handoutMasterId r:id="rId177"/>
  </p:handoutMasterIdLst>
  <p:sldIdLst>
    <p:sldId id="1092" r:id="rId2"/>
    <p:sldId id="1414" r:id="rId3"/>
    <p:sldId id="527" r:id="rId4"/>
    <p:sldId id="1401" r:id="rId5"/>
    <p:sldId id="529" r:id="rId6"/>
    <p:sldId id="530" r:id="rId7"/>
    <p:sldId id="1402" r:id="rId8"/>
    <p:sldId id="1403" r:id="rId9"/>
    <p:sldId id="531" r:id="rId10"/>
    <p:sldId id="1404" r:id="rId11"/>
    <p:sldId id="1405" r:id="rId12"/>
    <p:sldId id="1408" r:id="rId13"/>
    <p:sldId id="1409" r:id="rId14"/>
    <p:sldId id="291" r:id="rId15"/>
    <p:sldId id="1406" r:id="rId16"/>
    <p:sldId id="286" r:id="rId17"/>
    <p:sldId id="325" r:id="rId18"/>
    <p:sldId id="366" r:id="rId19"/>
    <p:sldId id="1415" r:id="rId20"/>
    <p:sldId id="1107" r:id="rId21"/>
    <p:sldId id="1108" r:id="rId22"/>
    <p:sldId id="1109" r:id="rId23"/>
    <p:sldId id="1110" r:id="rId24"/>
    <p:sldId id="1111" r:id="rId25"/>
    <p:sldId id="1112" r:id="rId26"/>
    <p:sldId id="1113" r:id="rId27"/>
    <p:sldId id="1114" r:id="rId28"/>
    <p:sldId id="1115" r:id="rId29"/>
    <p:sldId id="1116" r:id="rId30"/>
    <p:sldId id="1117" r:id="rId31"/>
    <p:sldId id="1416" r:id="rId32"/>
    <p:sldId id="1417" r:id="rId33"/>
    <p:sldId id="1418" r:id="rId34"/>
    <p:sldId id="1420" r:id="rId35"/>
    <p:sldId id="1421" r:id="rId36"/>
    <p:sldId id="1422" r:id="rId37"/>
    <p:sldId id="1423" r:id="rId38"/>
    <p:sldId id="1424" r:id="rId39"/>
    <p:sldId id="1425" r:id="rId40"/>
    <p:sldId id="1427" r:id="rId41"/>
    <p:sldId id="1426" r:id="rId42"/>
    <p:sldId id="1419" r:id="rId43"/>
    <p:sldId id="1118" r:id="rId44"/>
    <p:sldId id="1119" r:id="rId45"/>
    <p:sldId id="1120" r:id="rId46"/>
    <p:sldId id="1139" r:id="rId47"/>
    <p:sldId id="1140" r:id="rId48"/>
    <p:sldId id="1141" r:id="rId49"/>
    <p:sldId id="281" r:id="rId50"/>
    <p:sldId id="282" r:id="rId51"/>
    <p:sldId id="1142" r:id="rId52"/>
    <p:sldId id="1143" r:id="rId53"/>
    <p:sldId id="1144" r:id="rId54"/>
    <p:sldId id="1434" r:id="rId55"/>
    <p:sldId id="1297" r:id="rId56"/>
    <p:sldId id="1273" r:id="rId57"/>
    <p:sldId id="300" r:id="rId58"/>
    <p:sldId id="1148" r:id="rId59"/>
    <p:sldId id="308" r:id="rId60"/>
    <p:sldId id="310" r:id="rId61"/>
    <p:sldId id="309" r:id="rId62"/>
    <p:sldId id="330" r:id="rId63"/>
    <p:sldId id="285" r:id="rId64"/>
    <p:sldId id="1298" r:id="rId65"/>
    <p:sldId id="1435" r:id="rId66"/>
    <p:sldId id="1437" r:id="rId67"/>
    <p:sldId id="1438" r:id="rId68"/>
    <p:sldId id="1439" r:id="rId69"/>
    <p:sldId id="1436" r:id="rId70"/>
    <p:sldId id="1440" r:id="rId71"/>
    <p:sldId id="1441" r:id="rId72"/>
    <p:sldId id="1442" r:id="rId73"/>
    <p:sldId id="1443" r:id="rId74"/>
    <p:sldId id="1444" r:id="rId75"/>
    <p:sldId id="337" r:id="rId76"/>
    <p:sldId id="1449" r:id="rId77"/>
    <p:sldId id="1450" r:id="rId78"/>
    <p:sldId id="1428" r:id="rId79"/>
    <p:sldId id="316" r:id="rId80"/>
    <p:sldId id="315" r:id="rId81"/>
    <p:sldId id="317" r:id="rId82"/>
    <p:sldId id="318" r:id="rId83"/>
    <p:sldId id="1151" r:id="rId84"/>
    <p:sldId id="329" r:id="rId85"/>
    <p:sldId id="1152" r:id="rId86"/>
    <p:sldId id="332" r:id="rId87"/>
    <p:sldId id="333" r:id="rId88"/>
    <p:sldId id="1121" r:id="rId89"/>
    <p:sldId id="1130" r:id="rId90"/>
    <p:sldId id="1131" r:id="rId91"/>
    <p:sldId id="1132" r:id="rId92"/>
    <p:sldId id="1093" r:id="rId93"/>
    <p:sldId id="1451" r:id="rId94"/>
    <p:sldId id="1272" r:id="rId95"/>
    <p:sldId id="1274" r:id="rId96"/>
    <p:sldId id="1275" r:id="rId97"/>
    <p:sldId id="1276" r:id="rId98"/>
    <p:sldId id="1277" r:id="rId99"/>
    <p:sldId id="1300" r:id="rId100"/>
    <p:sldId id="1278" r:id="rId101"/>
    <p:sldId id="1279" r:id="rId102"/>
    <p:sldId id="1284" r:id="rId103"/>
    <p:sldId id="1280" r:id="rId104"/>
    <p:sldId id="1281" r:id="rId105"/>
    <p:sldId id="1452" r:id="rId106"/>
    <p:sldId id="1453" r:id="rId107"/>
    <p:sldId id="1456" r:id="rId108"/>
    <p:sldId id="1457" r:id="rId109"/>
    <p:sldId id="1458" r:id="rId110"/>
    <p:sldId id="1459" r:id="rId111"/>
    <p:sldId id="1454" r:id="rId112"/>
    <p:sldId id="1460" r:id="rId113"/>
    <p:sldId id="1461" r:id="rId114"/>
    <p:sldId id="1462" r:id="rId115"/>
    <p:sldId id="1463" r:id="rId116"/>
    <p:sldId id="1464" r:id="rId117"/>
    <p:sldId id="1455" r:id="rId118"/>
    <p:sldId id="258" r:id="rId119"/>
    <p:sldId id="259" r:id="rId120"/>
    <p:sldId id="260" r:id="rId121"/>
    <p:sldId id="261" r:id="rId122"/>
    <p:sldId id="262" r:id="rId123"/>
    <p:sldId id="263" r:id="rId124"/>
    <p:sldId id="264" r:id="rId125"/>
    <p:sldId id="265" r:id="rId126"/>
    <p:sldId id="266" r:id="rId127"/>
    <p:sldId id="267" r:id="rId128"/>
    <p:sldId id="268" r:id="rId129"/>
    <p:sldId id="269" r:id="rId130"/>
    <p:sldId id="270" r:id="rId131"/>
    <p:sldId id="271" r:id="rId132"/>
    <p:sldId id="272" r:id="rId133"/>
    <p:sldId id="273" r:id="rId134"/>
    <p:sldId id="274" r:id="rId135"/>
    <p:sldId id="278" r:id="rId136"/>
    <p:sldId id="275" r:id="rId137"/>
    <p:sldId id="276" r:id="rId138"/>
    <p:sldId id="277" r:id="rId139"/>
    <p:sldId id="279" r:id="rId140"/>
    <p:sldId id="280" r:id="rId141"/>
    <p:sldId id="1465" r:id="rId142"/>
    <p:sldId id="1466" r:id="rId143"/>
    <p:sldId id="1467" r:id="rId144"/>
    <p:sldId id="284" r:id="rId145"/>
    <p:sldId id="1468" r:id="rId146"/>
    <p:sldId id="1469" r:id="rId147"/>
    <p:sldId id="288" r:id="rId148"/>
    <p:sldId id="289" r:id="rId149"/>
    <p:sldId id="290" r:id="rId150"/>
    <p:sldId id="1470" r:id="rId151"/>
    <p:sldId id="292" r:id="rId152"/>
    <p:sldId id="293" r:id="rId153"/>
    <p:sldId id="294" r:id="rId154"/>
    <p:sldId id="302" r:id="rId155"/>
    <p:sldId id="295" r:id="rId156"/>
    <p:sldId id="297" r:id="rId157"/>
    <p:sldId id="298" r:id="rId158"/>
    <p:sldId id="299" r:id="rId159"/>
    <p:sldId id="296" r:id="rId160"/>
    <p:sldId id="1471" r:id="rId161"/>
    <p:sldId id="301" r:id="rId162"/>
    <p:sldId id="303" r:id="rId163"/>
    <p:sldId id="331" r:id="rId164"/>
    <p:sldId id="336" r:id="rId165"/>
    <p:sldId id="1081" r:id="rId166"/>
    <p:sldId id="319" r:id="rId167"/>
    <p:sldId id="1079" r:id="rId168"/>
    <p:sldId id="1080" r:id="rId169"/>
    <p:sldId id="1472" r:id="rId170"/>
    <p:sldId id="1407" r:id="rId171"/>
    <p:sldId id="1262" r:id="rId172"/>
    <p:sldId id="1084" r:id="rId173"/>
    <p:sldId id="1085" r:id="rId174"/>
    <p:sldId id="283" r:id="rId175"/>
  </p:sldIdLst>
  <p:sldSz cx="9144000" cy="6858000" type="screen4x3"/>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880">
          <p15:clr>
            <a:srgbClr val="A4A3A4"/>
          </p15:clr>
        </p15:guide>
        <p15:guide id="2" pos="2160">
          <p15:clr>
            <a:srgbClr val="A4A3A4"/>
          </p15:clr>
        </p15:guide>
      </p15:sldGuideLst>
    </p:ext>
    <p:ext uri="{2D200454-40CA-4A62-9FC3-DE9A4176ACB9}">
      <p15:notesGuideLst xmlns:p15="http://schemas.microsoft.com/office/powerpoint/2012/main" xmlns="">
        <p15:guide id="1" orient="horz" pos="2160">
          <p15:clr>
            <a:srgbClr val="A4A3A4"/>
          </p15:clr>
        </p15:guide>
        <p15:guide id="2" pos="288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368" autoAdjust="0"/>
    <p:restoredTop sz="94249" autoAdjust="0"/>
  </p:normalViewPr>
  <p:slideViewPr>
    <p:cSldViewPr>
      <p:cViewPr varScale="1">
        <p:scale>
          <a:sx n="88" d="100"/>
          <a:sy n="88" d="100"/>
        </p:scale>
        <p:origin x="-2264" y="-104"/>
      </p:cViewPr>
      <p:guideLst>
        <p:guide orient="horz" pos="2880"/>
        <p:guide pos="2160"/>
      </p:guideLst>
    </p:cSldViewPr>
  </p:slideViewPr>
  <p:outlineViewPr>
    <p:cViewPr>
      <p:scale>
        <a:sx n="33" d="100"/>
        <a:sy n="33" d="100"/>
      </p:scale>
      <p:origin x="0" y="0"/>
    </p:cViewPr>
  </p:outlineViewPr>
  <p:notesTextViewPr>
    <p:cViewPr>
      <p:scale>
        <a:sx n="100" d="100"/>
        <a:sy n="100" d="100"/>
      </p:scale>
      <p:origin x="0" y="0"/>
    </p:cViewPr>
  </p:notesTextViewPr>
  <p:notesViewPr>
    <p:cSldViewPr>
      <p:cViewPr varScale="1">
        <p:scale>
          <a:sx n="74" d="100"/>
          <a:sy n="74" d="100"/>
        </p:scale>
        <p:origin x="-1968" y="-96"/>
      </p:cViewPr>
      <p:guideLst>
        <p:guide orient="horz" pos="2160"/>
        <p:guide pos="2880"/>
      </p:guideLst>
    </p:cSldViewPr>
  </p:notesViewPr>
  <p:gridSpacing cx="76200" cy="76200"/>
</p:viewPr>
</file>

<file path=ppt/_rels/presentation.xml.rels><?xml version="1.0" encoding="UTF-8" standalone="yes"?>
<Relationships xmlns="http://schemas.openxmlformats.org/package/2006/relationships"><Relationship Id="rId142" Type="http://schemas.openxmlformats.org/officeDocument/2006/relationships/slide" Target="slides/slide141.xml"/><Relationship Id="rId143" Type="http://schemas.openxmlformats.org/officeDocument/2006/relationships/slide" Target="slides/slide142.xml"/><Relationship Id="rId144" Type="http://schemas.openxmlformats.org/officeDocument/2006/relationships/slide" Target="slides/slide143.xml"/><Relationship Id="rId145" Type="http://schemas.openxmlformats.org/officeDocument/2006/relationships/slide" Target="slides/slide144.xml"/><Relationship Id="rId146" Type="http://schemas.openxmlformats.org/officeDocument/2006/relationships/slide" Target="slides/slide145.xml"/><Relationship Id="rId147" Type="http://schemas.openxmlformats.org/officeDocument/2006/relationships/slide" Target="slides/slide146.xml"/><Relationship Id="rId148" Type="http://schemas.openxmlformats.org/officeDocument/2006/relationships/slide" Target="slides/slide147.xml"/><Relationship Id="rId149" Type="http://schemas.openxmlformats.org/officeDocument/2006/relationships/slide" Target="slides/slide148.xml"/><Relationship Id="rId180" Type="http://schemas.openxmlformats.org/officeDocument/2006/relationships/viewProps" Target="viewProps.xml"/><Relationship Id="rId181" Type="http://schemas.openxmlformats.org/officeDocument/2006/relationships/theme" Target="theme/theme1.xml"/><Relationship Id="rId182"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150" Type="http://schemas.openxmlformats.org/officeDocument/2006/relationships/slide" Target="slides/slide149.xml"/><Relationship Id="rId151" Type="http://schemas.openxmlformats.org/officeDocument/2006/relationships/slide" Target="slides/slide150.xml"/><Relationship Id="rId152" Type="http://schemas.openxmlformats.org/officeDocument/2006/relationships/slide" Target="slides/slide15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53" Type="http://schemas.openxmlformats.org/officeDocument/2006/relationships/slide" Target="slides/slide152.xml"/><Relationship Id="rId154" Type="http://schemas.openxmlformats.org/officeDocument/2006/relationships/slide" Target="slides/slide153.xml"/><Relationship Id="rId155" Type="http://schemas.openxmlformats.org/officeDocument/2006/relationships/slide" Target="slides/slide154.xml"/><Relationship Id="rId156" Type="http://schemas.openxmlformats.org/officeDocument/2006/relationships/slide" Target="slides/slide155.xml"/><Relationship Id="rId157" Type="http://schemas.openxmlformats.org/officeDocument/2006/relationships/slide" Target="slides/slide156.xml"/><Relationship Id="rId158" Type="http://schemas.openxmlformats.org/officeDocument/2006/relationships/slide" Target="slides/slide157.xml"/><Relationship Id="rId159" Type="http://schemas.openxmlformats.org/officeDocument/2006/relationships/slide" Target="slides/slide15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slide" Target="slides/slide124.xml"/><Relationship Id="rId126" Type="http://schemas.openxmlformats.org/officeDocument/2006/relationships/slide" Target="slides/slide125.xml"/><Relationship Id="rId127" Type="http://schemas.openxmlformats.org/officeDocument/2006/relationships/slide" Target="slides/slide126.xml"/><Relationship Id="rId128" Type="http://schemas.openxmlformats.org/officeDocument/2006/relationships/slide" Target="slides/slide127.xml"/><Relationship Id="rId129" Type="http://schemas.openxmlformats.org/officeDocument/2006/relationships/slide" Target="slides/slide128.xml"/><Relationship Id="rId160" Type="http://schemas.openxmlformats.org/officeDocument/2006/relationships/slide" Target="slides/slide159.xml"/><Relationship Id="rId161" Type="http://schemas.openxmlformats.org/officeDocument/2006/relationships/slide" Target="slides/slide160.xml"/><Relationship Id="rId162" Type="http://schemas.openxmlformats.org/officeDocument/2006/relationships/slide" Target="slides/slide16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63" Type="http://schemas.openxmlformats.org/officeDocument/2006/relationships/slide" Target="slides/slide162.xml"/><Relationship Id="rId164" Type="http://schemas.openxmlformats.org/officeDocument/2006/relationships/slide" Target="slides/slide163.xml"/><Relationship Id="rId165" Type="http://schemas.openxmlformats.org/officeDocument/2006/relationships/slide" Target="slides/slide164.xml"/><Relationship Id="rId166" Type="http://schemas.openxmlformats.org/officeDocument/2006/relationships/slide" Target="slides/slide165.xml"/><Relationship Id="rId167" Type="http://schemas.openxmlformats.org/officeDocument/2006/relationships/slide" Target="slides/slide166.xml"/><Relationship Id="rId168" Type="http://schemas.openxmlformats.org/officeDocument/2006/relationships/slide" Target="slides/slide167.xml"/><Relationship Id="rId169" Type="http://schemas.openxmlformats.org/officeDocument/2006/relationships/slide" Target="slides/slide16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30" Type="http://schemas.openxmlformats.org/officeDocument/2006/relationships/slide" Target="slides/slide129.xml"/><Relationship Id="rId131" Type="http://schemas.openxmlformats.org/officeDocument/2006/relationships/slide" Target="slides/slide130.xml"/><Relationship Id="rId132" Type="http://schemas.openxmlformats.org/officeDocument/2006/relationships/slide" Target="slides/slide131.xml"/><Relationship Id="rId133" Type="http://schemas.openxmlformats.org/officeDocument/2006/relationships/slide" Target="slides/slide132.xml"/><Relationship Id="rId134" Type="http://schemas.openxmlformats.org/officeDocument/2006/relationships/slide" Target="slides/slide133.xml"/><Relationship Id="rId135" Type="http://schemas.openxmlformats.org/officeDocument/2006/relationships/slide" Target="slides/slide134.xml"/><Relationship Id="rId136" Type="http://schemas.openxmlformats.org/officeDocument/2006/relationships/slide" Target="slides/slide135.xml"/><Relationship Id="rId137" Type="http://schemas.openxmlformats.org/officeDocument/2006/relationships/slide" Target="slides/slide136.xml"/><Relationship Id="rId138" Type="http://schemas.openxmlformats.org/officeDocument/2006/relationships/slide" Target="slides/slide137.xml"/><Relationship Id="rId139" Type="http://schemas.openxmlformats.org/officeDocument/2006/relationships/slide" Target="slides/slide138.xml"/><Relationship Id="rId170" Type="http://schemas.openxmlformats.org/officeDocument/2006/relationships/slide" Target="slides/slide169.xml"/><Relationship Id="rId171" Type="http://schemas.openxmlformats.org/officeDocument/2006/relationships/slide" Target="slides/slide170.xml"/><Relationship Id="rId172" Type="http://schemas.openxmlformats.org/officeDocument/2006/relationships/slide" Target="slides/slide171.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173" Type="http://schemas.openxmlformats.org/officeDocument/2006/relationships/slide" Target="slides/slide172.xml"/><Relationship Id="rId174" Type="http://schemas.openxmlformats.org/officeDocument/2006/relationships/slide" Target="slides/slide173.xml"/><Relationship Id="rId175" Type="http://schemas.openxmlformats.org/officeDocument/2006/relationships/slide" Target="slides/slide174.xml"/><Relationship Id="rId176" Type="http://schemas.openxmlformats.org/officeDocument/2006/relationships/notesMaster" Target="notesMasters/notesMaster1.xml"/><Relationship Id="rId177" Type="http://schemas.openxmlformats.org/officeDocument/2006/relationships/handoutMaster" Target="handoutMasters/handoutMaster1.xml"/><Relationship Id="rId178" Type="http://schemas.openxmlformats.org/officeDocument/2006/relationships/printerSettings" Target="printerSettings/printerSettings1.bin"/><Relationship Id="rId179" Type="http://schemas.openxmlformats.org/officeDocument/2006/relationships/presProps" Target="presProps.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100" Type="http://schemas.openxmlformats.org/officeDocument/2006/relationships/slide" Target="slides/slide99.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40" Type="http://schemas.openxmlformats.org/officeDocument/2006/relationships/slide" Target="slides/slide139.xml"/><Relationship Id="rId141" Type="http://schemas.openxmlformats.org/officeDocument/2006/relationships/slide" Target="slides/slide14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5180013" y="0"/>
            <a:ext cx="3962400" cy="342900"/>
          </a:xfrm>
          <a:prstGeom prst="rect">
            <a:avLst/>
          </a:prstGeom>
        </p:spPr>
        <p:txBody>
          <a:bodyPr vert="horz" lIns="91440" tIns="45720" rIns="91440" bIns="45720" rtlCol="0"/>
          <a:lstStyle>
            <a:lvl1pPr algn="r">
              <a:defRPr sz="1200"/>
            </a:lvl1pPr>
          </a:lstStyle>
          <a:p>
            <a:fld id="{3D5A6A98-BBA1-491C-895A-3481508E9D81}" type="datetime1">
              <a:rPr lang="en-US" smtClean="0"/>
              <a:pPr/>
              <a:t>09/05/22</a:t>
            </a:fld>
            <a:endParaRPr lang="en-US"/>
          </a:p>
        </p:txBody>
      </p:sp>
      <p:sp>
        <p:nvSpPr>
          <p:cNvPr id="4" name="Footer Placeholder 3"/>
          <p:cNvSpPr>
            <a:spLocks noGrp="1"/>
          </p:cNvSpPr>
          <p:nvPr>
            <p:ph type="ftr" sz="quarter" idx="2"/>
          </p:nvPr>
        </p:nvSpPr>
        <p:spPr>
          <a:xfrm>
            <a:off x="0" y="6513513"/>
            <a:ext cx="3962400" cy="3429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5180013" y="6513513"/>
            <a:ext cx="3962400" cy="342900"/>
          </a:xfrm>
          <a:prstGeom prst="rect">
            <a:avLst/>
          </a:prstGeom>
        </p:spPr>
        <p:txBody>
          <a:bodyPr vert="horz" lIns="91440" tIns="45720" rIns="91440" bIns="45720" rtlCol="0" anchor="b"/>
          <a:lstStyle>
            <a:lvl1pPr algn="r">
              <a:defRPr sz="1200"/>
            </a:lvl1pPr>
          </a:lstStyle>
          <a:p>
            <a:fld id="{AAD7656A-59C1-4EA8-86B6-85DA6F15CC7C}" type="slidenum">
              <a:rPr lang="en-US" smtClean="0"/>
              <a:pPr/>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5407263A-DF71-4352-87CC-239DA0D6FBDF}" type="datetime1">
              <a:rPr lang="en-US" smtClean="0"/>
              <a:pPr/>
              <a:t>09/05/22</a:t>
            </a:fld>
            <a:endParaRPr lang="en-US"/>
          </a:p>
        </p:txBody>
      </p:sp>
      <p:sp>
        <p:nvSpPr>
          <p:cNvPr id="4" name="Slide Image Placeholder 3"/>
          <p:cNvSpPr>
            <a:spLocks noGrp="1" noRot="1" noChangeAspect="1"/>
          </p:cNvSpPr>
          <p:nvPr>
            <p:ph type="sldImg" idx="2"/>
          </p:nvPr>
        </p:nvSpPr>
        <p:spPr>
          <a:xfrm>
            <a:off x="2857500" y="514350"/>
            <a:ext cx="3429000" cy="25717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257550"/>
            <a:ext cx="7315200" cy="30861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513"/>
            <a:ext cx="3962400" cy="3429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80013" y="6513513"/>
            <a:ext cx="3962400" cy="342900"/>
          </a:xfrm>
          <a:prstGeom prst="rect">
            <a:avLst/>
          </a:prstGeom>
        </p:spPr>
        <p:txBody>
          <a:bodyPr vert="horz" lIns="91440" tIns="45720" rIns="91440" bIns="45720" rtlCol="0" anchor="b"/>
          <a:lstStyle>
            <a:lvl1pPr algn="r">
              <a:defRPr sz="1200"/>
            </a:lvl1pPr>
          </a:lstStyle>
          <a:p>
            <a:fld id="{6CB5DDF0-EF1A-428D-B986-B55564525F08}" type="slidenum">
              <a:rPr lang="en-US" smtClean="0"/>
              <a:pPr/>
              <a:t>‹#›</a:t>
            </a:fld>
            <a:endParaRPr lang="en-US"/>
          </a:p>
        </p:txBody>
      </p:sp>
    </p:spTree>
    <p:extLst>
      <p:ext uri="{BB962C8B-B14F-4D97-AF65-F5344CB8AC3E}">
        <p14:creationId xmlns:p14="http://schemas.microsoft.com/office/powerpoint/2010/main" val="1826087798"/>
      </p:ext>
    </p:extLst>
  </p:cSld>
  <p:clrMap bg1="lt1" tx1="dk1" bg2="lt2" tx2="dk2" accent1="accent1" accent2="accent2" accent3="accent3" accent4="accent4" accent5="accent5" accent6="accent6" hlink="hlink" folHlink="folHlink"/>
  <p:hf hdr="0"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635F52E-BA8C-4FAB-BCFA-C67A14D9CE22}" type="slidenum">
              <a:rPr lang="en-US" smtClean="0"/>
              <a:pPr/>
              <a:t>1</a:t>
            </a:fld>
            <a:endParaRPr lang="en-US"/>
          </a:p>
        </p:txBody>
      </p:sp>
      <p:sp>
        <p:nvSpPr>
          <p:cNvPr id="5" name="Date Placeholder 4">
            <a:extLst>
              <a:ext uri="{FF2B5EF4-FFF2-40B4-BE49-F238E27FC236}">
                <a16:creationId xmlns:a16="http://schemas.microsoft.com/office/drawing/2014/main" xmlns="" id="{A43B8D3A-5179-450C-BEBF-922FF580FAC1}"/>
              </a:ext>
            </a:extLst>
          </p:cNvPr>
          <p:cNvSpPr>
            <a:spLocks noGrp="1"/>
          </p:cNvSpPr>
          <p:nvPr>
            <p:ph type="dt" idx="1"/>
          </p:nvPr>
        </p:nvSpPr>
        <p:spPr/>
        <p:txBody>
          <a:bodyPr/>
          <a:lstStyle/>
          <a:p>
            <a:fld id="{5E849420-F84C-4ADF-9918-4F3363A8A201}" type="datetime1">
              <a:rPr lang="en-US" smtClean="0"/>
              <a:pPr/>
              <a:t>09/05/22</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
          </p:nvPr>
        </p:nvSpPr>
        <p:spPr/>
        <p:txBody>
          <a:bodyPr/>
          <a:lstStyle/>
          <a:p>
            <a:fld id="{168A423E-841E-43EE-9B5A-6ECD38330083}" type="datetime1">
              <a:rPr lang="en-US" smtClean="0"/>
              <a:pPr/>
              <a:t>09/05/22</a:t>
            </a:fld>
            <a:endParaRPr lang="en-US"/>
          </a:p>
        </p:txBody>
      </p:sp>
      <p:sp>
        <p:nvSpPr>
          <p:cNvPr id="5" name="Slide Number Placeholder 4"/>
          <p:cNvSpPr>
            <a:spLocks noGrp="1"/>
          </p:cNvSpPr>
          <p:nvPr>
            <p:ph type="sldNum" sz="quarter" idx="5"/>
          </p:nvPr>
        </p:nvSpPr>
        <p:spPr/>
        <p:txBody>
          <a:bodyPr/>
          <a:lstStyle/>
          <a:p>
            <a:fld id="{6CB5DDF0-EF1A-428D-B986-B55564525F08}" type="slidenum">
              <a:rPr lang="en-US" smtClean="0"/>
              <a:pPr/>
              <a:t>2</a:t>
            </a:fld>
            <a:endParaRPr lang="en-US"/>
          </a:p>
        </p:txBody>
      </p:sp>
    </p:spTree>
    <p:extLst>
      <p:ext uri="{BB962C8B-B14F-4D97-AF65-F5344CB8AC3E}">
        <p14:creationId xmlns:p14="http://schemas.microsoft.com/office/powerpoint/2010/main" val="18406774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42425D3-3439-404A-93A1-697D43ECE8AA}" type="slidenum">
              <a:rPr lang="en-IN" smtClean="0"/>
              <a:pPr/>
              <a:t>3</a:t>
            </a:fld>
            <a:endParaRPr lang="en-IN"/>
          </a:p>
        </p:txBody>
      </p:sp>
    </p:spTree>
    <p:extLst>
      <p:ext uri="{BB962C8B-B14F-4D97-AF65-F5344CB8AC3E}">
        <p14:creationId xmlns:p14="http://schemas.microsoft.com/office/powerpoint/2010/main" val="33331529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42425D3-3439-404A-93A1-697D43ECE8AA}" type="slidenum">
              <a:rPr lang="en-IN" smtClean="0"/>
              <a:pPr/>
              <a:t>4</a:t>
            </a:fld>
            <a:endParaRPr lang="en-IN"/>
          </a:p>
        </p:txBody>
      </p:sp>
    </p:spTree>
    <p:extLst>
      <p:ext uri="{BB962C8B-B14F-4D97-AF65-F5344CB8AC3E}">
        <p14:creationId xmlns:p14="http://schemas.microsoft.com/office/powerpoint/2010/main" val="36853434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Date Placeholder 3"/>
          <p:cNvSpPr>
            <a:spLocks noGrp="1"/>
          </p:cNvSpPr>
          <p:nvPr>
            <p:ph type="dt" idx="1"/>
          </p:nvPr>
        </p:nvSpPr>
        <p:spPr/>
        <p:txBody>
          <a:bodyPr/>
          <a:lstStyle/>
          <a:p>
            <a:fld id="{B6FBF946-9371-4CC0-AAC0-2387062DCA56}" type="datetime1">
              <a:rPr lang="en-US" smtClean="0"/>
              <a:pPr/>
              <a:t>09/05/22</a:t>
            </a:fld>
            <a:endParaRPr lang="en-US"/>
          </a:p>
        </p:txBody>
      </p:sp>
      <p:sp>
        <p:nvSpPr>
          <p:cNvPr id="5" name="Slide Number Placeholder 4"/>
          <p:cNvSpPr>
            <a:spLocks noGrp="1"/>
          </p:cNvSpPr>
          <p:nvPr>
            <p:ph type="sldNum" sz="quarter" idx="5"/>
          </p:nvPr>
        </p:nvSpPr>
        <p:spPr/>
        <p:txBody>
          <a:bodyPr/>
          <a:lstStyle/>
          <a:p>
            <a:fld id="{6CB5DDF0-EF1A-428D-B986-B55564525F08}" type="slidenum">
              <a:rPr lang="en-US" smtClean="0"/>
              <a:pPr/>
              <a:t>57</a:t>
            </a:fld>
            <a:endParaRPr lang="en-US"/>
          </a:p>
        </p:txBody>
      </p:sp>
    </p:spTree>
    <p:extLst>
      <p:ext uri="{BB962C8B-B14F-4D97-AF65-F5344CB8AC3E}">
        <p14:creationId xmlns:p14="http://schemas.microsoft.com/office/powerpoint/2010/main" val="4266078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
          </p:nvPr>
        </p:nvSpPr>
        <p:spPr/>
        <p:txBody>
          <a:bodyPr/>
          <a:lstStyle/>
          <a:p>
            <a:fld id="{8603BBCC-99EC-469D-AB39-7E74D3DB26A2}" type="datetime1">
              <a:rPr lang="en-US" smtClean="0"/>
              <a:pPr/>
              <a:t>09/05/22</a:t>
            </a:fld>
            <a:endParaRPr lang="en-US"/>
          </a:p>
        </p:txBody>
      </p:sp>
      <p:sp>
        <p:nvSpPr>
          <p:cNvPr id="5" name="Slide Number Placeholder 4"/>
          <p:cNvSpPr>
            <a:spLocks noGrp="1"/>
          </p:cNvSpPr>
          <p:nvPr>
            <p:ph type="sldNum" sz="quarter" idx="5"/>
          </p:nvPr>
        </p:nvSpPr>
        <p:spPr/>
        <p:txBody>
          <a:bodyPr/>
          <a:lstStyle/>
          <a:p>
            <a:fld id="{6CB5DDF0-EF1A-428D-B986-B55564525F08}" type="slidenum">
              <a:rPr lang="en-US" smtClean="0"/>
              <a:pPr/>
              <a:t>174</a:t>
            </a:fld>
            <a:endParaRPr lang="en-US"/>
          </a:p>
        </p:txBody>
      </p:sp>
    </p:spTree>
    <p:extLst>
      <p:ext uri="{BB962C8B-B14F-4D97-AF65-F5344CB8AC3E}">
        <p14:creationId xmlns:p14="http://schemas.microsoft.com/office/powerpoint/2010/main" val="32971493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74225EE-B067-40E2-BA19-AB2D84C68B58}" type="datetime1">
              <a:rPr lang="en-US" smtClean="0"/>
              <a:pPr/>
              <a:t>09/05/22</a:t>
            </a:fld>
            <a:endParaRPr lang="en-US" dirty="0"/>
          </a:p>
        </p:txBody>
      </p:sp>
      <p:sp>
        <p:nvSpPr>
          <p:cNvPr id="5" name="Footer Placeholder 4"/>
          <p:cNvSpPr>
            <a:spLocks noGrp="1"/>
          </p:cNvSpPr>
          <p:nvPr>
            <p:ph type="ftr" sz="quarter" idx="11"/>
          </p:nvPr>
        </p:nvSpPr>
        <p:spPr/>
        <p:txBody>
          <a:bodyPr/>
          <a:lstStyle/>
          <a:p>
            <a:r>
              <a:rPr lang="en-US"/>
              <a:t>Mr. SOVERS SINGH BISHT                  UNIT 05</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CD608EC-7E41-440E-8083-331943E2F108}" type="datetime1">
              <a:rPr lang="en-US" smtClean="0"/>
              <a:pPr/>
              <a:t>09/05/22</a:t>
            </a:fld>
            <a:endParaRPr lang="en-US" dirty="0"/>
          </a:p>
        </p:txBody>
      </p:sp>
      <p:sp>
        <p:nvSpPr>
          <p:cNvPr id="5" name="Footer Placeholder 4"/>
          <p:cNvSpPr>
            <a:spLocks noGrp="1"/>
          </p:cNvSpPr>
          <p:nvPr>
            <p:ph type="ftr" sz="quarter" idx="11"/>
          </p:nvPr>
        </p:nvSpPr>
        <p:spPr/>
        <p:txBody>
          <a:bodyPr/>
          <a:lstStyle/>
          <a:p>
            <a:r>
              <a:rPr lang="en-US"/>
              <a:t>Mr. SOVERS SINGH BISHT                  UNIT 05</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FCFFBFB-6DB1-4A52-874A-8F99D4EE3169}" type="datetime1">
              <a:rPr lang="en-US" smtClean="0"/>
              <a:pPr/>
              <a:t>09/05/22</a:t>
            </a:fld>
            <a:endParaRPr lang="en-US" dirty="0"/>
          </a:p>
        </p:txBody>
      </p:sp>
      <p:sp>
        <p:nvSpPr>
          <p:cNvPr id="5" name="Footer Placeholder 4"/>
          <p:cNvSpPr>
            <a:spLocks noGrp="1"/>
          </p:cNvSpPr>
          <p:nvPr>
            <p:ph type="ftr" sz="quarter" idx="11"/>
          </p:nvPr>
        </p:nvSpPr>
        <p:spPr/>
        <p:txBody>
          <a:bodyPr/>
          <a:lstStyle/>
          <a:p>
            <a:r>
              <a:rPr lang="en-US"/>
              <a:t>Mr. SOVERS SINGH BISHT                  UNIT 05</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1749C83-375C-46D6-B9FB-B3DA32EDF96D}"/>
              </a:ext>
            </a:extLst>
          </p:cNvPr>
          <p:cNvSpPr>
            <a:spLocks noGrp="1"/>
          </p:cNvSpPr>
          <p:nvPr>
            <p:ph type="title"/>
          </p:nvPr>
        </p:nvSpPr>
        <p:spPr>
          <a:xfrm>
            <a:off x="457200" y="704850"/>
            <a:ext cx="8229600" cy="1143000"/>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xmlns="" id="{44E69B92-B7B9-4D73-ABA4-59C990352525}"/>
              </a:ext>
            </a:extLst>
          </p:cNvPr>
          <p:cNvSpPr>
            <a:spLocks noGrp="1"/>
          </p:cNvSpPr>
          <p:nvPr>
            <p:ph type="body" sz="half" idx="1"/>
          </p:nvPr>
        </p:nvSpPr>
        <p:spPr>
          <a:xfrm>
            <a:off x="457200" y="1935163"/>
            <a:ext cx="4038600" cy="43894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xmlns="" id="{805D871E-E0C1-48E6-9181-D01840029F94}"/>
              </a:ext>
            </a:extLst>
          </p:cNvPr>
          <p:cNvSpPr>
            <a:spLocks noGrp="1"/>
          </p:cNvSpPr>
          <p:nvPr>
            <p:ph sz="half" idx="2"/>
          </p:nvPr>
        </p:nvSpPr>
        <p:spPr>
          <a:xfrm>
            <a:off x="4648200" y="1935163"/>
            <a:ext cx="4038600" cy="43894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xmlns="" id="{8CC7366D-DCA3-4FB5-A296-E2C308CB2311}"/>
              </a:ext>
            </a:extLst>
          </p:cNvPr>
          <p:cNvSpPr>
            <a:spLocks noGrp="1"/>
          </p:cNvSpPr>
          <p:nvPr>
            <p:ph type="dt" sz="half" idx="10"/>
          </p:nvPr>
        </p:nvSpPr>
        <p:spPr>
          <a:xfrm>
            <a:off x="457200" y="6356350"/>
            <a:ext cx="2133600" cy="365125"/>
          </a:xfrm>
        </p:spPr>
        <p:txBody>
          <a:bodyPr/>
          <a:lstStyle>
            <a:lvl1pPr>
              <a:defRPr/>
            </a:lvl1pPr>
          </a:lstStyle>
          <a:p>
            <a:pPr>
              <a:defRPr/>
            </a:pPr>
            <a:fld id="{05942537-5873-437E-B134-DBB84FE7E7B3}" type="datetime1">
              <a:rPr lang="en-US" smtClean="0"/>
              <a:pPr>
                <a:defRPr/>
              </a:pPr>
              <a:t>09/05/22</a:t>
            </a:fld>
            <a:endParaRPr lang="en-US"/>
          </a:p>
        </p:txBody>
      </p:sp>
      <p:sp>
        <p:nvSpPr>
          <p:cNvPr id="6" name="Footer Placeholder 5">
            <a:extLst>
              <a:ext uri="{FF2B5EF4-FFF2-40B4-BE49-F238E27FC236}">
                <a16:creationId xmlns:a16="http://schemas.microsoft.com/office/drawing/2014/main" xmlns="" id="{BC507400-AD89-478B-A2A7-7A4C5430C6AF}"/>
              </a:ext>
            </a:extLst>
          </p:cNvPr>
          <p:cNvSpPr>
            <a:spLocks noGrp="1"/>
          </p:cNvSpPr>
          <p:nvPr>
            <p:ph type="ftr" sz="quarter" idx="11"/>
          </p:nvPr>
        </p:nvSpPr>
        <p:spPr>
          <a:xfrm>
            <a:off x="2667000" y="6356350"/>
            <a:ext cx="3352800" cy="365125"/>
          </a:xfrm>
        </p:spPr>
        <p:txBody>
          <a:bodyPr/>
          <a:lstStyle>
            <a:lvl1pPr>
              <a:defRPr/>
            </a:lvl1pPr>
          </a:lstStyle>
          <a:p>
            <a:pPr>
              <a:defRPr/>
            </a:pPr>
            <a:r>
              <a:rPr lang="en-US"/>
              <a:t>Mr. SOVERS SINGH BISHT                  UNIT 05</a:t>
            </a:r>
          </a:p>
        </p:txBody>
      </p:sp>
      <p:sp>
        <p:nvSpPr>
          <p:cNvPr id="7" name="Slide Number Placeholder 6">
            <a:extLst>
              <a:ext uri="{FF2B5EF4-FFF2-40B4-BE49-F238E27FC236}">
                <a16:creationId xmlns:a16="http://schemas.microsoft.com/office/drawing/2014/main" xmlns="" id="{7E128EFF-54A4-42D5-B138-41343B6079DB}"/>
              </a:ext>
            </a:extLst>
          </p:cNvPr>
          <p:cNvSpPr>
            <a:spLocks noGrp="1"/>
          </p:cNvSpPr>
          <p:nvPr>
            <p:ph type="sldNum" sz="quarter" idx="12"/>
          </p:nvPr>
        </p:nvSpPr>
        <p:spPr>
          <a:xfrm>
            <a:off x="7924800" y="6356350"/>
            <a:ext cx="762000" cy="365125"/>
          </a:xfrm>
        </p:spPr>
        <p:txBody>
          <a:bodyPr/>
          <a:lstStyle>
            <a:lvl1pPr>
              <a:defRPr/>
            </a:lvl1pPr>
          </a:lstStyle>
          <a:p>
            <a:fld id="{3A455E8C-BB21-4B6F-8797-8048933174E9}" type="slidenum">
              <a:rPr lang="x-none" altLang="en-US"/>
              <a:pPr/>
              <a:t>‹#›</a:t>
            </a:fld>
            <a:endParaRPr lang="en-US" altLang="en-US"/>
          </a:p>
        </p:txBody>
      </p:sp>
    </p:spTree>
    <p:extLst>
      <p:ext uri="{BB962C8B-B14F-4D97-AF65-F5344CB8AC3E}">
        <p14:creationId xmlns:p14="http://schemas.microsoft.com/office/powerpoint/2010/main" val="373362818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9B3FE10-6820-429E-96B2-234AC011EFCD}"/>
              </a:ext>
            </a:extLst>
          </p:cNvPr>
          <p:cNvSpPr>
            <a:spLocks noGrp="1"/>
          </p:cNvSpPr>
          <p:nvPr>
            <p:ph type="title"/>
          </p:nvPr>
        </p:nvSpPr>
        <p:spPr>
          <a:xfrm>
            <a:off x="457200" y="704850"/>
            <a:ext cx="8229600" cy="1143000"/>
          </a:xfrm>
        </p:spPr>
        <p:txBody>
          <a:bodyPr/>
          <a:lstStyle/>
          <a:p>
            <a:r>
              <a:rPr lang="en-US"/>
              <a:t>Click to edit Master title style</a:t>
            </a:r>
            <a:endParaRPr lang="en-IN"/>
          </a:p>
        </p:txBody>
      </p:sp>
      <p:sp>
        <p:nvSpPr>
          <p:cNvPr id="3" name="Table Placeholder 2">
            <a:extLst>
              <a:ext uri="{FF2B5EF4-FFF2-40B4-BE49-F238E27FC236}">
                <a16:creationId xmlns:a16="http://schemas.microsoft.com/office/drawing/2014/main" xmlns="" id="{1B658F6A-2C71-4D19-9E3F-AA8C187BE208}"/>
              </a:ext>
            </a:extLst>
          </p:cNvPr>
          <p:cNvSpPr>
            <a:spLocks noGrp="1"/>
          </p:cNvSpPr>
          <p:nvPr>
            <p:ph type="tbl" idx="1"/>
          </p:nvPr>
        </p:nvSpPr>
        <p:spPr>
          <a:xfrm>
            <a:off x="457200" y="1935163"/>
            <a:ext cx="8229600" cy="4389437"/>
          </a:xfrm>
        </p:spPr>
        <p:txBody>
          <a:bodyPr/>
          <a:lstStyle/>
          <a:p>
            <a:endParaRPr lang="en-IN"/>
          </a:p>
        </p:txBody>
      </p:sp>
      <p:sp>
        <p:nvSpPr>
          <p:cNvPr id="4" name="Date Placeholder 3">
            <a:extLst>
              <a:ext uri="{FF2B5EF4-FFF2-40B4-BE49-F238E27FC236}">
                <a16:creationId xmlns:a16="http://schemas.microsoft.com/office/drawing/2014/main" xmlns="" id="{91C658ED-F3C6-4C62-8E7B-95358A5FD944}"/>
              </a:ext>
            </a:extLst>
          </p:cNvPr>
          <p:cNvSpPr>
            <a:spLocks noGrp="1"/>
          </p:cNvSpPr>
          <p:nvPr>
            <p:ph type="dt" sz="half" idx="10"/>
          </p:nvPr>
        </p:nvSpPr>
        <p:spPr>
          <a:xfrm>
            <a:off x="457200" y="6356350"/>
            <a:ext cx="2133600" cy="365125"/>
          </a:xfrm>
        </p:spPr>
        <p:txBody>
          <a:bodyPr/>
          <a:lstStyle>
            <a:lvl1pPr>
              <a:defRPr/>
            </a:lvl1pPr>
          </a:lstStyle>
          <a:p>
            <a:pPr>
              <a:defRPr/>
            </a:pPr>
            <a:fld id="{2DBB4D31-0103-4B45-A27F-5965A2970522}" type="datetime1">
              <a:rPr lang="en-US" smtClean="0"/>
              <a:pPr>
                <a:defRPr/>
              </a:pPr>
              <a:t>09/05/22</a:t>
            </a:fld>
            <a:endParaRPr lang="en-US"/>
          </a:p>
        </p:txBody>
      </p:sp>
      <p:sp>
        <p:nvSpPr>
          <p:cNvPr id="5" name="Footer Placeholder 4">
            <a:extLst>
              <a:ext uri="{FF2B5EF4-FFF2-40B4-BE49-F238E27FC236}">
                <a16:creationId xmlns:a16="http://schemas.microsoft.com/office/drawing/2014/main" xmlns="" id="{B2D629A8-3BC0-4036-8F3D-05CF558820B1}"/>
              </a:ext>
            </a:extLst>
          </p:cNvPr>
          <p:cNvSpPr>
            <a:spLocks noGrp="1"/>
          </p:cNvSpPr>
          <p:nvPr>
            <p:ph type="ftr" sz="quarter" idx="11"/>
          </p:nvPr>
        </p:nvSpPr>
        <p:spPr>
          <a:xfrm>
            <a:off x="2667000" y="6356350"/>
            <a:ext cx="3352800" cy="365125"/>
          </a:xfrm>
        </p:spPr>
        <p:txBody>
          <a:bodyPr/>
          <a:lstStyle>
            <a:lvl1pPr>
              <a:defRPr/>
            </a:lvl1pPr>
          </a:lstStyle>
          <a:p>
            <a:pPr>
              <a:defRPr/>
            </a:pPr>
            <a:r>
              <a:rPr lang="en-US"/>
              <a:t>Mr. SOVERS SINGH BISHT                  UNIT 05</a:t>
            </a:r>
          </a:p>
        </p:txBody>
      </p:sp>
      <p:sp>
        <p:nvSpPr>
          <p:cNvPr id="6" name="Slide Number Placeholder 5">
            <a:extLst>
              <a:ext uri="{FF2B5EF4-FFF2-40B4-BE49-F238E27FC236}">
                <a16:creationId xmlns:a16="http://schemas.microsoft.com/office/drawing/2014/main" xmlns="" id="{21360385-62D9-41DF-852C-E9634802F954}"/>
              </a:ext>
            </a:extLst>
          </p:cNvPr>
          <p:cNvSpPr>
            <a:spLocks noGrp="1"/>
          </p:cNvSpPr>
          <p:nvPr>
            <p:ph type="sldNum" sz="quarter" idx="12"/>
          </p:nvPr>
        </p:nvSpPr>
        <p:spPr>
          <a:xfrm>
            <a:off x="7924800" y="6356350"/>
            <a:ext cx="762000" cy="365125"/>
          </a:xfrm>
        </p:spPr>
        <p:txBody>
          <a:bodyPr/>
          <a:lstStyle>
            <a:lvl1pPr>
              <a:defRPr/>
            </a:lvl1pPr>
          </a:lstStyle>
          <a:p>
            <a:fld id="{19D24AC1-03DC-4193-9279-37FBA0125172}" type="slidenum">
              <a:rPr lang="x-none" altLang="en-US"/>
              <a:pPr/>
              <a:t>‹#›</a:t>
            </a:fld>
            <a:endParaRPr lang="en-US" altLang="en-US"/>
          </a:p>
        </p:txBody>
      </p:sp>
    </p:spTree>
    <p:extLst>
      <p:ext uri="{BB962C8B-B14F-4D97-AF65-F5344CB8AC3E}">
        <p14:creationId xmlns:p14="http://schemas.microsoft.com/office/powerpoint/2010/main" val="36223053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7B810AC-08E4-4D9C-B798-2A87E99B2EB7}" type="datetime1">
              <a:rPr lang="en-US" smtClean="0"/>
              <a:pPr/>
              <a:t>09/05/22</a:t>
            </a:fld>
            <a:endParaRPr lang="en-US" dirty="0"/>
          </a:p>
        </p:txBody>
      </p:sp>
      <p:sp>
        <p:nvSpPr>
          <p:cNvPr id="5" name="Footer Placeholder 4"/>
          <p:cNvSpPr>
            <a:spLocks noGrp="1"/>
          </p:cNvSpPr>
          <p:nvPr>
            <p:ph type="ftr" sz="quarter" idx="11"/>
          </p:nvPr>
        </p:nvSpPr>
        <p:spPr/>
        <p:txBody>
          <a:bodyPr/>
          <a:lstStyle/>
          <a:p>
            <a:r>
              <a:rPr lang="en-US"/>
              <a:t>Mr. SOVERS SINGH BISHT                  UNIT 05</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pic>
        <p:nvPicPr>
          <p:cNvPr id="9" name="Picture 2" descr="E:\NIET\Project\xLogo11.png.pagespeed.ic.pydHLuCQEZ.png"/>
          <p:cNvPicPr>
            <a:picLocks noChangeAspect="1" noChangeArrowheads="1"/>
          </p:cNvPicPr>
          <p:nvPr userDrawn="1"/>
        </p:nvPicPr>
        <p:blipFill>
          <a:blip r:embed="rId2" cstate="print"/>
          <a:srcRect/>
          <a:stretch>
            <a:fillRect/>
          </a:stretch>
        </p:blipFill>
        <p:spPr bwMode="auto">
          <a:xfrm>
            <a:off x="28956" y="1"/>
            <a:ext cx="1418844" cy="761999"/>
          </a:xfrm>
          <a:prstGeom prst="rect">
            <a:avLst/>
          </a:prstGeom>
          <a:noFill/>
        </p:spPr>
      </p:pic>
      <p:sp>
        <p:nvSpPr>
          <p:cNvPr id="10" name="Title 1"/>
          <p:cNvSpPr txBox="1">
            <a:spLocks/>
          </p:cNvSpPr>
          <p:nvPr userDrawn="1"/>
        </p:nvSpPr>
        <p:spPr>
          <a:xfrm>
            <a:off x="1676400" y="0"/>
            <a:ext cx="7467600" cy="639503"/>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3000" kern="1200" dirty="0">
                <a:solidFill>
                  <a:schemeClr val="dk1"/>
                </a:solidFill>
                <a:latin typeface="+mn-lt"/>
                <a:ea typeface="+mn-ea"/>
                <a:cs typeface="+mn-cs"/>
              </a:rPr>
              <a:t>THE CONCEPT LEARNING TASK </a:t>
            </a:r>
            <a:endParaRPr kumimoji="0" lang="en-US" sz="3000" b="0" i="0" u="none" strike="noStrike" kern="1200" cap="none" spc="0" normalizeH="0" baseline="0" noProof="0" dirty="0">
              <a:ln>
                <a:noFill/>
              </a:ln>
              <a:solidFill>
                <a:schemeClr val="dk1"/>
              </a:solidFill>
              <a:effectLst/>
              <a:uLnTx/>
              <a:uFillTx/>
              <a:latin typeface="+mn-lt"/>
              <a:ea typeface="+mn-ea"/>
              <a:cs typeface="+mn-cs"/>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76FFCDC-740C-44CF-A31C-33E126CCCB4A}" type="datetime1">
              <a:rPr lang="en-US" smtClean="0"/>
              <a:pPr/>
              <a:t>09/05/22</a:t>
            </a:fld>
            <a:endParaRPr lang="en-US" dirty="0"/>
          </a:p>
        </p:txBody>
      </p:sp>
      <p:sp>
        <p:nvSpPr>
          <p:cNvPr id="5" name="Footer Placeholder 4"/>
          <p:cNvSpPr>
            <a:spLocks noGrp="1"/>
          </p:cNvSpPr>
          <p:nvPr>
            <p:ph type="ftr" sz="quarter" idx="11"/>
          </p:nvPr>
        </p:nvSpPr>
        <p:spPr/>
        <p:txBody>
          <a:bodyPr/>
          <a:lstStyle/>
          <a:p>
            <a:r>
              <a:rPr lang="en-US"/>
              <a:t>Mr. SOVERS SINGH BISHT                  UNIT 05</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A281A1F5-2A43-465F-ABA5-83B304EFED7E}" type="datetime1">
              <a:rPr lang="en-US" smtClean="0"/>
              <a:pPr/>
              <a:t>09/05/22</a:t>
            </a:fld>
            <a:endParaRPr lang="en-US" dirty="0"/>
          </a:p>
        </p:txBody>
      </p:sp>
      <p:sp>
        <p:nvSpPr>
          <p:cNvPr id="6" name="Footer Placeholder 5"/>
          <p:cNvSpPr>
            <a:spLocks noGrp="1"/>
          </p:cNvSpPr>
          <p:nvPr>
            <p:ph type="ftr" sz="quarter" idx="11"/>
          </p:nvPr>
        </p:nvSpPr>
        <p:spPr/>
        <p:txBody>
          <a:bodyPr/>
          <a:lstStyle/>
          <a:p>
            <a:r>
              <a:rPr lang="en-US"/>
              <a:t>Mr. SOVERS SINGH BISHT                  UNIT 05</a:t>
            </a:r>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8CC535F-D687-4771-9782-0AEF10B20A94}" type="datetime1">
              <a:rPr lang="en-US" smtClean="0"/>
              <a:pPr/>
              <a:t>09/05/22</a:t>
            </a:fld>
            <a:endParaRPr lang="en-US" dirty="0"/>
          </a:p>
        </p:txBody>
      </p:sp>
      <p:sp>
        <p:nvSpPr>
          <p:cNvPr id="8" name="Footer Placeholder 7"/>
          <p:cNvSpPr>
            <a:spLocks noGrp="1"/>
          </p:cNvSpPr>
          <p:nvPr>
            <p:ph type="ftr" sz="quarter" idx="11"/>
          </p:nvPr>
        </p:nvSpPr>
        <p:spPr/>
        <p:txBody>
          <a:bodyPr/>
          <a:lstStyle/>
          <a:p>
            <a:r>
              <a:rPr lang="en-US"/>
              <a:t>Mr. SOVERS SINGH BISHT                  UNIT 05</a:t>
            </a:r>
            <a:endParaRPr lang="en-US" dirty="0"/>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BF6FC4-8F6B-404E-BE5C-D90981E0C301}" type="datetime1">
              <a:rPr lang="en-US" smtClean="0"/>
              <a:pPr/>
              <a:t>09/05/22</a:t>
            </a:fld>
            <a:endParaRPr lang="en-US" dirty="0"/>
          </a:p>
        </p:txBody>
      </p:sp>
      <p:sp>
        <p:nvSpPr>
          <p:cNvPr id="4" name="Footer Placeholder 3"/>
          <p:cNvSpPr>
            <a:spLocks noGrp="1"/>
          </p:cNvSpPr>
          <p:nvPr>
            <p:ph type="ftr" sz="quarter" idx="11"/>
          </p:nvPr>
        </p:nvSpPr>
        <p:spPr/>
        <p:txBody>
          <a:bodyPr/>
          <a:lstStyle/>
          <a:p>
            <a:r>
              <a:rPr lang="en-US"/>
              <a:t>Mr. SOVERS SINGH BISHT                  UNIT 05</a:t>
            </a:r>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A3DB4DF-7336-42D2-96F4-AB6EB9439AC6}" type="datetime1">
              <a:rPr lang="en-US" smtClean="0"/>
              <a:pPr/>
              <a:t>09/05/22</a:t>
            </a:fld>
            <a:endParaRPr lang="en-US" dirty="0"/>
          </a:p>
        </p:txBody>
      </p:sp>
      <p:sp>
        <p:nvSpPr>
          <p:cNvPr id="3" name="Footer Placeholder 2"/>
          <p:cNvSpPr>
            <a:spLocks noGrp="1"/>
          </p:cNvSpPr>
          <p:nvPr>
            <p:ph type="ftr" sz="quarter" idx="11"/>
          </p:nvPr>
        </p:nvSpPr>
        <p:spPr/>
        <p:txBody>
          <a:bodyPr/>
          <a:lstStyle/>
          <a:p>
            <a:r>
              <a:rPr lang="en-US"/>
              <a:t>Mr. SOVERS SINGH BISHT                  UNIT 05</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dirty="0"/>
          </a:p>
        </p:txBody>
      </p:sp>
      <p:pic>
        <p:nvPicPr>
          <p:cNvPr id="5" name="Picture 2" descr="E:\NIET\Project\xLogo11.png.pagespeed.ic.pydHLuCQEZ.png"/>
          <p:cNvPicPr>
            <a:picLocks noChangeAspect="1" noChangeArrowheads="1"/>
          </p:cNvPicPr>
          <p:nvPr userDrawn="1"/>
        </p:nvPicPr>
        <p:blipFill>
          <a:blip r:embed="rId2" cstate="print"/>
          <a:srcRect/>
          <a:stretch>
            <a:fillRect/>
          </a:stretch>
        </p:blipFill>
        <p:spPr bwMode="auto">
          <a:xfrm>
            <a:off x="0" y="0"/>
            <a:ext cx="1447800" cy="817163"/>
          </a:xfrm>
          <a:prstGeom prst="rect">
            <a:avLst/>
          </a:prstGeom>
          <a:noFill/>
        </p:spPr>
      </p:pic>
      <p:sp>
        <p:nvSpPr>
          <p:cNvPr id="6" name="Title 1"/>
          <p:cNvSpPr txBox="1">
            <a:spLocks/>
          </p:cNvSpPr>
          <p:nvPr userDrawn="1"/>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3000" kern="1200" dirty="0">
                <a:solidFill>
                  <a:schemeClr val="dk1"/>
                </a:solidFill>
                <a:latin typeface="+mn-lt"/>
                <a:ea typeface="+mn-ea"/>
                <a:cs typeface="+mn-cs"/>
              </a:rPr>
              <a:t>CONTENT</a:t>
            </a:r>
            <a:endParaRPr kumimoji="0" lang="en-US" sz="3000" b="0" i="0" u="none" strike="noStrike" kern="1200" cap="none" spc="0" normalizeH="0" baseline="0" noProof="0" dirty="0">
              <a:ln>
                <a:noFill/>
              </a:ln>
              <a:solidFill>
                <a:schemeClr val="dk1"/>
              </a:solidFill>
              <a:effectLst/>
              <a:uLnTx/>
              <a:uFillTx/>
              <a:latin typeface="+mn-lt"/>
              <a:ea typeface="+mn-ea"/>
              <a:cs typeface="+mn-cs"/>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CDAAD5D-D13E-4782-83E1-ED02DAB2B685}" type="datetime1">
              <a:rPr lang="en-US" smtClean="0"/>
              <a:pPr/>
              <a:t>09/05/22</a:t>
            </a:fld>
            <a:endParaRPr lang="en-US" dirty="0"/>
          </a:p>
        </p:txBody>
      </p:sp>
      <p:sp>
        <p:nvSpPr>
          <p:cNvPr id="6" name="Footer Placeholder 5"/>
          <p:cNvSpPr>
            <a:spLocks noGrp="1"/>
          </p:cNvSpPr>
          <p:nvPr>
            <p:ph type="ftr" sz="quarter" idx="11"/>
          </p:nvPr>
        </p:nvSpPr>
        <p:spPr/>
        <p:txBody>
          <a:bodyPr/>
          <a:lstStyle/>
          <a:p>
            <a:r>
              <a:rPr lang="en-US"/>
              <a:t>Mr. SOVERS SINGH BISHT                  UNIT 05</a:t>
            </a:r>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BA63153-5BFD-4D1F-A003-9BFC8C73075F}" type="datetime1">
              <a:rPr lang="en-US" smtClean="0"/>
              <a:pPr/>
              <a:t>09/05/22</a:t>
            </a:fld>
            <a:endParaRPr lang="en-US" dirty="0"/>
          </a:p>
        </p:txBody>
      </p:sp>
      <p:sp>
        <p:nvSpPr>
          <p:cNvPr id="6" name="Footer Placeholder 5"/>
          <p:cNvSpPr>
            <a:spLocks noGrp="1"/>
          </p:cNvSpPr>
          <p:nvPr>
            <p:ph type="ftr" sz="quarter" idx="11"/>
          </p:nvPr>
        </p:nvSpPr>
        <p:spPr/>
        <p:txBody>
          <a:bodyPr/>
          <a:lstStyle/>
          <a:p>
            <a:r>
              <a:rPr lang="en-US"/>
              <a:t>Mr. SOVERS SINGH BISHT                  UNIT 05</a:t>
            </a:r>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8630347-5877-4FB9-87DC-56A68AF432B8}" type="datetime1">
              <a:rPr lang="en-US" smtClean="0"/>
              <a:pPr/>
              <a:t>09/05/22</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Mr. SOVERS SINGH BISHT                  UNIT 05</a:t>
            </a:r>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 id="2147483750" r:id="rId12"/>
    <p:sldLayoutId id="2147483751" r:id="rId13"/>
  </p:sldLayoutIdLst>
  <p:hf hdr="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png"/><Relationship Id="rId6" Type="http://schemas.openxmlformats.org/officeDocument/2006/relationships/image" Target="../media/image4.pn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2.png"/><Relationship Id="rId3" Type="http://schemas.openxmlformats.org/officeDocument/2006/relationships/image" Target="../media/image4.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107.xml.rels><?xml version="1.0" encoding="UTF-8" standalone="yes"?>
<Relationships xmlns="http://schemas.openxmlformats.org/package/2006/relationships"><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image" Target="../media/image65.png"/><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2.png"/><Relationship Id="rId3" Type="http://schemas.openxmlformats.org/officeDocument/2006/relationships/image" Target="../media/image4.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4.png"/><Relationship Id="rId1" Type="http://schemas.openxmlformats.org/officeDocument/2006/relationships/slideLayout" Target="../slideLayouts/slideLayout7.xml"/><Relationship Id="rId2" Type="http://schemas.openxmlformats.org/officeDocument/2006/relationships/image" Target="../media/image12.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2.png"/><Relationship Id="rId3" Type="http://schemas.openxmlformats.org/officeDocument/2006/relationships/image" Target="../media/image4.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4.png"/></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6.wmf"/><Relationship Id="rId3" Type="http://schemas.openxmlformats.org/officeDocument/2006/relationships/image" Target="../media/image4.png"/></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7.png"/><Relationship Id="rId3" Type="http://schemas.openxmlformats.org/officeDocument/2006/relationships/image" Target="../media/image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openxmlformats.org/officeDocument/2006/relationships/image" Target="../media/image68.png"/></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openxmlformats.org/officeDocument/2006/relationships/image" Target="../media/image69.png"/></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openxmlformats.org/officeDocument/2006/relationships/image" Target="../media/image70.png"/></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 Id="rId3" Type="http://schemas.openxmlformats.org/officeDocument/2006/relationships/image" Target="../media/image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4" Type="http://schemas.openxmlformats.org/officeDocument/2006/relationships/image" Target="../media/image6.jpeg"/><Relationship Id="rId5" Type="http://schemas.openxmlformats.org/officeDocument/2006/relationships/image" Target="../media/image4.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4.jpeg"/><Relationship Id="rId3" Type="http://schemas.openxmlformats.org/officeDocument/2006/relationships/image" Target="../media/image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5.png"/><Relationship Id="rId3" Type="http://schemas.openxmlformats.org/officeDocument/2006/relationships/image" Target="../media/image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docs.mongodb.org/manual/reference/method/cursor.explain/" TargetMode="External"/><Relationship Id="rId3" Type="http://schemas.openxmlformats.org/officeDocument/2006/relationships/image" Target="../media/image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openxmlformats.org/officeDocument/2006/relationships/image" Target="../media/image1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emf"/><Relationship Id="rId3" Type="http://schemas.openxmlformats.org/officeDocument/2006/relationships/image" Target="../media/image4.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 Id="rId3" Type="http://schemas.openxmlformats.org/officeDocument/2006/relationships/image" Target="../media/image4.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49.xml.rels><?xml version="1.0" encoding="UTF-8" standalone="yes"?>
<Relationships xmlns="http://schemas.openxmlformats.org/package/2006/relationships"><Relationship Id="rId3" Type="http://schemas.openxmlformats.org/officeDocument/2006/relationships/image" Target="../media/image20.emf"/><Relationship Id="rId4" Type="http://schemas.openxmlformats.org/officeDocument/2006/relationships/image" Target="../media/image4.png"/><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openxmlformats.org/officeDocument/2006/relationships/image" Target="../media/image8.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 Id="rId3" Type="http://schemas.openxmlformats.org/officeDocument/2006/relationships/image" Target="../media/image4.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 Id="rId3" Type="http://schemas.openxmlformats.org/officeDocument/2006/relationships/image" Target="../media/image4.png"/></Relationships>
</file>

<file path=ppt/slides/_rels/slide52.xml.rels><?xml version="1.0" encoding="UTF-8" standalone="yes"?>
<Relationships xmlns="http://schemas.openxmlformats.org/package/2006/relationships"><Relationship Id="rId3" Type="http://schemas.openxmlformats.org/officeDocument/2006/relationships/image" Target="../media/image24.jpeg"/><Relationship Id="rId4" Type="http://schemas.openxmlformats.org/officeDocument/2006/relationships/image" Target="../media/image4.png"/><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 Id="rId3" Type="http://schemas.openxmlformats.org/officeDocument/2006/relationships/image" Target="../media/image4.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image" Target="../media/image4.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 Id="rId3" Type="http://schemas.openxmlformats.org/officeDocument/2006/relationships/image" Target="../media/image4.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 Id="rId3"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60.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4.png"/><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61.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4.png"/><Relationship Id="rId1" Type="http://schemas.openxmlformats.org/officeDocument/2006/relationships/slideLayout" Target="../slideLayouts/slideLayout2.xml"/><Relationship Id="rId2" Type="http://schemas.openxmlformats.org/officeDocument/2006/relationships/image" Target="../media/image30.png"/></Relationships>
</file>

<file path=ppt/slides/_rels/slide62.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4.png"/><Relationship Id="rId1" Type="http://schemas.openxmlformats.org/officeDocument/2006/relationships/slideLayout" Target="../slideLayouts/slideLayout2.xml"/><Relationship Id="rId2" Type="http://schemas.openxmlformats.org/officeDocument/2006/relationships/image" Target="../media/image30.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png"/><Relationship Id="rId3" Type="http://schemas.openxmlformats.org/officeDocument/2006/relationships/image" Target="../media/image4.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image" Target="../media/image4.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image" Target="../media/image4.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image" Target="../media/image4.png"/></Relationships>
</file>

<file path=ppt/slides/_rels/slide67.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4.png"/><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image" Target="../media/image4.png"/></Relationships>
</file>

<file path=ppt/slides/_rels/slide69.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image" Target="../media/image4.png"/><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image" Target="../media/image4.png"/></Relationships>
</file>

<file path=ppt/slides/_rels/slide71.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4.png"/><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image" Target="../media/image4.png"/></Relationships>
</file>

<file path=ppt/slides/_rels/slide73.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4.png"/><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75.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39.png"/><Relationship Id="rId5" Type="http://schemas.openxmlformats.org/officeDocument/2006/relationships/hyperlink" Target="http://www.mongodb.org/" TargetMode="External"/><Relationship Id="rId6" Type="http://schemas.openxmlformats.org/officeDocument/2006/relationships/hyperlink" Target="http://docs.mongodb.org/master/MongoDB-manual.pdf" TargetMode="External"/><Relationship Id="rId7" Type="http://schemas.openxmlformats.org/officeDocument/2006/relationships/hyperlink" Target="http://docs.mongodb.org/manual/reference/bios-example-collection/" TargetMode="External"/><Relationship Id="rId8" Type="http://schemas.openxmlformats.org/officeDocument/2006/relationships/image" Target="../media/image4.png"/><Relationship Id="rId1" Type="http://schemas.openxmlformats.org/officeDocument/2006/relationships/slideLayout" Target="../slideLayouts/slideLayout2.xml"/><Relationship Id="rId2" Type="http://schemas.openxmlformats.org/officeDocument/2006/relationships/image" Target="../media/image37.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0.png"/><Relationship Id="rId3" Type="http://schemas.openxmlformats.org/officeDocument/2006/relationships/image" Target="../media/image4.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79.xml.rels><?xml version="1.0" encoding="UTF-8" standalone="yes"?>
<Relationships xmlns="http://schemas.openxmlformats.org/package/2006/relationships"><Relationship Id="rId3" Type="http://schemas.openxmlformats.org/officeDocument/2006/relationships/image" Target="../media/image42.png"/><Relationship Id="rId4" Type="http://schemas.openxmlformats.org/officeDocument/2006/relationships/image" Target="../media/image43.png"/><Relationship Id="rId5" Type="http://schemas.openxmlformats.org/officeDocument/2006/relationships/image" Target="../media/image44.png"/><Relationship Id="rId6" Type="http://schemas.openxmlformats.org/officeDocument/2006/relationships/image" Target="../media/image45.png"/><Relationship Id="rId7" Type="http://schemas.openxmlformats.org/officeDocument/2006/relationships/image" Target="../media/image4.png"/><Relationship Id="rId1" Type="http://schemas.openxmlformats.org/officeDocument/2006/relationships/slideLayout" Target="../slideLayouts/slideLayout2.xml"/><Relationship Id="rId2" Type="http://schemas.openxmlformats.org/officeDocument/2006/relationships/image" Target="../media/image4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6.png"/><Relationship Id="rId3" Type="http://schemas.openxmlformats.org/officeDocument/2006/relationships/image" Target="../media/image4.png"/></Relationships>
</file>

<file path=ppt/slides/_rels/slide81.xml.rels><?xml version="1.0" encoding="UTF-8" standalone="yes"?>
<Relationships xmlns="http://schemas.openxmlformats.org/package/2006/relationships"><Relationship Id="rId3" Type="http://schemas.openxmlformats.org/officeDocument/2006/relationships/image" Target="../media/image48.png"/><Relationship Id="rId4" Type="http://schemas.openxmlformats.org/officeDocument/2006/relationships/image" Target="../media/image4.png"/><Relationship Id="rId1" Type="http://schemas.openxmlformats.org/officeDocument/2006/relationships/slideLayout" Target="../slideLayouts/slideLayout2.xml"/><Relationship Id="rId2" Type="http://schemas.openxmlformats.org/officeDocument/2006/relationships/image" Target="../media/image47.emf"/></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9.emf"/><Relationship Id="rId3" Type="http://schemas.openxmlformats.org/officeDocument/2006/relationships/image" Target="../media/image4.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png"/><Relationship Id="rId3" Type="http://schemas.openxmlformats.org/officeDocument/2006/relationships/image" Target="../media/image4.png"/></Relationships>
</file>

<file path=ppt/slides/_rels/slide84.xml.rels><?xml version="1.0" encoding="UTF-8" standalone="yes"?>
<Relationships xmlns="http://schemas.openxmlformats.org/package/2006/relationships"><Relationship Id="rId3" Type="http://schemas.openxmlformats.org/officeDocument/2006/relationships/image" Target="../media/image52.png"/><Relationship Id="rId4" Type="http://schemas.openxmlformats.org/officeDocument/2006/relationships/image" Target="../media/image4.png"/><Relationship Id="rId1" Type="http://schemas.openxmlformats.org/officeDocument/2006/relationships/slideLayout" Target="../slideLayouts/slideLayout2.xml"/><Relationship Id="rId2" Type="http://schemas.openxmlformats.org/officeDocument/2006/relationships/image" Target="../media/image51.png"/></Relationships>
</file>

<file path=ppt/slides/_rels/slide85.xml.rels><?xml version="1.0" encoding="UTF-8" standalone="yes"?>
<Relationships xmlns="http://schemas.openxmlformats.org/package/2006/relationships"><Relationship Id="rId3" Type="http://schemas.openxmlformats.org/officeDocument/2006/relationships/image" Target="../media/image54.png"/><Relationship Id="rId4" Type="http://schemas.openxmlformats.org/officeDocument/2006/relationships/image" Target="../media/image4.png"/><Relationship Id="rId1" Type="http://schemas.openxmlformats.org/officeDocument/2006/relationships/slideLayout" Target="../slideLayouts/slideLayout2.xml"/><Relationship Id="rId2" Type="http://schemas.openxmlformats.org/officeDocument/2006/relationships/image" Target="../media/image53.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5.png"/><Relationship Id="rId3" Type="http://schemas.openxmlformats.org/officeDocument/2006/relationships/image" Target="../media/image4.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6.png"/><Relationship Id="rId3" Type="http://schemas.openxmlformats.org/officeDocument/2006/relationships/image" Target="../media/image4.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7.png"/><Relationship Id="rId3" Type="http://schemas.openxmlformats.org/officeDocument/2006/relationships/image" Target="../media/image4.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8.png"/><Relationship Id="rId3"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 Id="rId3" Type="http://schemas.openxmlformats.org/officeDocument/2006/relationships/image" Target="../media/image11.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9.png"/><Relationship Id="rId3" Type="http://schemas.openxmlformats.org/officeDocument/2006/relationships/image" Target="../media/image4.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0.png"/><Relationship Id="rId3" Type="http://schemas.openxmlformats.org/officeDocument/2006/relationships/image" Target="../media/image4.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1.png"/><Relationship Id="rId3" Type="http://schemas.openxmlformats.org/officeDocument/2006/relationships/image" Target="../media/image4.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png"/><Relationship Id="rId3" Type="http://schemas.openxmlformats.org/officeDocument/2006/relationships/image" Target="../media/image4.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Date Placeholder 8"/>
          <p:cNvSpPr>
            <a:spLocks noGrp="1"/>
          </p:cNvSpPr>
          <p:nvPr>
            <p:ph type="dt" sz="half" idx="10"/>
          </p:nvPr>
        </p:nvSpPr>
        <p:spPr>
          <a:xfrm>
            <a:off x="381000" y="6492875"/>
            <a:ext cx="2133600" cy="365125"/>
          </a:xfrm>
          <a:prstGeom prst="rect">
            <a:avLst/>
          </a:prstGeom>
        </p:spPr>
        <p:txBody>
          <a:bodyPr/>
          <a:lstStyle/>
          <a:p>
            <a:fld id="{3B915968-22D5-4C24-984C-0E478BA6B3B8}" type="datetime1">
              <a:rPr lang="en-US" sz="2000" smtClean="0"/>
              <a:pPr/>
              <a:t>09/05/22</a:t>
            </a:fld>
            <a:endParaRPr lang="en-US" sz="2000" dirty="0"/>
          </a:p>
        </p:txBody>
      </p:sp>
      <p:sp>
        <p:nvSpPr>
          <p:cNvPr id="10" name="Slide Number Placeholder 9"/>
          <p:cNvSpPr>
            <a:spLocks noGrp="1"/>
          </p:cNvSpPr>
          <p:nvPr>
            <p:ph type="sldNum" sz="quarter" idx="12"/>
          </p:nvPr>
        </p:nvSpPr>
        <p:spPr>
          <a:prstGeom prst="rect">
            <a:avLst/>
          </a:prstGeom>
        </p:spPr>
        <p:txBody>
          <a:bodyPr/>
          <a:lstStyle/>
          <a:p>
            <a:fld id="{B6F15528-21DE-4FAA-801E-634DDDAF4B2B}" type="slidenum">
              <a:rPr lang="en-US" sz="2000" smtClean="0"/>
              <a:pPr/>
              <a:t>1</a:t>
            </a:fld>
            <a:endParaRPr lang="en-US" sz="2000"/>
          </a:p>
        </p:txBody>
      </p:sp>
      <p:pic>
        <p:nvPicPr>
          <p:cNvPr id="1026" name="Picture 2" descr="E:\NIET\Project\xLogo11.png.pagespeed.ic.pydHLuCQEZ.png"/>
          <p:cNvPicPr>
            <a:picLocks noChangeAspect="1" noChangeArrowheads="1"/>
          </p:cNvPicPr>
          <p:nvPr/>
        </p:nvPicPr>
        <p:blipFill>
          <a:blip r:embed="rId3"/>
          <a:srcRect/>
          <a:stretch>
            <a:fillRect/>
          </a:stretch>
        </p:blipFill>
        <p:spPr bwMode="auto">
          <a:xfrm>
            <a:off x="0" y="0"/>
            <a:ext cx="1447800" cy="817163"/>
          </a:xfrm>
          <a:prstGeom prst="rect">
            <a:avLst/>
          </a:prstGeom>
          <a:noFill/>
        </p:spPr>
      </p:pic>
      <p:sp>
        <p:nvSpPr>
          <p:cNvPr id="6" name="Subtitle 2"/>
          <p:cNvSpPr txBox="1">
            <a:spLocks/>
          </p:cNvSpPr>
          <p:nvPr/>
        </p:nvSpPr>
        <p:spPr>
          <a:xfrm>
            <a:off x="5486400" y="4059698"/>
            <a:ext cx="3048000" cy="1752600"/>
          </a:xfrm>
          <a:prstGeom prst="rect">
            <a:avLst/>
          </a:prstGeom>
        </p:spPr>
        <p:style>
          <a:lnRef idx="2">
            <a:schemeClr val="accent5"/>
          </a:lnRef>
          <a:fillRef idx="1">
            <a:schemeClr val="lt1"/>
          </a:fillRef>
          <a:effectRef idx="0">
            <a:schemeClr val="accent5"/>
          </a:effectRef>
          <a:fontRef idx="minor">
            <a:schemeClr val="dk1"/>
          </a:fontRef>
        </p:style>
        <p:txBody>
          <a:bodyPr vert="horz" lIns="91440" tIns="45720" rIns="91440" bIns="45720" rtlCol="0">
            <a:normAutofit/>
          </a:bodyPr>
          <a:lstStyle/>
          <a:p>
            <a:pPr algn="ctr">
              <a:spcBef>
                <a:spcPct val="20000"/>
              </a:spcBef>
              <a:defRPr/>
            </a:pPr>
            <a:r>
              <a:rPr lang="en-US" sz="2000" dirty="0">
                <a:solidFill>
                  <a:schemeClr val="tx1"/>
                </a:solidFill>
              </a:rPr>
              <a:t>Mr. SOVERS SINGH BISHT</a:t>
            </a:r>
          </a:p>
          <a:p>
            <a:pPr algn="ctr">
              <a:spcBef>
                <a:spcPct val="20000"/>
              </a:spcBef>
              <a:defRPr/>
            </a:pPr>
            <a:r>
              <a:rPr lang="en-US" sz="2000" dirty="0">
                <a:solidFill>
                  <a:schemeClr val="tx1"/>
                </a:solidFill>
              </a:rPr>
              <a:t>Dept. Data Science &amp; CSBS</a:t>
            </a:r>
          </a:p>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lang="en-US" sz="2000" dirty="0">
                <a:solidFill>
                  <a:schemeClr val="tx1"/>
                </a:solidFill>
              </a:rPr>
              <a:t>NIET</a:t>
            </a:r>
          </a:p>
        </p:txBody>
      </p:sp>
      <p:pic>
        <p:nvPicPr>
          <p:cNvPr id="1027" name="Picture 3" descr="C:\Users\Manks\Downloads\128_calendar-schedule-credit-mortgage-date-512.png"/>
          <p:cNvPicPr>
            <a:picLocks noChangeAspect="1" noChangeArrowheads="1"/>
          </p:cNvPicPr>
          <p:nvPr/>
        </p:nvPicPr>
        <p:blipFill>
          <a:blip r:embed="rId4" cstate="print"/>
          <a:srcRect/>
          <a:stretch>
            <a:fillRect/>
          </a:stretch>
        </p:blipFill>
        <p:spPr bwMode="auto">
          <a:xfrm flipH="1">
            <a:off x="381000" y="5943600"/>
            <a:ext cx="533400" cy="533400"/>
          </a:xfrm>
          <a:prstGeom prst="rect">
            <a:avLst/>
          </a:prstGeom>
          <a:noFill/>
        </p:spPr>
      </p:pic>
      <p:pic>
        <p:nvPicPr>
          <p:cNvPr id="11" name="Picture 4" descr="C:\Users\Manks\Downloads\speak.png"/>
          <p:cNvPicPr>
            <a:picLocks noChangeAspect="1" noChangeArrowheads="1"/>
          </p:cNvPicPr>
          <p:nvPr/>
        </p:nvPicPr>
        <p:blipFill>
          <a:blip r:embed="rId5" cstate="print"/>
          <a:srcRect/>
          <a:stretch>
            <a:fillRect/>
          </a:stretch>
        </p:blipFill>
        <p:spPr bwMode="auto">
          <a:xfrm>
            <a:off x="6248400" y="2874296"/>
            <a:ext cx="1752600" cy="1240504"/>
          </a:xfrm>
          <a:prstGeom prst="rect">
            <a:avLst/>
          </a:prstGeom>
          <a:noFill/>
        </p:spPr>
      </p:pic>
      <p:sp>
        <p:nvSpPr>
          <p:cNvPr id="12" name="Subtitle 2"/>
          <p:cNvSpPr txBox="1">
            <a:spLocks/>
          </p:cNvSpPr>
          <p:nvPr/>
        </p:nvSpPr>
        <p:spPr>
          <a:xfrm>
            <a:off x="152400" y="3022600"/>
            <a:ext cx="2057400" cy="533400"/>
          </a:xfrm>
          <a:prstGeom prst="rect">
            <a:avLst/>
          </a:prstGeom>
        </p:spPr>
        <p:style>
          <a:lnRef idx="2">
            <a:schemeClr val="accent5"/>
          </a:lnRef>
          <a:fillRef idx="1">
            <a:schemeClr val="lt1"/>
          </a:fillRef>
          <a:effectRef idx="0">
            <a:schemeClr val="accent5"/>
          </a:effectRef>
          <a:fontRef idx="minor">
            <a:schemeClr val="dk1"/>
          </a:fontRef>
        </p:style>
        <p:txBody>
          <a:bodyPr vert="horz" lIns="91440" tIns="45720" rIns="91440" bIns="45720" rtlCol="0">
            <a:normAutofit/>
          </a:body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2000" i="0" u="none" strike="noStrike" kern="1200" cap="none" spc="0" normalizeH="0" baseline="0" noProof="0" dirty="0">
                <a:ln>
                  <a:noFill/>
                </a:ln>
                <a:solidFill>
                  <a:schemeClr val="tx1"/>
                </a:solidFill>
                <a:effectLst/>
                <a:uLnTx/>
                <a:uFillTx/>
                <a:ea typeface="+mn-ea"/>
                <a:cs typeface="+mn-cs"/>
              </a:rPr>
              <a:t>Unit: 5</a:t>
            </a:r>
            <a:r>
              <a:rPr kumimoji="0" lang="en-US" sz="2000" i="0" u="none" strike="noStrike" kern="1200" cap="none" spc="0" normalizeH="0" noProof="0" dirty="0">
                <a:ln>
                  <a:noFill/>
                </a:ln>
                <a:solidFill>
                  <a:schemeClr val="tx1"/>
                </a:solidFill>
                <a:effectLst/>
                <a:uLnTx/>
                <a:uFillTx/>
                <a:ea typeface="+mn-ea"/>
                <a:cs typeface="+mn-cs"/>
              </a:rPr>
              <a:t> </a:t>
            </a:r>
            <a:endParaRPr kumimoji="0" lang="en-US" sz="2000" i="0" u="none" strike="noStrike" kern="1200" cap="none" spc="0" normalizeH="0" baseline="0" noProof="0" dirty="0">
              <a:ln>
                <a:noFill/>
              </a:ln>
              <a:solidFill>
                <a:schemeClr val="tx1"/>
              </a:solidFill>
              <a:effectLst/>
              <a:uLnTx/>
              <a:uFillTx/>
              <a:ea typeface="+mn-ea"/>
              <a:cs typeface="+mn-cs"/>
            </a:endParaRPr>
          </a:p>
        </p:txBody>
      </p:sp>
      <p:sp>
        <p:nvSpPr>
          <p:cNvPr id="14" name="Subtitle 2"/>
          <p:cNvSpPr txBox="1">
            <a:spLocks/>
          </p:cNvSpPr>
          <p:nvPr/>
        </p:nvSpPr>
        <p:spPr>
          <a:xfrm>
            <a:off x="152400" y="3810000"/>
            <a:ext cx="4191000" cy="561115"/>
          </a:xfrm>
          <a:prstGeom prst="rect">
            <a:avLst/>
          </a:prstGeom>
        </p:spPr>
        <p:style>
          <a:lnRef idx="2">
            <a:schemeClr val="accent5"/>
          </a:lnRef>
          <a:fillRef idx="1">
            <a:schemeClr val="lt1"/>
          </a:fillRef>
          <a:effectRef idx="0">
            <a:schemeClr val="accent5"/>
          </a:effectRef>
          <a:fontRef idx="minor">
            <a:schemeClr val="dk1"/>
          </a:fontRef>
        </p:style>
        <p:txBody>
          <a:bodyPr vert="horz" lIns="91440" tIns="45720" rIns="91440" bIns="45720" rtlCol="0">
            <a:normAutofit fontScale="92500" lnSpcReduction="20000"/>
          </a:bodyPr>
          <a:lstStyle/>
          <a:p>
            <a:pPr algn="ctr">
              <a:spcBef>
                <a:spcPct val="20000"/>
              </a:spcBef>
              <a:defRPr/>
            </a:pPr>
            <a:r>
              <a:rPr lang="en-IN" sz="2000" dirty="0">
                <a:solidFill>
                  <a:schemeClr val="tx1"/>
                </a:solidFill>
              </a:rPr>
              <a:t>Introduction To NOSQL with Cloud Database</a:t>
            </a:r>
            <a:endParaRPr lang="en-US" sz="2000" dirty="0">
              <a:solidFill>
                <a:schemeClr val="tx1"/>
              </a:solidFill>
            </a:endParaRPr>
          </a:p>
          <a:p>
            <a:pPr lvl="0" algn="ctr">
              <a:spcBef>
                <a:spcPct val="20000"/>
              </a:spcBef>
              <a:defRPr/>
            </a:pPr>
            <a:endParaRPr kumimoji="0" lang="en-US" sz="2000" i="0" u="none" strike="noStrike" kern="1200" cap="none" spc="0" normalizeH="0" baseline="0" noProof="0" dirty="0">
              <a:ln>
                <a:noFill/>
              </a:ln>
              <a:solidFill>
                <a:schemeClr val="tx1"/>
              </a:solidFill>
              <a:effectLst/>
              <a:uLnTx/>
              <a:uFillTx/>
              <a:ea typeface="+mn-ea"/>
              <a:cs typeface="+mn-cs"/>
            </a:endParaRPr>
          </a:p>
        </p:txBody>
      </p:sp>
      <p:sp>
        <p:nvSpPr>
          <p:cNvPr id="15" name="Subtitle 2"/>
          <p:cNvSpPr txBox="1">
            <a:spLocks/>
          </p:cNvSpPr>
          <p:nvPr/>
        </p:nvSpPr>
        <p:spPr>
          <a:xfrm>
            <a:off x="152400" y="4876800"/>
            <a:ext cx="4191000" cy="1039352"/>
          </a:xfrm>
          <a:prstGeom prst="rect">
            <a:avLst/>
          </a:prstGeom>
        </p:spPr>
        <p:style>
          <a:lnRef idx="2">
            <a:schemeClr val="accent5"/>
          </a:lnRef>
          <a:fillRef idx="1">
            <a:schemeClr val="lt1"/>
          </a:fillRef>
          <a:effectRef idx="0">
            <a:schemeClr val="accent5"/>
          </a:effectRef>
          <a:fontRef idx="minor">
            <a:schemeClr val="dk1"/>
          </a:fontRef>
        </p:style>
        <p:txBody>
          <a:bodyPr vert="horz" lIns="91440" tIns="45720" rIns="91440" bIns="45720" rtlCol="0">
            <a:noAutofit/>
          </a:body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2000" i="0" u="none" strike="noStrike" kern="1200" cap="none" spc="0" normalizeH="0" noProof="0" dirty="0">
                <a:ln>
                  <a:noFill/>
                </a:ln>
                <a:solidFill>
                  <a:schemeClr val="tx1"/>
                </a:solidFill>
                <a:effectLst/>
                <a:uLnTx/>
                <a:uFillTx/>
                <a:cs typeface="Times New Roman" panose="02020603050405020304" pitchFamily="18" charset="0"/>
              </a:rPr>
              <a:t>B-Tech 4</a:t>
            </a:r>
            <a:r>
              <a:rPr kumimoji="0" lang="en-US" sz="2000" i="0" u="none" strike="noStrike" kern="1200" cap="none" spc="0" normalizeH="0" baseline="30000" noProof="0" dirty="0">
                <a:ln>
                  <a:noFill/>
                </a:ln>
                <a:solidFill>
                  <a:schemeClr val="tx1"/>
                </a:solidFill>
                <a:effectLst/>
                <a:uLnTx/>
                <a:uFillTx/>
                <a:cs typeface="Times New Roman" panose="02020603050405020304" pitchFamily="18" charset="0"/>
              </a:rPr>
              <a:t>th</a:t>
            </a:r>
            <a:r>
              <a:rPr kumimoji="0" lang="en-US" sz="2000" i="0" u="none" strike="noStrike" kern="1200" cap="none" spc="0" normalizeH="0" noProof="0" dirty="0">
                <a:ln>
                  <a:noFill/>
                </a:ln>
                <a:solidFill>
                  <a:schemeClr val="tx1"/>
                </a:solidFill>
                <a:effectLst/>
                <a:uLnTx/>
                <a:uFillTx/>
                <a:cs typeface="Times New Roman" panose="02020603050405020304" pitchFamily="18" charset="0"/>
              </a:rPr>
              <a:t> Sem</a:t>
            </a:r>
          </a:p>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2000" i="0" u="none" strike="noStrike" kern="1200" cap="none" spc="0" normalizeH="0" noProof="0" dirty="0">
                <a:ln>
                  <a:noFill/>
                </a:ln>
                <a:solidFill>
                  <a:schemeClr val="tx1"/>
                </a:solidFill>
                <a:effectLst/>
                <a:uLnTx/>
                <a:uFillTx/>
                <a:cs typeface="Times New Roman" panose="02020603050405020304" pitchFamily="18" charset="0"/>
              </a:rPr>
              <a:t>ONLINE &amp; Offline  (</a:t>
            </a:r>
            <a:r>
              <a:rPr lang="en-US" sz="2000" dirty="0">
                <a:solidFill>
                  <a:schemeClr val="tx1"/>
                </a:solidFill>
                <a:cs typeface="Times New Roman" panose="02020603050405020304" pitchFamily="18" charset="0"/>
              </a:rPr>
              <a:t>All Branches</a:t>
            </a:r>
            <a:r>
              <a:rPr kumimoji="0" lang="en-US" sz="2000" i="0" u="none" strike="noStrike" kern="1200" cap="none" spc="0" normalizeH="0" noProof="0" dirty="0">
                <a:ln>
                  <a:noFill/>
                </a:ln>
                <a:solidFill>
                  <a:schemeClr val="tx1"/>
                </a:solidFill>
                <a:effectLst/>
                <a:uLnTx/>
                <a:uFillTx/>
                <a:cs typeface="Times New Roman" panose="02020603050405020304" pitchFamily="18" charset="0"/>
              </a:rPr>
              <a:t>)</a:t>
            </a:r>
            <a:endParaRPr kumimoji="0" lang="en-US" sz="2000" i="0" u="none" strike="noStrike" kern="1200" cap="none" spc="0" normalizeH="0" baseline="0" noProof="0" dirty="0">
              <a:ln>
                <a:noFill/>
              </a:ln>
              <a:solidFill>
                <a:schemeClr val="tx1"/>
              </a:solidFill>
              <a:effectLst/>
              <a:uLnTx/>
              <a:uFillTx/>
              <a:cs typeface="Times New Roman" panose="02020603050405020304" pitchFamily="18" charset="0"/>
            </a:endParaRPr>
          </a:p>
        </p:txBody>
      </p:sp>
      <p:sp>
        <p:nvSpPr>
          <p:cNvPr id="16" name="Subtitle 2">
            <a:extLst>
              <a:ext uri="{FF2B5EF4-FFF2-40B4-BE49-F238E27FC236}">
                <a16:creationId xmlns:a16="http://schemas.microsoft.com/office/drawing/2014/main" xmlns="" id="{5AE1B1AB-2752-4A98-B826-AB3B920EE317}"/>
              </a:ext>
            </a:extLst>
          </p:cNvPr>
          <p:cNvSpPr>
            <a:spLocks noGrp="1"/>
          </p:cNvSpPr>
          <p:nvPr>
            <p:ph type="subTitle" idx="1"/>
          </p:nvPr>
        </p:nvSpPr>
        <p:spPr>
          <a:xfrm>
            <a:off x="1752600" y="1066800"/>
            <a:ext cx="6400800" cy="1752600"/>
          </a:xfrm>
        </p:spPr>
        <p:style>
          <a:lnRef idx="2">
            <a:schemeClr val="accent5"/>
          </a:lnRef>
          <a:fillRef idx="1">
            <a:schemeClr val="lt1"/>
          </a:fillRef>
          <a:effectRef idx="0">
            <a:schemeClr val="accent5"/>
          </a:effectRef>
          <a:fontRef idx="minor">
            <a:schemeClr val="dk1"/>
          </a:fontRef>
        </p:style>
        <p:txBody>
          <a:bodyPr>
            <a:normAutofit/>
          </a:bodyPr>
          <a:lstStyle/>
          <a:p>
            <a:endParaRPr lang="en-US" sz="2000" dirty="0">
              <a:solidFill>
                <a:schemeClr val="tx1"/>
              </a:solidFill>
            </a:endParaRPr>
          </a:p>
          <a:p>
            <a:r>
              <a:rPr lang="en-IN" sz="2500" b="1" dirty="0">
                <a:solidFill>
                  <a:schemeClr val="tx1"/>
                </a:solidFill>
              </a:rPr>
              <a:t>Introduction To NOSQL with Cloud Database</a:t>
            </a:r>
            <a:endParaRPr lang="en-US" sz="2500" dirty="0">
              <a:solidFill>
                <a:schemeClr val="tx1"/>
              </a:solidFill>
            </a:endParaRPr>
          </a:p>
        </p:txBody>
      </p:sp>
      <p:sp>
        <p:nvSpPr>
          <p:cNvPr id="17" name="Title 1">
            <a:extLst>
              <a:ext uri="{FF2B5EF4-FFF2-40B4-BE49-F238E27FC236}">
                <a16:creationId xmlns:a16="http://schemas.microsoft.com/office/drawing/2014/main" xmlns="" id="{59ECF214-409A-4537-BFE5-165CEA468A7A}"/>
              </a:ext>
            </a:extLst>
          </p:cNvPr>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sz="2400"/>
              <a:t>Noida Institute of Engineering and Technology, Greater Noida</a:t>
            </a:r>
            <a:endParaRPr lang="en-US" sz="2400" dirty="0"/>
          </a:p>
        </p:txBody>
      </p:sp>
      <p:sp>
        <p:nvSpPr>
          <p:cNvPr id="2" name="Footer Placeholder 1">
            <a:extLst>
              <a:ext uri="{FF2B5EF4-FFF2-40B4-BE49-F238E27FC236}">
                <a16:creationId xmlns:a16="http://schemas.microsoft.com/office/drawing/2014/main" xmlns="" id="{031654B3-7BCD-4C49-B4DF-049EDA822C35}"/>
              </a:ext>
            </a:extLst>
          </p:cNvPr>
          <p:cNvSpPr>
            <a:spLocks noGrp="1"/>
          </p:cNvSpPr>
          <p:nvPr>
            <p:ph type="ftr" sz="quarter" idx="11"/>
          </p:nvPr>
        </p:nvSpPr>
        <p:spPr/>
        <p:txBody>
          <a:bodyPr/>
          <a:lstStyle/>
          <a:p>
            <a:r>
              <a:rPr lang="en-US"/>
              <a:t>Mr. SOVERS SINGH BISHT                  UNIT 05</a:t>
            </a:r>
            <a:endParaRPr lang="en-US" dirty="0"/>
          </a:p>
        </p:txBody>
      </p:sp>
      <p:pic>
        <p:nvPicPr>
          <p:cNvPr id="3" name="Picture 2">
            <a:extLst>
              <a:ext uri="{FF2B5EF4-FFF2-40B4-BE49-F238E27FC236}">
                <a16:creationId xmlns:a16="http://schemas.microsoft.com/office/drawing/2014/main" xmlns="" id="{2AAA10C3-F183-5040-96D7-D35B85752FAF}"/>
              </a:ext>
            </a:extLst>
          </p:cNvPr>
          <p:cNvPicPr>
            <a:picLocks noChangeAspect="1"/>
          </p:cNvPicPr>
          <p:nvPr/>
        </p:nvPicPr>
        <p:blipFill>
          <a:blip r:embed="rId6"/>
          <a:stretch>
            <a:fillRect/>
          </a:stretch>
        </p:blipFill>
        <p:spPr>
          <a:xfrm>
            <a:off x="0" y="-27448"/>
            <a:ext cx="1384300" cy="812800"/>
          </a:xfrm>
          <a:prstGeom prst="rect">
            <a:avLst/>
          </a:prstGeom>
        </p:spPr>
      </p:pic>
      <p:sp>
        <p:nvSpPr>
          <p:cNvPr id="18" name="TextBox 17">
            <a:extLst>
              <a:ext uri="{FF2B5EF4-FFF2-40B4-BE49-F238E27FC236}">
                <a16:creationId xmlns:a16="http://schemas.microsoft.com/office/drawing/2014/main" xmlns="" id="{0758FD8E-2FBA-4263-807E-374AA974F4F9}"/>
              </a:ext>
            </a:extLst>
          </p:cNvPr>
          <p:cNvSpPr txBox="1"/>
          <p:nvPr/>
        </p:nvSpPr>
        <p:spPr>
          <a:xfrm>
            <a:off x="2316708" y="3288689"/>
            <a:ext cx="4633414" cy="369332"/>
          </a:xfrm>
          <a:prstGeom prst="rect">
            <a:avLst/>
          </a:prstGeom>
          <a:noFill/>
        </p:spPr>
        <p:txBody>
          <a:bodyPr wrap="square">
            <a:spAutoFit/>
          </a:bodyPr>
          <a:lstStyle/>
          <a:p>
            <a:r>
              <a:rPr lang="en-IN" sz="1800" b="1" dirty="0">
                <a:solidFill>
                  <a:schemeClr val="tx1"/>
                </a:solidFill>
              </a:rPr>
              <a:t>Introduction To NOSQL with Cloud Database</a:t>
            </a:r>
            <a:endParaRPr lang="en-US" sz="1800" dirty="0">
              <a:solidFill>
                <a:schemeClr val="tx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6F15528-21DE-4FAA-801E-634DDDAF4B2B}" type="slidenum">
              <a:rPr lang="en-US" smtClean="0">
                <a:solidFill>
                  <a:schemeClr val="tx1"/>
                </a:solidFill>
              </a:rPr>
              <a:pPr/>
              <a:t>10</a:t>
            </a:fld>
            <a:endParaRPr lang="en-US" dirty="0">
              <a:solidFill>
                <a:schemeClr val="tx1"/>
              </a:solidFill>
            </a:endParaRPr>
          </a:p>
        </p:txBody>
      </p:sp>
      <p:sp>
        <p:nvSpPr>
          <p:cNvPr id="5" name="Title 1"/>
          <p:cNvSpPr txBox="1">
            <a:spLocks/>
          </p:cNvSpPr>
          <p:nvPr/>
        </p:nvSpPr>
        <p:spPr>
          <a:xfrm>
            <a:off x="1269157" y="0"/>
            <a:ext cx="7874843" cy="726498"/>
          </a:xfrm>
          <a:prstGeom prst="rect">
            <a:avLst/>
          </a:prstGeom>
        </p:spPr>
        <p:style>
          <a:lnRef idx="1">
            <a:schemeClr val="accent5"/>
          </a:lnRef>
          <a:fillRef idx="2">
            <a:schemeClr val="accent5"/>
          </a:fillRef>
          <a:effectRef idx="1">
            <a:schemeClr val="accent5"/>
          </a:effectRef>
          <a:fontRef idx="minor">
            <a:schemeClr val="dk1"/>
          </a:fontRef>
        </p:style>
        <p:txBody>
          <a:bodyPr vert="horz" lIns="68580" tIns="34290" rIns="68580" bIns="34290" rtlCol="0" anchor="ctr">
            <a:noAutofit/>
          </a:bodyPr>
          <a:lstStyle/>
          <a:p>
            <a:pPr algn="ctr">
              <a:spcBef>
                <a:spcPct val="0"/>
              </a:spcBef>
              <a:defRPr/>
            </a:pPr>
            <a:r>
              <a:rPr lang="en-US" sz="3000" dirty="0">
                <a:solidFill>
                  <a:schemeClr val="tx1"/>
                </a:solidFill>
              </a:rPr>
              <a:t>Program Outcomes</a:t>
            </a:r>
          </a:p>
        </p:txBody>
      </p:sp>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4532" y="983395"/>
            <a:ext cx="6850601" cy="37662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p:cNvSpPr/>
          <p:nvPr/>
        </p:nvSpPr>
        <p:spPr>
          <a:xfrm>
            <a:off x="804532" y="1716618"/>
            <a:ext cx="6880572" cy="369332"/>
          </a:xfrm>
          <a:prstGeom prst="rect">
            <a:avLst/>
          </a:prstGeom>
        </p:spPr>
        <p:txBody>
          <a:bodyPr wrap="square">
            <a:spAutoFit/>
          </a:bodyPr>
          <a:lstStyle/>
          <a:p>
            <a:pPr algn="just"/>
            <a:r>
              <a:rPr lang="en-US" b="1" dirty="0">
                <a:solidFill>
                  <a:srgbClr val="000000"/>
                </a:solidFill>
              </a:rPr>
              <a:t>	</a:t>
            </a:r>
          </a:p>
        </p:txBody>
      </p:sp>
      <p:sp>
        <p:nvSpPr>
          <p:cNvPr id="2" name="Date Placeholder 1"/>
          <p:cNvSpPr>
            <a:spLocks noGrp="1"/>
          </p:cNvSpPr>
          <p:nvPr>
            <p:ph type="dt" sz="half" idx="10"/>
          </p:nvPr>
        </p:nvSpPr>
        <p:spPr/>
        <p:txBody>
          <a:bodyPr/>
          <a:lstStyle/>
          <a:p>
            <a:fld id="{59BBB2AA-3AB2-42D5-994A-3C7E4A130A4E}" type="datetime1">
              <a:rPr lang="en-US" smtClean="0">
                <a:solidFill>
                  <a:schemeClr val="tx1"/>
                </a:solidFill>
              </a:rPr>
              <a:pPr/>
              <a:t>09/05/22</a:t>
            </a:fld>
            <a:endParaRPr lang="en-US" dirty="0">
              <a:solidFill>
                <a:schemeClr val="tx1"/>
              </a:solidFill>
            </a:endParaRPr>
          </a:p>
        </p:txBody>
      </p:sp>
      <p:sp>
        <p:nvSpPr>
          <p:cNvPr id="11" name="Footer Placeholder 10">
            <a:extLst>
              <a:ext uri="{FF2B5EF4-FFF2-40B4-BE49-F238E27FC236}">
                <a16:creationId xmlns:a16="http://schemas.microsoft.com/office/drawing/2014/main" xmlns="" id="{36A70B1D-918E-44EC-9C09-C68DF7FA411C}"/>
              </a:ext>
            </a:extLst>
          </p:cNvPr>
          <p:cNvSpPr>
            <a:spLocks noGrp="1"/>
          </p:cNvSpPr>
          <p:nvPr>
            <p:ph type="ftr" sz="quarter" idx="11"/>
          </p:nvPr>
        </p:nvSpPr>
        <p:spPr/>
        <p:txBody>
          <a:bodyPr/>
          <a:lstStyle/>
          <a:p>
            <a:r>
              <a:rPr lang="en-US"/>
              <a:t>Mr. SOVERS SINGH BISHT                  UNIT 05</a:t>
            </a:r>
            <a:endParaRPr lang="en-US" dirty="0"/>
          </a:p>
        </p:txBody>
      </p:sp>
      <p:sp>
        <p:nvSpPr>
          <p:cNvPr id="12" name="TextBox 11">
            <a:extLst>
              <a:ext uri="{FF2B5EF4-FFF2-40B4-BE49-F238E27FC236}">
                <a16:creationId xmlns:a16="http://schemas.microsoft.com/office/drawing/2014/main" xmlns="" id="{5406A62A-D4AF-D04B-8445-69F55CAAD422}"/>
              </a:ext>
            </a:extLst>
          </p:cNvPr>
          <p:cNvSpPr txBox="1"/>
          <p:nvPr/>
        </p:nvSpPr>
        <p:spPr>
          <a:xfrm>
            <a:off x="457200" y="1155680"/>
            <a:ext cx="8229600" cy="2959120"/>
          </a:xfrm>
          <a:prstGeom prst="rect">
            <a:avLst/>
          </a:prstGeom>
          <a:noFill/>
        </p:spPr>
        <p:txBody>
          <a:bodyPr wrap="square">
            <a:spAutoFit/>
          </a:bodyPr>
          <a:lstStyle/>
          <a:p>
            <a:pPr marL="0" indent="0">
              <a:buNone/>
            </a:pPr>
            <a:r>
              <a:rPr lang="en-US" b="1" dirty="0">
                <a:latin typeface="Times New Roman" panose="02020603050405020304" pitchFamily="18" charset="0"/>
                <a:cs typeface="Times New Roman" panose="02020603050405020304" pitchFamily="18" charset="0"/>
              </a:rPr>
              <a:t>Engineering Graduates will be able to Understand:</a:t>
            </a:r>
          </a:p>
          <a:p>
            <a:pPr marL="342900" indent="-342900">
              <a:buAutoNum type="arabicPeriod"/>
            </a:pPr>
            <a:r>
              <a:rPr lang="en-US" dirty="0">
                <a:latin typeface="Times New Roman" panose="02020603050405020304" pitchFamily="18" charset="0"/>
                <a:cs typeface="Times New Roman" panose="02020603050405020304" pitchFamily="18" charset="0"/>
              </a:rPr>
              <a:t>The pace of development with NoSQL databases can be much faster than with a SQL database.</a:t>
            </a:r>
          </a:p>
          <a:p>
            <a:pPr marL="342900" indent="-342900">
              <a:buAutoNum type="arabicPeriod"/>
            </a:pPr>
            <a:r>
              <a:rPr lang="en-US" dirty="0"/>
              <a:t>The structure of many different forms of data is more easily handled and evolved with a NoSQL database.</a:t>
            </a:r>
          </a:p>
          <a:p>
            <a:pPr marL="342900" indent="-342900">
              <a:buAutoNum type="arabicPeriod"/>
            </a:pPr>
            <a:r>
              <a:rPr lang="en-US" dirty="0"/>
              <a:t>The amount of data in many applications cannot be served affordably by a SQL database.</a:t>
            </a:r>
          </a:p>
          <a:p>
            <a:pPr marL="342900" indent="-342900">
              <a:buAutoNum type="arabicPeriod"/>
            </a:pPr>
            <a:r>
              <a:rPr lang="en-US" dirty="0"/>
              <a:t>The scale of traffic and need for zero downtime cannot be handled by SQL.</a:t>
            </a:r>
          </a:p>
          <a:p>
            <a:pPr marL="342900" indent="-342900">
              <a:buAutoNum type="arabicPeriod"/>
            </a:pPr>
            <a:r>
              <a:rPr lang="en-US" dirty="0"/>
              <a:t>New application paradigms can be more easily supported.</a:t>
            </a:r>
          </a:p>
          <a:p>
            <a:pPr marL="342900" indent="-342900">
              <a:buAutoNum type="arabicPeriod"/>
            </a:pPr>
            <a:endParaRPr lang="en-US" dirty="0"/>
          </a:p>
        </p:txBody>
      </p:sp>
      <p:pic>
        <p:nvPicPr>
          <p:cNvPr id="9" name="Picture 8">
            <a:extLst>
              <a:ext uri="{FF2B5EF4-FFF2-40B4-BE49-F238E27FC236}">
                <a16:creationId xmlns:a16="http://schemas.microsoft.com/office/drawing/2014/main" xmlns="" id="{7CFF73A7-EE07-482C-A94F-794F3BBFBF7D}"/>
              </a:ext>
            </a:extLst>
          </p:cNvPr>
          <p:cNvPicPr>
            <a:picLocks noChangeAspect="1"/>
          </p:cNvPicPr>
          <p:nvPr/>
        </p:nvPicPr>
        <p:blipFill>
          <a:blip r:embed="rId3"/>
          <a:stretch>
            <a:fillRect/>
          </a:stretch>
        </p:blipFill>
        <p:spPr>
          <a:xfrm>
            <a:off x="0" y="-27448"/>
            <a:ext cx="1384300" cy="812800"/>
          </a:xfrm>
          <a:prstGeom prst="rect">
            <a:avLst/>
          </a:prstGeom>
        </p:spPr>
      </p:pic>
    </p:spTree>
    <p:extLst>
      <p:ext uri="{BB962C8B-B14F-4D97-AF65-F5344CB8AC3E}">
        <p14:creationId xmlns:p14="http://schemas.microsoft.com/office/powerpoint/2010/main" val="113135415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C3FFE0A8-A872-48E6-9DCC-8246BADEC39B}"/>
              </a:ext>
            </a:extLst>
          </p:cNvPr>
          <p:cNvSpPr>
            <a:spLocks noGrp="1"/>
          </p:cNvSpPr>
          <p:nvPr>
            <p:ph idx="1"/>
          </p:nvPr>
        </p:nvSpPr>
        <p:spPr>
          <a:xfrm>
            <a:off x="152400" y="762000"/>
            <a:ext cx="8763000" cy="6096000"/>
          </a:xfrm>
        </p:spPr>
        <p:txBody>
          <a:bodyPr>
            <a:normAutofit fontScale="92500" lnSpcReduction="20000"/>
          </a:bodyPr>
          <a:lstStyle/>
          <a:p>
            <a:pPr algn="just"/>
            <a:r>
              <a:rPr lang="en-US" sz="1800" dirty="0"/>
              <a:t>Overview</a:t>
            </a:r>
          </a:p>
          <a:p>
            <a:pPr algn="just"/>
            <a:r>
              <a:rPr lang="en-US" sz="1800" dirty="0"/>
              <a:t>Capped collections are fixed-size collections that support high-throughput operations that insert and retrieve documents based on insertion order. Capped collections work in a way similar to circular buffers: once a collection fills its allocated space, it makes room for new documents by overwriting the oldest documents in the collection.</a:t>
            </a:r>
          </a:p>
          <a:p>
            <a:pPr algn="just"/>
            <a:r>
              <a:rPr lang="en-US" sz="1800" dirty="0"/>
              <a:t>Behavior</a:t>
            </a:r>
          </a:p>
          <a:p>
            <a:pPr algn="just"/>
            <a:r>
              <a:rPr lang="en-US" sz="1800" dirty="0"/>
              <a:t>Insertion Order</a:t>
            </a:r>
          </a:p>
          <a:p>
            <a:pPr algn="just"/>
            <a:r>
              <a:rPr lang="en-US" sz="1800" dirty="0"/>
              <a:t>Capped collections guarantee preservation of the insertion order. As a result, queries do not need an index to return documents in insertion order. Without this indexing overhead, capped collections can support higher insertion throughput.</a:t>
            </a:r>
          </a:p>
          <a:p>
            <a:pPr algn="just"/>
            <a:endParaRPr lang="en-US" sz="1800" dirty="0"/>
          </a:p>
          <a:p>
            <a:pPr algn="just"/>
            <a:r>
              <a:rPr lang="en-US" sz="1800" dirty="0"/>
              <a:t>Automatic Removal of Oldest Documents</a:t>
            </a:r>
          </a:p>
          <a:p>
            <a:pPr algn="just"/>
            <a:r>
              <a:rPr lang="en-US" sz="1800" dirty="0"/>
              <a:t>To make room for new documents, capped collections automatically remove the oldest documents in the collection without requiring scripts or explicit remove operations.</a:t>
            </a:r>
          </a:p>
          <a:p>
            <a:pPr algn="just"/>
            <a:endParaRPr lang="en-US" sz="1800" dirty="0"/>
          </a:p>
          <a:p>
            <a:pPr algn="just"/>
            <a:r>
              <a:rPr lang="en-US" sz="1800" dirty="0"/>
              <a:t>Consider the following potential use cases for capped collections:</a:t>
            </a:r>
          </a:p>
          <a:p>
            <a:pPr algn="just"/>
            <a:endParaRPr lang="en-US" sz="1800" dirty="0"/>
          </a:p>
          <a:p>
            <a:pPr algn="just"/>
            <a:r>
              <a:rPr lang="en-US" sz="1800" dirty="0"/>
              <a:t>Store log information generated by high-volume systems. Inserting documents in a capped collection without an index is close to the speed of writing log information directly to a file system. Furthermore, the built-in first-in-first-out property maintains the order of events, while managing storage use.</a:t>
            </a:r>
          </a:p>
          <a:p>
            <a:pPr algn="just"/>
            <a:r>
              <a:rPr lang="en-US" sz="1800" dirty="0"/>
              <a:t>Cache small amounts of data in a capped collections. Since caches are read rather than write heavy, you would either need to ensure that this collection always remains in the working set (i.e. in RAM) or accept some write penalty for the required index or indexes.</a:t>
            </a:r>
            <a:endParaRPr lang="en-IN" sz="1800" dirty="0"/>
          </a:p>
        </p:txBody>
      </p:sp>
      <p:sp>
        <p:nvSpPr>
          <p:cNvPr id="4" name="Date Placeholder 3">
            <a:extLst>
              <a:ext uri="{FF2B5EF4-FFF2-40B4-BE49-F238E27FC236}">
                <a16:creationId xmlns:a16="http://schemas.microsoft.com/office/drawing/2014/main" xmlns="" id="{990E5AC2-E434-4C03-A859-6A432D704B3C}"/>
              </a:ext>
            </a:extLst>
          </p:cNvPr>
          <p:cNvSpPr>
            <a:spLocks noGrp="1"/>
          </p:cNvSpPr>
          <p:nvPr>
            <p:ph type="dt" sz="half" idx="10"/>
          </p:nvPr>
        </p:nvSpPr>
        <p:spPr/>
        <p:txBody>
          <a:bodyPr/>
          <a:lstStyle/>
          <a:p>
            <a:fld id="{03A58D95-33BB-4062-BDA6-A8770AC9CE81}" type="datetime1">
              <a:rPr lang="en-US" smtClean="0"/>
              <a:pPr/>
              <a:t>09/05/22</a:t>
            </a:fld>
            <a:endParaRPr lang="en-US" dirty="0"/>
          </a:p>
        </p:txBody>
      </p:sp>
      <p:sp>
        <p:nvSpPr>
          <p:cNvPr id="5" name="Footer Placeholder 4">
            <a:extLst>
              <a:ext uri="{FF2B5EF4-FFF2-40B4-BE49-F238E27FC236}">
                <a16:creationId xmlns:a16="http://schemas.microsoft.com/office/drawing/2014/main" xmlns="" id="{9DCC03B1-DB6D-4604-B8CE-5C9623A48DDC}"/>
              </a:ext>
            </a:extLst>
          </p:cNvPr>
          <p:cNvSpPr>
            <a:spLocks noGrp="1"/>
          </p:cNvSpPr>
          <p:nvPr>
            <p:ph type="ftr" sz="quarter" idx="11"/>
          </p:nvPr>
        </p:nvSpPr>
        <p:spPr/>
        <p:txBody>
          <a:bodyPr/>
          <a:lstStyle/>
          <a:p>
            <a:r>
              <a:rPr lang="en-US"/>
              <a:t>Mr. SOVERS SINGH BISHT                  UNIT 05</a:t>
            </a:r>
            <a:endParaRPr lang="en-US" dirty="0"/>
          </a:p>
        </p:txBody>
      </p:sp>
      <p:sp>
        <p:nvSpPr>
          <p:cNvPr id="6" name="Slide Number Placeholder 5">
            <a:extLst>
              <a:ext uri="{FF2B5EF4-FFF2-40B4-BE49-F238E27FC236}">
                <a16:creationId xmlns:a16="http://schemas.microsoft.com/office/drawing/2014/main" xmlns="" id="{C0AF5098-94A4-4C56-BD9D-27E415008420}"/>
              </a:ext>
            </a:extLst>
          </p:cNvPr>
          <p:cNvSpPr>
            <a:spLocks noGrp="1"/>
          </p:cNvSpPr>
          <p:nvPr>
            <p:ph type="sldNum" sz="quarter" idx="12"/>
          </p:nvPr>
        </p:nvSpPr>
        <p:spPr/>
        <p:txBody>
          <a:bodyPr/>
          <a:lstStyle/>
          <a:p>
            <a:fld id="{B6F15528-21DE-4FAA-801E-634DDDAF4B2B}" type="slidenum">
              <a:rPr lang="en-US" smtClean="0"/>
              <a:pPr/>
              <a:t>100</a:t>
            </a:fld>
            <a:endParaRPr lang="en-US" dirty="0"/>
          </a:p>
        </p:txBody>
      </p:sp>
      <p:sp>
        <p:nvSpPr>
          <p:cNvPr id="9" name="Title 1">
            <a:extLst>
              <a:ext uri="{FF2B5EF4-FFF2-40B4-BE49-F238E27FC236}">
                <a16:creationId xmlns:a16="http://schemas.microsoft.com/office/drawing/2014/main" xmlns="" id="{F6DCCE11-D713-4351-B7B9-D7B2F62F261C}"/>
              </a:ext>
            </a:extLst>
          </p:cNvPr>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dirty="0">
                <a:cs typeface="Times New Roman" panose="02020603050405020304" pitchFamily="18" charset="0"/>
              </a:rPr>
              <a:t>Capped Collections</a:t>
            </a:r>
          </a:p>
        </p:txBody>
      </p:sp>
      <p:pic>
        <p:nvPicPr>
          <p:cNvPr id="7" name="Picture 6">
            <a:extLst>
              <a:ext uri="{FF2B5EF4-FFF2-40B4-BE49-F238E27FC236}">
                <a16:creationId xmlns:a16="http://schemas.microsoft.com/office/drawing/2014/main" xmlns="" id="{9F3BE3C9-3A29-4A68-9154-4ECA945E6553}"/>
              </a:ext>
            </a:extLst>
          </p:cNvPr>
          <p:cNvPicPr>
            <a:picLocks noChangeAspect="1"/>
          </p:cNvPicPr>
          <p:nvPr/>
        </p:nvPicPr>
        <p:blipFill>
          <a:blip r:embed="rId2"/>
          <a:stretch>
            <a:fillRect/>
          </a:stretch>
        </p:blipFill>
        <p:spPr>
          <a:xfrm>
            <a:off x="0" y="-27448"/>
            <a:ext cx="1384300" cy="812800"/>
          </a:xfrm>
          <a:prstGeom prst="rect">
            <a:avLst/>
          </a:prstGeom>
        </p:spPr>
      </p:pic>
    </p:spTree>
    <p:extLst>
      <p:ext uri="{BB962C8B-B14F-4D97-AF65-F5344CB8AC3E}">
        <p14:creationId xmlns:p14="http://schemas.microsoft.com/office/powerpoint/2010/main" val="427953363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C3FFE0A8-A872-48E6-9DCC-8246BADEC39B}"/>
              </a:ext>
            </a:extLst>
          </p:cNvPr>
          <p:cNvSpPr>
            <a:spLocks noGrp="1"/>
          </p:cNvSpPr>
          <p:nvPr>
            <p:ph idx="1"/>
          </p:nvPr>
        </p:nvSpPr>
        <p:spPr>
          <a:xfrm>
            <a:off x="228600" y="762000"/>
            <a:ext cx="8686800" cy="5959475"/>
          </a:xfrm>
        </p:spPr>
        <p:txBody>
          <a:bodyPr>
            <a:normAutofit lnSpcReduction="10000"/>
          </a:bodyPr>
          <a:lstStyle/>
          <a:p>
            <a:r>
              <a:rPr lang="en-US" sz="1200" dirty="0"/>
              <a:t>_id Index</a:t>
            </a:r>
          </a:p>
          <a:p>
            <a:r>
              <a:rPr lang="en-US" sz="1200" dirty="0"/>
              <a:t>Capped collections have an _id field and an index on the _id field by default.</a:t>
            </a:r>
          </a:p>
          <a:p>
            <a:endParaRPr lang="en-US" sz="1200" dirty="0"/>
          </a:p>
          <a:p>
            <a:r>
              <a:rPr lang="en-US" sz="1200" dirty="0"/>
              <a:t>Restrictions and Recommendations</a:t>
            </a:r>
          </a:p>
          <a:p>
            <a:r>
              <a:rPr lang="en-US" sz="1200" dirty="0"/>
              <a:t>Updates</a:t>
            </a:r>
          </a:p>
          <a:p>
            <a:r>
              <a:rPr lang="en-US" sz="1200" dirty="0"/>
              <a:t>If you plan to update documents in a capped collection, create an index so that these update operations do not require a collection scan.</a:t>
            </a:r>
          </a:p>
          <a:p>
            <a:endParaRPr lang="en-US" sz="1200" dirty="0"/>
          </a:p>
          <a:p>
            <a:r>
              <a:rPr lang="en-US" sz="1200" dirty="0"/>
              <a:t>Document Size</a:t>
            </a:r>
          </a:p>
          <a:p>
            <a:r>
              <a:rPr lang="en-US" sz="1200" dirty="0"/>
              <a:t>Changed in version 3.2.</a:t>
            </a:r>
          </a:p>
          <a:p>
            <a:endParaRPr lang="en-US" sz="1200" dirty="0"/>
          </a:p>
          <a:p>
            <a:r>
              <a:rPr lang="en-US" sz="1200" dirty="0"/>
              <a:t>If an update or a replacement operation changes the document size, the operation will fail.</a:t>
            </a:r>
          </a:p>
          <a:p>
            <a:endParaRPr lang="en-US" sz="1200" dirty="0"/>
          </a:p>
          <a:p>
            <a:r>
              <a:rPr lang="en-US" sz="1200" dirty="0"/>
              <a:t>Document Deletion</a:t>
            </a:r>
          </a:p>
          <a:p>
            <a:r>
              <a:rPr lang="en-US" sz="1200" dirty="0"/>
              <a:t>You cannot delete documents from a capped collection. To remove all documents from a collection, use the drop() method to drop the collection and recreate the capped collection.</a:t>
            </a:r>
          </a:p>
          <a:p>
            <a:endParaRPr lang="en-US" sz="1200" dirty="0"/>
          </a:p>
          <a:p>
            <a:r>
              <a:rPr lang="en-US" sz="1200" dirty="0" err="1"/>
              <a:t>Sharding</a:t>
            </a:r>
            <a:endParaRPr lang="en-US" sz="1200" dirty="0"/>
          </a:p>
          <a:p>
            <a:r>
              <a:rPr lang="en-US" sz="1200" dirty="0"/>
              <a:t>You cannot shard a capped collection.</a:t>
            </a:r>
          </a:p>
          <a:p>
            <a:endParaRPr lang="en-US" sz="1200" dirty="0"/>
          </a:p>
          <a:p>
            <a:r>
              <a:rPr lang="en-US" sz="1200" dirty="0"/>
              <a:t>Query Efficiency</a:t>
            </a:r>
          </a:p>
          <a:p>
            <a:r>
              <a:rPr lang="en-US" sz="1200" dirty="0"/>
              <a:t>Use natural ordering to retrieve the most recently inserted elements from the collection efficiently. This is similar to using the tail command on a log file.</a:t>
            </a:r>
          </a:p>
          <a:p>
            <a:endParaRPr lang="en-US" sz="1200" dirty="0"/>
          </a:p>
          <a:p>
            <a:r>
              <a:rPr lang="en-US" sz="1200" dirty="0"/>
              <a:t>Aggregation $out</a:t>
            </a:r>
          </a:p>
          <a:p>
            <a:r>
              <a:rPr lang="en-US" sz="1200" dirty="0"/>
              <a:t>The aggregation pipeline stage $out cannot write results to a capped collection.</a:t>
            </a:r>
          </a:p>
          <a:p>
            <a:endParaRPr lang="en-US" sz="1200" dirty="0"/>
          </a:p>
          <a:p>
            <a:r>
              <a:rPr lang="en-US" sz="1200" dirty="0"/>
              <a:t>Transactions</a:t>
            </a:r>
          </a:p>
          <a:p>
            <a:r>
              <a:rPr lang="en-US" sz="1200" dirty="0"/>
              <a:t>Starting in MongoDB 4.2, you cannot write to capped collections in transactions. Reads from capped collections are still supported in transactions.</a:t>
            </a:r>
          </a:p>
          <a:p>
            <a:endParaRPr lang="en-US" sz="1200" dirty="0"/>
          </a:p>
          <a:p>
            <a:endParaRPr lang="en-IN" sz="1200" dirty="0"/>
          </a:p>
        </p:txBody>
      </p:sp>
      <p:sp>
        <p:nvSpPr>
          <p:cNvPr id="4" name="Date Placeholder 3">
            <a:extLst>
              <a:ext uri="{FF2B5EF4-FFF2-40B4-BE49-F238E27FC236}">
                <a16:creationId xmlns:a16="http://schemas.microsoft.com/office/drawing/2014/main" xmlns="" id="{990E5AC2-E434-4C03-A859-6A432D704B3C}"/>
              </a:ext>
            </a:extLst>
          </p:cNvPr>
          <p:cNvSpPr>
            <a:spLocks noGrp="1"/>
          </p:cNvSpPr>
          <p:nvPr>
            <p:ph type="dt" sz="half" idx="10"/>
          </p:nvPr>
        </p:nvSpPr>
        <p:spPr/>
        <p:txBody>
          <a:bodyPr/>
          <a:lstStyle/>
          <a:p>
            <a:fld id="{9E6190F2-8AB6-412B-B005-8027B897FCD7}" type="datetime1">
              <a:rPr lang="en-US" smtClean="0"/>
              <a:pPr/>
              <a:t>09/05/22</a:t>
            </a:fld>
            <a:endParaRPr lang="en-US" dirty="0"/>
          </a:p>
        </p:txBody>
      </p:sp>
      <p:sp>
        <p:nvSpPr>
          <p:cNvPr id="5" name="Footer Placeholder 4">
            <a:extLst>
              <a:ext uri="{FF2B5EF4-FFF2-40B4-BE49-F238E27FC236}">
                <a16:creationId xmlns:a16="http://schemas.microsoft.com/office/drawing/2014/main" xmlns="" id="{9DCC03B1-DB6D-4604-B8CE-5C9623A48DDC}"/>
              </a:ext>
            </a:extLst>
          </p:cNvPr>
          <p:cNvSpPr>
            <a:spLocks noGrp="1"/>
          </p:cNvSpPr>
          <p:nvPr>
            <p:ph type="ftr" sz="quarter" idx="11"/>
          </p:nvPr>
        </p:nvSpPr>
        <p:spPr/>
        <p:txBody>
          <a:bodyPr/>
          <a:lstStyle/>
          <a:p>
            <a:r>
              <a:rPr lang="en-US"/>
              <a:t>Mr. SOVERS SINGH BISHT                  UNIT 05</a:t>
            </a:r>
            <a:endParaRPr lang="en-US" dirty="0"/>
          </a:p>
        </p:txBody>
      </p:sp>
      <p:sp>
        <p:nvSpPr>
          <p:cNvPr id="6" name="Slide Number Placeholder 5">
            <a:extLst>
              <a:ext uri="{FF2B5EF4-FFF2-40B4-BE49-F238E27FC236}">
                <a16:creationId xmlns:a16="http://schemas.microsoft.com/office/drawing/2014/main" xmlns="" id="{C0AF5098-94A4-4C56-BD9D-27E415008420}"/>
              </a:ext>
            </a:extLst>
          </p:cNvPr>
          <p:cNvSpPr>
            <a:spLocks noGrp="1"/>
          </p:cNvSpPr>
          <p:nvPr>
            <p:ph type="sldNum" sz="quarter" idx="12"/>
          </p:nvPr>
        </p:nvSpPr>
        <p:spPr/>
        <p:txBody>
          <a:bodyPr/>
          <a:lstStyle/>
          <a:p>
            <a:fld id="{B6F15528-21DE-4FAA-801E-634DDDAF4B2B}" type="slidenum">
              <a:rPr lang="en-US" smtClean="0"/>
              <a:pPr/>
              <a:t>101</a:t>
            </a:fld>
            <a:endParaRPr lang="en-US" dirty="0"/>
          </a:p>
        </p:txBody>
      </p:sp>
      <p:sp>
        <p:nvSpPr>
          <p:cNvPr id="8" name="Title 1">
            <a:extLst>
              <a:ext uri="{FF2B5EF4-FFF2-40B4-BE49-F238E27FC236}">
                <a16:creationId xmlns:a16="http://schemas.microsoft.com/office/drawing/2014/main" xmlns="" id="{787C6504-86AF-4FE0-8F2B-D7644DFE0660}"/>
              </a:ext>
            </a:extLst>
          </p:cNvPr>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dirty="0">
                <a:cs typeface="Times New Roman" panose="02020603050405020304" pitchFamily="18" charset="0"/>
              </a:rPr>
              <a:t>Capped Collections</a:t>
            </a:r>
          </a:p>
        </p:txBody>
      </p:sp>
      <p:pic>
        <p:nvPicPr>
          <p:cNvPr id="7" name="Picture 6">
            <a:extLst>
              <a:ext uri="{FF2B5EF4-FFF2-40B4-BE49-F238E27FC236}">
                <a16:creationId xmlns:a16="http://schemas.microsoft.com/office/drawing/2014/main" xmlns="" id="{ED8DEED0-D40C-41FE-AF7D-D5189D6A4537}"/>
              </a:ext>
            </a:extLst>
          </p:cNvPr>
          <p:cNvPicPr>
            <a:picLocks noChangeAspect="1"/>
          </p:cNvPicPr>
          <p:nvPr/>
        </p:nvPicPr>
        <p:blipFill>
          <a:blip r:embed="rId2"/>
          <a:stretch>
            <a:fillRect/>
          </a:stretch>
        </p:blipFill>
        <p:spPr>
          <a:xfrm>
            <a:off x="0" y="-27448"/>
            <a:ext cx="1384300" cy="812800"/>
          </a:xfrm>
          <a:prstGeom prst="rect">
            <a:avLst/>
          </a:prstGeom>
        </p:spPr>
      </p:pic>
    </p:spTree>
    <p:extLst>
      <p:ext uri="{BB962C8B-B14F-4D97-AF65-F5344CB8AC3E}">
        <p14:creationId xmlns:p14="http://schemas.microsoft.com/office/powerpoint/2010/main" val="305380178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C3FFE0A8-A872-48E6-9DCC-8246BADEC39B}"/>
              </a:ext>
            </a:extLst>
          </p:cNvPr>
          <p:cNvSpPr>
            <a:spLocks noGrp="1"/>
          </p:cNvSpPr>
          <p:nvPr>
            <p:ph idx="1"/>
          </p:nvPr>
        </p:nvSpPr>
        <p:spPr>
          <a:xfrm>
            <a:off x="228600" y="914400"/>
            <a:ext cx="8458200" cy="5211763"/>
          </a:xfrm>
        </p:spPr>
        <p:txBody>
          <a:bodyPr>
            <a:normAutofit fontScale="92500" lnSpcReduction="20000"/>
          </a:bodyPr>
          <a:lstStyle/>
          <a:p>
            <a:pPr algn="just"/>
            <a:r>
              <a:rPr lang="en-US" sz="2000" dirty="0"/>
              <a:t>Procedures</a:t>
            </a:r>
          </a:p>
          <a:p>
            <a:pPr algn="just"/>
            <a:r>
              <a:rPr lang="en-US" sz="2000" dirty="0"/>
              <a:t>Create a Capped Collection</a:t>
            </a:r>
          </a:p>
          <a:p>
            <a:pPr algn="just"/>
            <a:r>
              <a:rPr lang="en-US" sz="2000" dirty="0"/>
              <a:t>You must create capped collections explicitly using the </a:t>
            </a:r>
            <a:r>
              <a:rPr lang="en-US" sz="2000" dirty="0" err="1"/>
              <a:t>db.createCollection</a:t>
            </a:r>
            <a:r>
              <a:rPr lang="en-US" sz="2000" dirty="0"/>
              <a:t>() method, which is a helper in the mongo shell for the create command. When creating a capped collection you must specify the maximum size of the collection in bytes, which MongoDB will pre-allocate for the collection. The size of the capped collection includes a small amount of space for internal overhead.</a:t>
            </a:r>
          </a:p>
          <a:p>
            <a:pPr algn="just"/>
            <a:endParaRPr lang="en-US" sz="2000" dirty="0"/>
          </a:p>
          <a:p>
            <a:pPr algn="just"/>
            <a:r>
              <a:rPr lang="en-US" sz="2000" dirty="0" err="1"/>
              <a:t>db.createCollection</a:t>
            </a:r>
            <a:r>
              <a:rPr lang="en-US" sz="2000" dirty="0"/>
              <a:t>( "log", { capped: true, size: 100000 } )</a:t>
            </a:r>
          </a:p>
          <a:p>
            <a:pPr algn="just"/>
            <a:endParaRPr lang="en-US" sz="2000" dirty="0"/>
          </a:p>
          <a:p>
            <a:pPr algn="just"/>
            <a:r>
              <a:rPr lang="en-US" sz="2000" dirty="0"/>
              <a:t>If the size field is less than or equal to 4096, then the collection will have a cap of 4096 bytes. Otherwise, MongoDB will raise the provided size to make it an integer multiple of 256.</a:t>
            </a:r>
          </a:p>
          <a:p>
            <a:pPr algn="just"/>
            <a:endParaRPr lang="en-US" sz="2000" dirty="0"/>
          </a:p>
          <a:p>
            <a:pPr algn="just"/>
            <a:r>
              <a:rPr lang="en-US" sz="2000" dirty="0"/>
              <a:t>Additionally, you may also specify a maximum number of documents for the collection using the max field as in the following document:</a:t>
            </a:r>
          </a:p>
          <a:p>
            <a:pPr algn="just"/>
            <a:endParaRPr lang="en-US" sz="2000" dirty="0"/>
          </a:p>
          <a:p>
            <a:pPr algn="just"/>
            <a:r>
              <a:rPr lang="en-US" sz="2000" dirty="0" err="1"/>
              <a:t>db.createCollection</a:t>
            </a:r>
            <a:r>
              <a:rPr lang="en-US" sz="2000" dirty="0"/>
              <a:t>("log", { capped : true, size : 5242880, max : 5000 } )</a:t>
            </a:r>
          </a:p>
          <a:p>
            <a:pPr algn="just"/>
            <a:endParaRPr lang="en-IN" sz="2000" dirty="0"/>
          </a:p>
        </p:txBody>
      </p:sp>
      <p:sp>
        <p:nvSpPr>
          <p:cNvPr id="4" name="Date Placeholder 3">
            <a:extLst>
              <a:ext uri="{FF2B5EF4-FFF2-40B4-BE49-F238E27FC236}">
                <a16:creationId xmlns:a16="http://schemas.microsoft.com/office/drawing/2014/main" xmlns="" id="{990E5AC2-E434-4C03-A859-6A432D704B3C}"/>
              </a:ext>
            </a:extLst>
          </p:cNvPr>
          <p:cNvSpPr>
            <a:spLocks noGrp="1"/>
          </p:cNvSpPr>
          <p:nvPr>
            <p:ph type="dt" sz="half" idx="10"/>
          </p:nvPr>
        </p:nvSpPr>
        <p:spPr/>
        <p:txBody>
          <a:bodyPr/>
          <a:lstStyle/>
          <a:p>
            <a:fld id="{9FB5E6BA-1A5E-48DC-AAE0-87C892DD1FE7}" type="datetime1">
              <a:rPr lang="en-US" smtClean="0"/>
              <a:pPr/>
              <a:t>09/05/22</a:t>
            </a:fld>
            <a:endParaRPr lang="en-US" dirty="0"/>
          </a:p>
        </p:txBody>
      </p:sp>
      <p:sp>
        <p:nvSpPr>
          <p:cNvPr id="5" name="Footer Placeholder 4">
            <a:extLst>
              <a:ext uri="{FF2B5EF4-FFF2-40B4-BE49-F238E27FC236}">
                <a16:creationId xmlns:a16="http://schemas.microsoft.com/office/drawing/2014/main" xmlns="" id="{9DCC03B1-DB6D-4604-B8CE-5C9623A48DDC}"/>
              </a:ext>
            </a:extLst>
          </p:cNvPr>
          <p:cNvSpPr>
            <a:spLocks noGrp="1"/>
          </p:cNvSpPr>
          <p:nvPr>
            <p:ph type="ftr" sz="quarter" idx="11"/>
          </p:nvPr>
        </p:nvSpPr>
        <p:spPr/>
        <p:txBody>
          <a:bodyPr/>
          <a:lstStyle/>
          <a:p>
            <a:r>
              <a:rPr lang="en-US"/>
              <a:t>Mr. SOVERS SINGH BISHT                  UNIT 05</a:t>
            </a:r>
            <a:endParaRPr lang="en-US" dirty="0"/>
          </a:p>
        </p:txBody>
      </p:sp>
      <p:sp>
        <p:nvSpPr>
          <p:cNvPr id="6" name="Slide Number Placeholder 5">
            <a:extLst>
              <a:ext uri="{FF2B5EF4-FFF2-40B4-BE49-F238E27FC236}">
                <a16:creationId xmlns:a16="http://schemas.microsoft.com/office/drawing/2014/main" xmlns="" id="{C0AF5098-94A4-4C56-BD9D-27E415008420}"/>
              </a:ext>
            </a:extLst>
          </p:cNvPr>
          <p:cNvSpPr>
            <a:spLocks noGrp="1"/>
          </p:cNvSpPr>
          <p:nvPr>
            <p:ph type="sldNum" sz="quarter" idx="12"/>
          </p:nvPr>
        </p:nvSpPr>
        <p:spPr/>
        <p:txBody>
          <a:bodyPr/>
          <a:lstStyle/>
          <a:p>
            <a:fld id="{B6F15528-21DE-4FAA-801E-634DDDAF4B2B}" type="slidenum">
              <a:rPr lang="en-US" smtClean="0"/>
              <a:pPr/>
              <a:t>102</a:t>
            </a:fld>
            <a:endParaRPr lang="en-US" dirty="0"/>
          </a:p>
        </p:txBody>
      </p:sp>
      <p:sp>
        <p:nvSpPr>
          <p:cNvPr id="8" name="Title 1">
            <a:extLst>
              <a:ext uri="{FF2B5EF4-FFF2-40B4-BE49-F238E27FC236}">
                <a16:creationId xmlns:a16="http://schemas.microsoft.com/office/drawing/2014/main" xmlns="" id="{518D593C-F187-48E4-9492-53BDE66DC922}"/>
              </a:ext>
            </a:extLst>
          </p:cNvPr>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dirty="0">
                <a:cs typeface="Times New Roman" panose="02020603050405020304" pitchFamily="18" charset="0"/>
              </a:rPr>
              <a:t>Capped Collections</a:t>
            </a:r>
          </a:p>
        </p:txBody>
      </p:sp>
      <p:pic>
        <p:nvPicPr>
          <p:cNvPr id="7" name="Picture 6">
            <a:extLst>
              <a:ext uri="{FF2B5EF4-FFF2-40B4-BE49-F238E27FC236}">
                <a16:creationId xmlns:a16="http://schemas.microsoft.com/office/drawing/2014/main" xmlns="" id="{ABA7E358-9E26-458C-821D-DDB0DD17A79A}"/>
              </a:ext>
            </a:extLst>
          </p:cNvPr>
          <p:cNvPicPr>
            <a:picLocks noChangeAspect="1"/>
          </p:cNvPicPr>
          <p:nvPr/>
        </p:nvPicPr>
        <p:blipFill>
          <a:blip r:embed="rId2"/>
          <a:stretch>
            <a:fillRect/>
          </a:stretch>
        </p:blipFill>
        <p:spPr>
          <a:xfrm>
            <a:off x="0" y="-27448"/>
            <a:ext cx="1384300" cy="812800"/>
          </a:xfrm>
          <a:prstGeom prst="rect">
            <a:avLst/>
          </a:prstGeom>
        </p:spPr>
      </p:pic>
    </p:spTree>
    <p:extLst>
      <p:ext uri="{BB962C8B-B14F-4D97-AF65-F5344CB8AC3E}">
        <p14:creationId xmlns:p14="http://schemas.microsoft.com/office/powerpoint/2010/main" val="179092849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C3FFE0A8-A872-48E6-9DCC-8246BADEC39B}"/>
              </a:ext>
            </a:extLst>
          </p:cNvPr>
          <p:cNvSpPr>
            <a:spLocks noGrp="1"/>
          </p:cNvSpPr>
          <p:nvPr>
            <p:ph idx="1"/>
          </p:nvPr>
        </p:nvSpPr>
        <p:spPr>
          <a:xfrm>
            <a:off x="152400" y="762000"/>
            <a:ext cx="8763000" cy="5364163"/>
          </a:xfrm>
        </p:spPr>
        <p:txBody>
          <a:bodyPr>
            <a:normAutofit fontScale="92500" lnSpcReduction="10000"/>
          </a:bodyPr>
          <a:lstStyle/>
          <a:p>
            <a:r>
              <a:rPr lang="en-US" sz="1800" dirty="0"/>
              <a:t>Query a Capped Collection</a:t>
            </a:r>
          </a:p>
          <a:p>
            <a:r>
              <a:rPr lang="en-US" sz="1800" dirty="0"/>
              <a:t>If you perform a find() on a capped collection with no ordering specified, MongoDB guarantees that the ordering of results is the same as the insertion order.</a:t>
            </a:r>
          </a:p>
          <a:p>
            <a:endParaRPr lang="en-US" sz="1800" dirty="0"/>
          </a:p>
          <a:p>
            <a:r>
              <a:rPr lang="en-US" sz="1800" dirty="0"/>
              <a:t>To retrieve documents in reverse insertion order, issue find() along with the sort() method with the $natural parameter set to -1, as shown in the following example:</a:t>
            </a:r>
          </a:p>
          <a:p>
            <a:endParaRPr lang="en-US" sz="1800" dirty="0"/>
          </a:p>
          <a:p>
            <a:r>
              <a:rPr lang="en-US" sz="1800" dirty="0" err="1"/>
              <a:t>db.cappedCollection.find</a:t>
            </a:r>
            <a:r>
              <a:rPr lang="en-US" sz="1800" dirty="0"/>
              <a:t>().sort( { $natural: -1 } )</a:t>
            </a:r>
          </a:p>
          <a:p>
            <a:endParaRPr lang="en-US" sz="1800" dirty="0"/>
          </a:p>
          <a:p>
            <a:r>
              <a:rPr lang="en-US" sz="1800" dirty="0"/>
              <a:t>Check if a Collection is Capped</a:t>
            </a:r>
          </a:p>
          <a:p>
            <a:r>
              <a:rPr lang="en-US" sz="1800" dirty="0"/>
              <a:t>Use the </a:t>
            </a:r>
            <a:r>
              <a:rPr lang="en-US" sz="1800" dirty="0" err="1"/>
              <a:t>isCapped</a:t>
            </a:r>
            <a:r>
              <a:rPr lang="en-US" sz="1800" dirty="0"/>
              <a:t>() method to determine if a collection is capped, as follows:</a:t>
            </a:r>
          </a:p>
          <a:p>
            <a:endParaRPr lang="en-US" sz="1800" dirty="0"/>
          </a:p>
          <a:p>
            <a:r>
              <a:rPr lang="en-US" sz="1800" dirty="0" err="1"/>
              <a:t>db.collection.isCapped</a:t>
            </a:r>
            <a:r>
              <a:rPr lang="en-US" sz="1800" dirty="0"/>
              <a:t>()</a:t>
            </a:r>
          </a:p>
          <a:p>
            <a:endParaRPr lang="en-US" sz="1800" dirty="0"/>
          </a:p>
          <a:p>
            <a:r>
              <a:rPr lang="en-US" sz="1800" dirty="0"/>
              <a:t>Convert a Collection to Capped</a:t>
            </a:r>
          </a:p>
          <a:p>
            <a:r>
              <a:rPr lang="en-US" sz="1800" dirty="0"/>
              <a:t>You can convert a non-capped collection to a capped collection with the </a:t>
            </a:r>
            <a:r>
              <a:rPr lang="en-US" sz="1800" dirty="0" err="1"/>
              <a:t>convertToCapped</a:t>
            </a:r>
            <a:r>
              <a:rPr lang="en-US" sz="1800" dirty="0"/>
              <a:t> command:</a:t>
            </a:r>
          </a:p>
          <a:p>
            <a:endParaRPr lang="en-US" sz="1800" dirty="0"/>
          </a:p>
          <a:p>
            <a:r>
              <a:rPr lang="en-US" sz="1800" dirty="0" err="1"/>
              <a:t>db.runCommand</a:t>
            </a:r>
            <a:r>
              <a:rPr lang="en-US" sz="1800" dirty="0"/>
              <a:t>({"</a:t>
            </a:r>
            <a:r>
              <a:rPr lang="en-US" sz="1800" dirty="0" err="1"/>
              <a:t>convertToCapped</a:t>
            </a:r>
            <a:r>
              <a:rPr lang="en-US" sz="1800" dirty="0"/>
              <a:t>": "</a:t>
            </a:r>
            <a:r>
              <a:rPr lang="en-US" sz="1800" dirty="0" err="1"/>
              <a:t>mycoll</a:t>
            </a:r>
            <a:r>
              <a:rPr lang="en-US" sz="1800" dirty="0"/>
              <a:t>", size: 100000});</a:t>
            </a:r>
          </a:p>
        </p:txBody>
      </p:sp>
      <p:sp>
        <p:nvSpPr>
          <p:cNvPr id="4" name="Date Placeholder 3">
            <a:extLst>
              <a:ext uri="{FF2B5EF4-FFF2-40B4-BE49-F238E27FC236}">
                <a16:creationId xmlns:a16="http://schemas.microsoft.com/office/drawing/2014/main" xmlns="" id="{990E5AC2-E434-4C03-A859-6A432D704B3C}"/>
              </a:ext>
            </a:extLst>
          </p:cNvPr>
          <p:cNvSpPr>
            <a:spLocks noGrp="1"/>
          </p:cNvSpPr>
          <p:nvPr>
            <p:ph type="dt" sz="half" idx="10"/>
          </p:nvPr>
        </p:nvSpPr>
        <p:spPr/>
        <p:txBody>
          <a:bodyPr/>
          <a:lstStyle/>
          <a:p>
            <a:fld id="{14EFA567-D704-4DEF-885A-8E16AF49232A}" type="datetime1">
              <a:rPr lang="en-US" smtClean="0"/>
              <a:pPr/>
              <a:t>09/05/22</a:t>
            </a:fld>
            <a:endParaRPr lang="en-US" dirty="0"/>
          </a:p>
        </p:txBody>
      </p:sp>
      <p:sp>
        <p:nvSpPr>
          <p:cNvPr id="5" name="Footer Placeholder 4">
            <a:extLst>
              <a:ext uri="{FF2B5EF4-FFF2-40B4-BE49-F238E27FC236}">
                <a16:creationId xmlns:a16="http://schemas.microsoft.com/office/drawing/2014/main" xmlns="" id="{9DCC03B1-DB6D-4604-B8CE-5C9623A48DDC}"/>
              </a:ext>
            </a:extLst>
          </p:cNvPr>
          <p:cNvSpPr>
            <a:spLocks noGrp="1"/>
          </p:cNvSpPr>
          <p:nvPr>
            <p:ph type="ftr" sz="quarter" idx="11"/>
          </p:nvPr>
        </p:nvSpPr>
        <p:spPr/>
        <p:txBody>
          <a:bodyPr/>
          <a:lstStyle/>
          <a:p>
            <a:r>
              <a:rPr lang="en-US"/>
              <a:t>Mr. SOVERS SINGH BISHT                  UNIT 05</a:t>
            </a:r>
            <a:endParaRPr lang="en-US" dirty="0"/>
          </a:p>
        </p:txBody>
      </p:sp>
      <p:sp>
        <p:nvSpPr>
          <p:cNvPr id="6" name="Slide Number Placeholder 5">
            <a:extLst>
              <a:ext uri="{FF2B5EF4-FFF2-40B4-BE49-F238E27FC236}">
                <a16:creationId xmlns:a16="http://schemas.microsoft.com/office/drawing/2014/main" xmlns="" id="{C0AF5098-94A4-4C56-BD9D-27E415008420}"/>
              </a:ext>
            </a:extLst>
          </p:cNvPr>
          <p:cNvSpPr>
            <a:spLocks noGrp="1"/>
          </p:cNvSpPr>
          <p:nvPr>
            <p:ph type="sldNum" sz="quarter" idx="12"/>
          </p:nvPr>
        </p:nvSpPr>
        <p:spPr/>
        <p:txBody>
          <a:bodyPr/>
          <a:lstStyle/>
          <a:p>
            <a:fld id="{B6F15528-21DE-4FAA-801E-634DDDAF4B2B}" type="slidenum">
              <a:rPr lang="en-US" smtClean="0"/>
              <a:pPr/>
              <a:t>103</a:t>
            </a:fld>
            <a:endParaRPr lang="en-US" dirty="0"/>
          </a:p>
        </p:txBody>
      </p:sp>
      <p:sp>
        <p:nvSpPr>
          <p:cNvPr id="8" name="Title 1">
            <a:extLst>
              <a:ext uri="{FF2B5EF4-FFF2-40B4-BE49-F238E27FC236}">
                <a16:creationId xmlns:a16="http://schemas.microsoft.com/office/drawing/2014/main" xmlns="" id="{645D56DA-D033-49E0-BBEC-8371F038E29F}"/>
              </a:ext>
            </a:extLst>
          </p:cNvPr>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dirty="0">
                <a:cs typeface="Times New Roman" panose="02020603050405020304" pitchFamily="18" charset="0"/>
              </a:rPr>
              <a:t>Capped Collections</a:t>
            </a:r>
          </a:p>
        </p:txBody>
      </p:sp>
      <p:pic>
        <p:nvPicPr>
          <p:cNvPr id="7" name="Picture 6">
            <a:extLst>
              <a:ext uri="{FF2B5EF4-FFF2-40B4-BE49-F238E27FC236}">
                <a16:creationId xmlns:a16="http://schemas.microsoft.com/office/drawing/2014/main" xmlns="" id="{8DCF30DC-488A-48F7-B72F-DFF2E9CC73CB}"/>
              </a:ext>
            </a:extLst>
          </p:cNvPr>
          <p:cNvPicPr>
            <a:picLocks noChangeAspect="1"/>
          </p:cNvPicPr>
          <p:nvPr/>
        </p:nvPicPr>
        <p:blipFill>
          <a:blip r:embed="rId2"/>
          <a:stretch>
            <a:fillRect/>
          </a:stretch>
        </p:blipFill>
        <p:spPr>
          <a:xfrm>
            <a:off x="0" y="-27448"/>
            <a:ext cx="1384300" cy="812800"/>
          </a:xfrm>
          <a:prstGeom prst="rect">
            <a:avLst/>
          </a:prstGeom>
        </p:spPr>
      </p:pic>
    </p:spTree>
    <p:extLst>
      <p:ext uri="{BB962C8B-B14F-4D97-AF65-F5344CB8AC3E}">
        <p14:creationId xmlns:p14="http://schemas.microsoft.com/office/powerpoint/2010/main" val="183673391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C3FFE0A8-A872-48E6-9DCC-8246BADEC39B}"/>
              </a:ext>
            </a:extLst>
          </p:cNvPr>
          <p:cNvSpPr>
            <a:spLocks noGrp="1"/>
          </p:cNvSpPr>
          <p:nvPr>
            <p:ph idx="1"/>
          </p:nvPr>
        </p:nvSpPr>
        <p:spPr>
          <a:xfrm>
            <a:off x="457200" y="838200"/>
            <a:ext cx="8229600" cy="5287963"/>
          </a:xfrm>
        </p:spPr>
        <p:txBody>
          <a:bodyPr>
            <a:normAutofit/>
          </a:bodyPr>
          <a:lstStyle/>
          <a:p>
            <a:pPr algn="just"/>
            <a:endParaRPr lang="en-US" sz="1800" dirty="0"/>
          </a:p>
          <a:p>
            <a:pPr algn="just"/>
            <a:r>
              <a:rPr lang="en-US" sz="1800" dirty="0"/>
              <a:t>The size parameter specifies the size of the capped collection in bytes.</a:t>
            </a:r>
          </a:p>
          <a:p>
            <a:pPr algn="just"/>
            <a:endParaRPr lang="en-US" sz="1800" dirty="0"/>
          </a:p>
          <a:p>
            <a:pPr algn="just"/>
            <a:r>
              <a:rPr lang="en-US" sz="1800" dirty="0"/>
              <a:t>This holds a database exclusive lock for the duration of the operation. Other operations which lock the same database will be blocked until the operation completes. See What locks are taken by some common client operations? for operations that lock the database.</a:t>
            </a:r>
          </a:p>
          <a:p>
            <a:pPr algn="just"/>
            <a:endParaRPr lang="en-US" sz="1800" dirty="0"/>
          </a:p>
          <a:p>
            <a:pPr algn="just"/>
            <a:r>
              <a:rPr lang="en-US" sz="1800" dirty="0" err="1"/>
              <a:t>Tailable</a:t>
            </a:r>
            <a:r>
              <a:rPr lang="en-US" sz="1800" dirty="0"/>
              <a:t> Cursor</a:t>
            </a:r>
          </a:p>
          <a:p>
            <a:pPr algn="just"/>
            <a:r>
              <a:rPr lang="en-US" sz="1800" dirty="0"/>
              <a:t>You can use a </a:t>
            </a:r>
            <a:r>
              <a:rPr lang="en-US" sz="1800" dirty="0" err="1"/>
              <a:t>tailable</a:t>
            </a:r>
            <a:r>
              <a:rPr lang="en-US" sz="1800" dirty="0"/>
              <a:t> cursor with capped collections. Similar to the Unix tail -f command, the </a:t>
            </a:r>
            <a:r>
              <a:rPr lang="en-US" sz="1800" dirty="0" err="1"/>
              <a:t>tailable</a:t>
            </a:r>
            <a:r>
              <a:rPr lang="en-US" sz="1800" dirty="0"/>
              <a:t> cursor "tails" the end of a capped collection. As new documents are inserted into the capped collection, you can use the </a:t>
            </a:r>
            <a:r>
              <a:rPr lang="en-US" sz="1800" dirty="0" err="1"/>
              <a:t>tailable</a:t>
            </a:r>
            <a:r>
              <a:rPr lang="en-US" sz="1800" dirty="0"/>
              <a:t> cursor to continue retrieving documents.</a:t>
            </a:r>
          </a:p>
          <a:p>
            <a:pPr algn="just"/>
            <a:endParaRPr lang="en-IN" sz="1800" dirty="0"/>
          </a:p>
        </p:txBody>
      </p:sp>
      <p:sp>
        <p:nvSpPr>
          <p:cNvPr id="4" name="Date Placeholder 3">
            <a:extLst>
              <a:ext uri="{FF2B5EF4-FFF2-40B4-BE49-F238E27FC236}">
                <a16:creationId xmlns:a16="http://schemas.microsoft.com/office/drawing/2014/main" xmlns="" id="{990E5AC2-E434-4C03-A859-6A432D704B3C}"/>
              </a:ext>
            </a:extLst>
          </p:cNvPr>
          <p:cNvSpPr>
            <a:spLocks noGrp="1"/>
          </p:cNvSpPr>
          <p:nvPr>
            <p:ph type="dt" sz="half" idx="10"/>
          </p:nvPr>
        </p:nvSpPr>
        <p:spPr/>
        <p:txBody>
          <a:bodyPr/>
          <a:lstStyle/>
          <a:p>
            <a:fld id="{53420752-8268-4BCE-96D0-621050E95140}" type="datetime1">
              <a:rPr lang="en-US" smtClean="0"/>
              <a:pPr/>
              <a:t>09/05/22</a:t>
            </a:fld>
            <a:endParaRPr lang="en-US" dirty="0"/>
          </a:p>
        </p:txBody>
      </p:sp>
      <p:sp>
        <p:nvSpPr>
          <p:cNvPr id="5" name="Footer Placeholder 4">
            <a:extLst>
              <a:ext uri="{FF2B5EF4-FFF2-40B4-BE49-F238E27FC236}">
                <a16:creationId xmlns:a16="http://schemas.microsoft.com/office/drawing/2014/main" xmlns="" id="{9DCC03B1-DB6D-4604-B8CE-5C9623A48DDC}"/>
              </a:ext>
            </a:extLst>
          </p:cNvPr>
          <p:cNvSpPr>
            <a:spLocks noGrp="1"/>
          </p:cNvSpPr>
          <p:nvPr>
            <p:ph type="ftr" sz="quarter" idx="11"/>
          </p:nvPr>
        </p:nvSpPr>
        <p:spPr/>
        <p:txBody>
          <a:bodyPr/>
          <a:lstStyle/>
          <a:p>
            <a:r>
              <a:rPr lang="en-US"/>
              <a:t>Mr. SOVERS SINGH BISHT                  UNIT 05</a:t>
            </a:r>
            <a:endParaRPr lang="en-US" dirty="0"/>
          </a:p>
        </p:txBody>
      </p:sp>
      <p:sp>
        <p:nvSpPr>
          <p:cNvPr id="6" name="Slide Number Placeholder 5">
            <a:extLst>
              <a:ext uri="{FF2B5EF4-FFF2-40B4-BE49-F238E27FC236}">
                <a16:creationId xmlns:a16="http://schemas.microsoft.com/office/drawing/2014/main" xmlns="" id="{C0AF5098-94A4-4C56-BD9D-27E415008420}"/>
              </a:ext>
            </a:extLst>
          </p:cNvPr>
          <p:cNvSpPr>
            <a:spLocks noGrp="1"/>
          </p:cNvSpPr>
          <p:nvPr>
            <p:ph type="sldNum" sz="quarter" idx="12"/>
          </p:nvPr>
        </p:nvSpPr>
        <p:spPr/>
        <p:txBody>
          <a:bodyPr/>
          <a:lstStyle/>
          <a:p>
            <a:fld id="{B6F15528-21DE-4FAA-801E-634DDDAF4B2B}" type="slidenum">
              <a:rPr lang="en-US" smtClean="0"/>
              <a:pPr/>
              <a:t>104</a:t>
            </a:fld>
            <a:endParaRPr lang="en-US" dirty="0"/>
          </a:p>
        </p:txBody>
      </p:sp>
      <p:sp>
        <p:nvSpPr>
          <p:cNvPr id="8" name="Title 1">
            <a:extLst>
              <a:ext uri="{FF2B5EF4-FFF2-40B4-BE49-F238E27FC236}">
                <a16:creationId xmlns:a16="http://schemas.microsoft.com/office/drawing/2014/main" xmlns="" id="{9BD93115-1DAA-4D47-A906-59247C294473}"/>
              </a:ext>
            </a:extLst>
          </p:cNvPr>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dirty="0">
                <a:cs typeface="Times New Roman" panose="02020603050405020304" pitchFamily="18" charset="0"/>
              </a:rPr>
              <a:t>Capped Collections</a:t>
            </a:r>
          </a:p>
        </p:txBody>
      </p:sp>
      <p:pic>
        <p:nvPicPr>
          <p:cNvPr id="7" name="Picture 6">
            <a:extLst>
              <a:ext uri="{FF2B5EF4-FFF2-40B4-BE49-F238E27FC236}">
                <a16:creationId xmlns:a16="http://schemas.microsoft.com/office/drawing/2014/main" xmlns="" id="{BF70B1F9-D952-4A87-B309-2DCC3C5CD6E4}"/>
              </a:ext>
            </a:extLst>
          </p:cNvPr>
          <p:cNvPicPr>
            <a:picLocks noChangeAspect="1"/>
          </p:cNvPicPr>
          <p:nvPr/>
        </p:nvPicPr>
        <p:blipFill>
          <a:blip r:embed="rId2"/>
          <a:stretch>
            <a:fillRect/>
          </a:stretch>
        </p:blipFill>
        <p:spPr>
          <a:xfrm>
            <a:off x="0" y="-27448"/>
            <a:ext cx="1384300" cy="812800"/>
          </a:xfrm>
          <a:prstGeom prst="rect">
            <a:avLst/>
          </a:prstGeom>
        </p:spPr>
      </p:pic>
    </p:spTree>
    <p:extLst>
      <p:ext uri="{BB962C8B-B14F-4D97-AF65-F5344CB8AC3E}">
        <p14:creationId xmlns:p14="http://schemas.microsoft.com/office/powerpoint/2010/main" val="126223381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defTabSz="685800">
              <a:defRPr/>
            </a:pPr>
            <a:fld id="{ACE6FB62-DD22-4E89-B796-57C9AC14611D}" type="datetime1">
              <a:rPr lang="en-US" sz="900" smtClean="0">
                <a:solidFill>
                  <a:prstClr val="black">
                    <a:tint val="75000"/>
                  </a:prstClr>
                </a:solidFill>
                <a:latin typeface="Calibri"/>
              </a:rPr>
              <a:pPr defTabSz="685800">
                <a:defRPr/>
              </a:pPr>
              <a:t>09/05/22</a:t>
            </a:fld>
            <a:endParaRPr lang="en-US" sz="900">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pPr defTabSz="685800">
              <a:defRPr/>
            </a:pPr>
            <a:fld id="{B6F15528-21DE-4FAA-801E-634DDDAF4B2B}" type="slidenum">
              <a:rPr lang="en-US" sz="900">
                <a:solidFill>
                  <a:prstClr val="black">
                    <a:tint val="75000"/>
                  </a:prstClr>
                </a:solidFill>
                <a:latin typeface="Calibri"/>
              </a:rPr>
              <a:pPr defTabSz="685800">
                <a:defRPr/>
              </a:pPr>
              <a:t>105</a:t>
            </a:fld>
            <a:endParaRPr lang="en-US" sz="900">
              <a:solidFill>
                <a:prstClr val="black">
                  <a:tint val="75000"/>
                </a:prstClr>
              </a:solidFill>
              <a:latin typeface="Calibri"/>
            </a:endParaRPr>
          </a:p>
        </p:txBody>
      </p:sp>
      <p:sp>
        <p:nvSpPr>
          <p:cNvPr id="9" name="Title 1">
            <a:extLst>
              <a:ext uri="{FF2B5EF4-FFF2-40B4-BE49-F238E27FC236}">
                <a16:creationId xmlns:a16="http://schemas.microsoft.com/office/drawing/2014/main" xmlns="" id="{21804AB5-1258-40FF-B1C3-A15800EBE9DE}"/>
              </a:ext>
            </a:extLst>
          </p:cNvPr>
          <p:cNvSpPr txBox="1">
            <a:spLocks/>
          </p:cNvSpPr>
          <p:nvPr/>
        </p:nvSpPr>
        <p:spPr>
          <a:xfrm>
            <a:off x="1378974"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dirty="0"/>
              <a:t>Cloud database: - Introduction of Cloud database </a:t>
            </a:r>
          </a:p>
        </p:txBody>
      </p:sp>
      <p:sp>
        <p:nvSpPr>
          <p:cNvPr id="2" name="Footer Placeholder 1">
            <a:extLst>
              <a:ext uri="{FF2B5EF4-FFF2-40B4-BE49-F238E27FC236}">
                <a16:creationId xmlns:a16="http://schemas.microsoft.com/office/drawing/2014/main" xmlns="" id="{2A868212-4E78-4E6E-B054-B27AB3F857F7}"/>
              </a:ext>
            </a:extLst>
          </p:cNvPr>
          <p:cNvSpPr>
            <a:spLocks noGrp="1"/>
          </p:cNvSpPr>
          <p:nvPr>
            <p:ph type="ftr" sz="quarter" idx="11"/>
          </p:nvPr>
        </p:nvSpPr>
        <p:spPr/>
        <p:txBody>
          <a:bodyPr/>
          <a:lstStyle/>
          <a:p>
            <a:r>
              <a:rPr lang="en-US"/>
              <a:t>Mr. SOVERS SINGH BISHT                  UNIT 05</a:t>
            </a:r>
            <a:endParaRPr lang="en-US" dirty="0"/>
          </a:p>
        </p:txBody>
      </p:sp>
      <p:pic>
        <p:nvPicPr>
          <p:cNvPr id="7" name="Picture 6">
            <a:extLst>
              <a:ext uri="{FF2B5EF4-FFF2-40B4-BE49-F238E27FC236}">
                <a16:creationId xmlns:a16="http://schemas.microsoft.com/office/drawing/2014/main" xmlns="" id="{70049ABE-BC3A-7741-9C4B-820530C6C12B}"/>
              </a:ext>
            </a:extLst>
          </p:cNvPr>
          <p:cNvPicPr>
            <a:picLocks noChangeAspect="1"/>
          </p:cNvPicPr>
          <p:nvPr/>
        </p:nvPicPr>
        <p:blipFill>
          <a:blip r:embed="rId2"/>
          <a:stretch>
            <a:fillRect/>
          </a:stretch>
        </p:blipFill>
        <p:spPr>
          <a:xfrm>
            <a:off x="0" y="-27448"/>
            <a:ext cx="1384300" cy="812800"/>
          </a:xfrm>
          <a:prstGeom prst="rect">
            <a:avLst/>
          </a:prstGeom>
        </p:spPr>
      </p:pic>
      <p:sp>
        <p:nvSpPr>
          <p:cNvPr id="8" name="Content Placeholder 2">
            <a:extLst>
              <a:ext uri="{FF2B5EF4-FFF2-40B4-BE49-F238E27FC236}">
                <a16:creationId xmlns:a16="http://schemas.microsoft.com/office/drawing/2014/main" xmlns="" id="{FCAD78E4-28D7-4399-8685-2BE4481A2566}"/>
              </a:ext>
            </a:extLst>
          </p:cNvPr>
          <p:cNvSpPr>
            <a:spLocks noGrp="1"/>
          </p:cNvSpPr>
          <p:nvPr>
            <p:ph idx="1"/>
          </p:nvPr>
        </p:nvSpPr>
        <p:spPr>
          <a:xfrm>
            <a:off x="901337" y="1219200"/>
            <a:ext cx="7641771" cy="4405316"/>
          </a:xfrm>
        </p:spPr>
        <p:txBody>
          <a:bodyPr>
            <a:normAutofit/>
          </a:bodyPr>
          <a:lstStyle/>
          <a:p>
            <a:pPr marL="0" indent="0" algn="just">
              <a:buNone/>
            </a:pPr>
            <a:r>
              <a:rPr lang="en-IN" sz="2000" b="1" dirty="0"/>
              <a:t>Objective:</a:t>
            </a:r>
          </a:p>
          <a:p>
            <a:pPr algn="just">
              <a:lnSpc>
                <a:spcPct val="150000"/>
              </a:lnSpc>
              <a:buFont typeface="Wingdings" panose="05000000000000000000" pitchFamily="2" charset="2"/>
              <a:buChar char="§"/>
            </a:pPr>
            <a:r>
              <a:rPr lang="en-IN" sz="2000" b="1" dirty="0"/>
              <a:t>In this topic</a:t>
            </a:r>
            <a:r>
              <a:rPr lang="en-IN" sz="2000" dirty="0"/>
              <a:t> we focus on</a:t>
            </a:r>
            <a:r>
              <a:rPr lang="en-US" sz="2000" dirty="0"/>
              <a:t> cloud database which is a database service built and accessed through a cloud platform. It serves many of the same functions as a traditional database with the added flexibility of cloud computing. Users install software on a cloud infrastructure to implement the database.</a:t>
            </a:r>
          </a:p>
          <a:p>
            <a:pPr algn="just">
              <a:lnSpc>
                <a:spcPct val="150000"/>
              </a:lnSpc>
              <a:buFont typeface="Wingdings" panose="05000000000000000000" pitchFamily="2" charset="2"/>
              <a:buChar char="§"/>
            </a:pPr>
            <a:r>
              <a:rPr lang="en-IN" sz="2000" b="1" dirty="0"/>
              <a:t>Recap:</a:t>
            </a:r>
          </a:p>
          <a:p>
            <a:pPr algn="just">
              <a:lnSpc>
                <a:spcPct val="150000"/>
              </a:lnSpc>
              <a:buFont typeface="Wingdings" panose="05000000000000000000" pitchFamily="2" charset="2"/>
              <a:buChar char="§"/>
            </a:pPr>
            <a:r>
              <a:rPr lang="en-IN" sz="2000" dirty="0"/>
              <a:t>Revision of </a:t>
            </a:r>
            <a:r>
              <a:rPr lang="en-US" sz="2000" dirty="0"/>
              <a:t>Cloud Architecture.</a:t>
            </a:r>
            <a:endParaRPr lang="en-IN" sz="2000" dirty="0"/>
          </a:p>
          <a:p>
            <a:pPr marL="0" indent="0" algn="just">
              <a:lnSpc>
                <a:spcPct val="150000"/>
              </a:lnSpc>
              <a:buNone/>
            </a:pPr>
            <a:endParaRPr lang="en-IN" sz="1650" b="1" dirty="0"/>
          </a:p>
        </p:txBody>
      </p:sp>
    </p:spTree>
    <p:extLst>
      <p:ext uri="{BB962C8B-B14F-4D97-AF65-F5344CB8AC3E}">
        <p14:creationId xmlns:p14="http://schemas.microsoft.com/office/powerpoint/2010/main" val="182174275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defTabSz="685800">
              <a:defRPr/>
            </a:pPr>
            <a:fld id="{FD09149C-CEB3-459E-928B-D5BDCAEFD962}" type="datetime1">
              <a:rPr lang="en-US" sz="900" smtClean="0">
                <a:solidFill>
                  <a:prstClr val="black">
                    <a:tint val="75000"/>
                  </a:prstClr>
                </a:solidFill>
                <a:latin typeface="Calibri"/>
              </a:rPr>
              <a:pPr defTabSz="685800">
                <a:defRPr/>
              </a:pPr>
              <a:t>09/05/22</a:t>
            </a:fld>
            <a:endParaRPr lang="en-US" sz="900">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pPr defTabSz="685800">
              <a:defRPr/>
            </a:pPr>
            <a:fld id="{B6F15528-21DE-4FAA-801E-634DDDAF4B2B}" type="slidenum">
              <a:rPr lang="en-US" sz="900">
                <a:solidFill>
                  <a:prstClr val="black">
                    <a:tint val="75000"/>
                  </a:prstClr>
                </a:solidFill>
                <a:latin typeface="Calibri"/>
              </a:rPr>
              <a:pPr defTabSz="685800">
                <a:defRPr/>
              </a:pPr>
              <a:t>106</a:t>
            </a:fld>
            <a:endParaRPr lang="en-US" sz="900">
              <a:solidFill>
                <a:prstClr val="black">
                  <a:tint val="75000"/>
                </a:prstClr>
              </a:solidFill>
              <a:latin typeface="Calibri"/>
            </a:endParaRPr>
          </a:p>
        </p:txBody>
      </p:sp>
      <p:sp>
        <p:nvSpPr>
          <p:cNvPr id="9" name="Title 1">
            <a:extLst>
              <a:ext uri="{FF2B5EF4-FFF2-40B4-BE49-F238E27FC236}">
                <a16:creationId xmlns:a16="http://schemas.microsoft.com/office/drawing/2014/main" xmlns="" id="{21804AB5-1258-40FF-B1C3-A15800EBE9DE}"/>
              </a:ext>
            </a:extLst>
          </p:cNvPr>
          <p:cNvSpPr txBox="1">
            <a:spLocks/>
          </p:cNvSpPr>
          <p:nvPr/>
        </p:nvSpPr>
        <p:spPr>
          <a:xfrm>
            <a:off x="1378974"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dirty="0"/>
              <a:t>Cloud database: - Introduction of Cloud database </a:t>
            </a:r>
          </a:p>
        </p:txBody>
      </p:sp>
      <p:sp>
        <p:nvSpPr>
          <p:cNvPr id="2" name="Footer Placeholder 1">
            <a:extLst>
              <a:ext uri="{FF2B5EF4-FFF2-40B4-BE49-F238E27FC236}">
                <a16:creationId xmlns:a16="http://schemas.microsoft.com/office/drawing/2014/main" xmlns="" id="{2A868212-4E78-4E6E-B054-B27AB3F857F7}"/>
              </a:ext>
            </a:extLst>
          </p:cNvPr>
          <p:cNvSpPr>
            <a:spLocks noGrp="1"/>
          </p:cNvSpPr>
          <p:nvPr>
            <p:ph type="ftr" sz="quarter" idx="11"/>
          </p:nvPr>
        </p:nvSpPr>
        <p:spPr/>
        <p:txBody>
          <a:bodyPr/>
          <a:lstStyle/>
          <a:p>
            <a:r>
              <a:rPr lang="en-US"/>
              <a:t>Mr. SOVERS SINGH BISHT                  UNIT 05</a:t>
            </a:r>
            <a:endParaRPr lang="en-US" dirty="0"/>
          </a:p>
        </p:txBody>
      </p:sp>
      <p:pic>
        <p:nvPicPr>
          <p:cNvPr id="7" name="Picture 6">
            <a:extLst>
              <a:ext uri="{FF2B5EF4-FFF2-40B4-BE49-F238E27FC236}">
                <a16:creationId xmlns:a16="http://schemas.microsoft.com/office/drawing/2014/main" xmlns="" id="{70049ABE-BC3A-7741-9C4B-820530C6C12B}"/>
              </a:ext>
            </a:extLst>
          </p:cNvPr>
          <p:cNvPicPr>
            <a:picLocks noChangeAspect="1"/>
          </p:cNvPicPr>
          <p:nvPr/>
        </p:nvPicPr>
        <p:blipFill>
          <a:blip r:embed="rId2"/>
          <a:stretch>
            <a:fillRect/>
          </a:stretch>
        </p:blipFill>
        <p:spPr>
          <a:xfrm>
            <a:off x="0" y="-27448"/>
            <a:ext cx="1384300" cy="812800"/>
          </a:xfrm>
          <a:prstGeom prst="rect">
            <a:avLst/>
          </a:prstGeom>
        </p:spPr>
      </p:pic>
      <p:sp>
        <p:nvSpPr>
          <p:cNvPr id="5" name="Content Placeholder 4">
            <a:extLst>
              <a:ext uri="{FF2B5EF4-FFF2-40B4-BE49-F238E27FC236}">
                <a16:creationId xmlns:a16="http://schemas.microsoft.com/office/drawing/2014/main" xmlns="" id="{81BBEBF1-0498-447E-9A5A-F8F658E08628}"/>
              </a:ext>
            </a:extLst>
          </p:cNvPr>
          <p:cNvSpPr>
            <a:spLocks noGrp="1"/>
          </p:cNvSpPr>
          <p:nvPr>
            <p:ph idx="1"/>
          </p:nvPr>
        </p:nvSpPr>
        <p:spPr>
          <a:xfrm>
            <a:off x="304800" y="812800"/>
            <a:ext cx="8382000" cy="5313363"/>
          </a:xfrm>
        </p:spPr>
        <p:txBody>
          <a:bodyPr>
            <a:normAutofit fontScale="70000" lnSpcReduction="20000"/>
          </a:bodyPr>
          <a:lstStyle/>
          <a:p>
            <a:r>
              <a:rPr lang="en-US" dirty="0"/>
              <a:t>A cloud database is a database service built and accessed through a cloud platform. It serves many of the same functions as a traditional database with the added flexibility of cloud computing. Users install software on a cloud infrastructure to implement the database.</a:t>
            </a:r>
          </a:p>
          <a:p>
            <a:endParaRPr lang="en-US" dirty="0"/>
          </a:p>
          <a:p>
            <a:r>
              <a:rPr lang="en-US" dirty="0"/>
              <a:t>Key features:</a:t>
            </a:r>
          </a:p>
          <a:p>
            <a:endParaRPr lang="en-US" dirty="0"/>
          </a:p>
          <a:p>
            <a:r>
              <a:rPr lang="en-US" dirty="0"/>
              <a:t>A database service built and accessed through a cloud platform</a:t>
            </a:r>
          </a:p>
          <a:p>
            <a:r>
              <a:rPr lang="en-US" dirty="0"/>
              <a:t>Enables enterprise users to host databases without buying dedicated hardware</a:t>
            </a:r>
          </a:p>
          <a:p>
            <a:r>
              <a:rPr lang="en-US" dirty="0"/>
              <a:t>Can be managed by the user or offered as a service and managed by a provider</a:t>
            </a:r>
          </a:p>
          <a:p>
            <a:r>
              <a:rPr lang="en-US" dirty="0"/>
              <a:t>Can support relational databases (including MySQL and PostgreSQL) and NoSQL databases (including MongoDB and Apache CouchDB)</a:t>
            </a:r>
          </a:p>
          <a:p>
            <a:r>
              <a:rPr lang="en-US" dirty="0"/>
              <a:t>Accessed through a web interface or vendor-provided API</a:t>
            </a:r>
            <a:endParaRPr lang="en-IN" dirty="0"/>
          </a:p>
        </p:txBody>
      </p:sp>
    </p:spTree>
    <p:extLst>
      <p:ext uri="{BB962C8B-B14F-4D97-AF65-F5344CB8AC3E}">
        <p14:creationId xmlns:p14="http://schemas.microsoft.com/office/powerpoint/2010/main" val="407461834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defTabSz="685800">
              <a:defRPr/>
            </a:pPr>
            <a:fld id="{B1F20F82-7F7E-4EF9-A1D0-2BDAAB998B84}" type="datetime1">
              <a:rPr lang="en-US" sz="900" smtClean="0">
                <a:solidFill>
                  <a:prstClr val="black">
                    <a:tint val="75000"/>
                  </a:prstClr>
                </a:solidFill>
                <a:latin typeface="Calibri"/>
              </a:rPr>
              <a:pPr defTabSz="685800">
                <a:defRPr/>
              </a:pPr>
              <a:t>09/05/22</a:t>
            </a:fld>
            <a:endParaRPr lang="en-US" sz="900">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pPr defTabSz="685800">
              <a:defRPr/>
            </a:pPr>
            <a:fld id="{B6F15528-21DE-4FAA-801E-634DDDAF4B2B}" type="slidenum">
              <a:rPr lang="en-US" sz="900">
                <a:solidFill>
                  <a:prstClr val="black">
                    <a:tint val="75000"/>
                  </a:prstClr>
                </a:solidFill>
                <a:latin typeface="Calibri"/>
              </a:rPr>
              <a:pPr defTabSz="685800">
                <a:defRPr/>
              </a:pPr>
              <a:t>107</a:t>
            </a:fld>
            <a:endParaRPr lang="en-US" sz="900">
              <a:solidFill>
                <a:prstClr val="black">
                  <a:tint val="75000"/>
                </a:prstClr>
              </a:solidFill>
              <a:latin typeface="Calibri"/>
            </a:endParaRPr>
          </a:p>
        </p:txBody>
      </p:sp>
      <p:sp>
        <p:nvSpPr>
          <p:cNvPr id="9" name="Title 1">
            <a:extLst>
              <a:ext uri="{FF2B5EF4-FFF2-40B4-BE49-F238E27FC236}">
                <a16:creationId xmlns:a16="http://schemas.microsoft.com/office/drawing/2014/main" xmlns="" id="{21804AB5-1258-40FF-B1C3-A15800EBE9DE}"/>
              </a:ext>
            </a:extLst>
          </p:cNvPr>
          <p:cNvSpPr txBox="1">
            <a:spLocks/>
          </p:cNvSpPr>
          <p:nvPr/>
        </p:nvSpPr>
        <p:spPr>
          <a:xfrm>
            <a:off x="1378974"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dirty="0"/>
              <a:t>Cloud database: - Introduction of Cloud database </a:t>
            </a:r>
          </a:p>
        </p:txBody>
      </p:sp>
      <p:sp>
        <p:nvSpPr>
          <p:cNvPr id="2" name="Footer Placeholder 1">
            <a:extLst>
              <a:ext uri="{FF2B5EF4-FFF2-40B4-BE49-F238E27FC236}">
                <a16:creationId xmlns:a16="http://schemas.microsoft.com/office/drawing/2014/main" xmlns="" id="{2A868212-4E78-4E6E-B054-B27AB3F857F7}"/>
              </a:ext>
            </a:extLst>
          </p:cNvPr>
          <p:cNvSpPr>
            <a:spLocks noGrp="1"/>
          </p:cNvSpPr>
          <p:nvPr>
            <p:ph type="ftr" sz="quarter" idx="11"/>
          </p:nvPr>
        </p:nvSpPr>
        <p:spPr/>
        <p:txBody>
          <a:bodyPr/>
          <a:lstStyle/>
          <a:p>
            <a:r>
              <a:rPr lang="en-US"/>
              <a:t>Mr. SOVERS SINGH BISHT                  UNIT 05</a:t>
            </a:r>
            <a:endParaRPr lang="en-US" dirty="0"/>
          </a:p>
        </p:txBody>
      </p:sp>
      <p:pic>
        <p:nvPicPr>
          <p:cNvPr id="7" name="Picture 6">
            <a:extLst>
              <a:ext uri="{FF2B5EF4-FFF2-40B4-BE49-F238E27FC236}">
                <a16:creationId xmlns:a16="http://schemas.microsoft.com/office/drawing/2014/main" xmlns="" id="{70049ABE-BC3A-7741-9C4B-820530C6C12B}"/>
              </a:ext>
            </a:extLst>
          </p:cNvPr>
          <p:cNvPicPr>
            <a:picLocks noChangeAspect="1"/>
          </p:cNvPicPr>
          <p:nvPr/>
        </p:nvPicPr>
        <p:blipFill>
          <a:blip r:embed="rId2"/>
          <a:stretch>
            <a:fillRect/>
          </a:stretch>
        </p:blipFill>
        <p:spPr>
          <a:xfrm>
            <a:off x="0" y="-27448"/>
            <a:ext cx="1384300" cy="812800"/>
          </a:xfrm>
          <a:prstGeom prst="rect">
            <a:avLst/>
          </a:prstGeom>
        </p:spPr>
      </p:pic>
      <p:sp>
        <p:nvSpPr>
          <p:cNvPr id="8" name="Content Placeholder 7">
            <a:extLst>
              <a:ext uri="{FF2B5EF4-FFF2-40B4-BE49-F238E27FC236}">
                <a16:creationId xmlns:a16="http://schemas.microsoft.com/office/drawing/2014/main" xmlns="" id="{4EDD0F55-A430-4BD1-9976-8CB02888D175}"/>
              </a:ext>
            </a:extLst>
          </p:cNvPr>
          <p:cNvSpPr>
            <a:spLocks noGrp="1"/>
          </p:cNvSpPr>
          <p:nvPr>
            <p:ph idx="1"/>
          </p:nvPr>
        </p:nvSpPr>
        <p:spPr>
          <a:xfrm>
            <a:off x="152400" y="914400"/>
            <a:ext cx="8534400" cy="5211763"/>
          </a:xfrm>
        </p:spPr>
        <p:txBody>
          <a:bodyPr>
            <a:normAutofit/>
          </a:bodyPr>
          <a:lstStyle/>
          <a:p>
            <a:r>
              <a:rPr lang="en-IN" sz="2000" b="1" dirty="0"/>
              <a:t>Why cloud databases</a:t>
            </a:r>
          </a:p>
          <a:p>
            <a:pPr algn="l" fontAlgn="base"/>
            <a:r>
              <a:rPr lang="en-US" sz="1800" b="1" i="0" dirty="0">
                <a:solidFill>
                  <a:srgbClr val="323232"/>
                </a:solidFill>
                <a:effectLst/>
                <a:latin typeface="ibm-plex-sans"/>
              </a:rPr>
              <a:t>Ease of access</a:t>
            </a:r>
          </a:p>
          <a:p>
            <a:pPr algn="l" fontAlgn="base"/>
            <a:r>
              <a:rPr lang="en-US" sz="1800" b="0" i="0" dirty="0">
                <a:solidFill>
                  <a:srgbClr val="323232"/>
                </a:solidFill>
                <a:effectLst/>
                <a:latin typeface="ibm-plex-sans"/>
              </a:rPr>
              <a:t>Users can access cloud databases from virtually anywhere, using a vendor’s API or web interface.</a:t>
            </a:r>
          </a:p>
          <a:p>
            <a:pPr algn="l" fontAlgn="base"/>
            <a:endParaRPr lang="en-US" sz="1800" dirty="0">
              <a:solidFill>
                <a:srgbClr val="323232"/>
              </a:solidFill>
              <a:latin typeface="ibm-plex-sans"/>
            </a:endParaRPr>
          </a:p>
          <a:p>
            <a:pPr algn="l" fontAlgn="base"/>
            <a:endParaRPr lang="en-US" sz="1800" b="0" i="0" dirty="0">
              <a:solidFill>
                <a:srgbClr val="323232"/>
              </a:solidFill>
              <a:effectLst/>
              <a:latin typeface="ibm-plex-sans"/>
            </a:endParaRPr>
          </a:p>
          <a:p>
            <a:pPr algn="l" fontAlgn="base"/>
            <a:endParaRPr lang="en-US" sz="1800" b="0" i="0" dirty="0">
              <a:solidFill>
                <a:srgbClr val="323232"/>
              </a:solidFill>
              <a:effectLst/>
              <a:latin typeface="ibm-plex-sans"/>
            </a:endParaRPr>
          </a:p>
          <a:p>
            <a:pPr algn="l" fontAlgn="base"/>
            <a:r>
              <a:rPr lang="en-US" sz="1800" b="1" i="0" dirty="0">
                <a:solidFill>
                  <a:srgbClr val="323232"/>
                </a:solidFill>
                <a:effectLst/>
                <a:latin typeface="ibm-plex-sans"/>
              </a:rPr>
              <a:t>Scalability</a:t>
            </a:r>
          </a:p>
          <a:p>
            <a:pPr algn="l" fontAlgn="base"/>
            <a:r>
              <a:rPr lang="en-US" sz="1800" b="0" i="0" dirty="0">
                <a:solidFill>
                  <a:srgbClr val="323232"/>
                </a:solidFill>
                <a:effectLst/>
                <a:latin typeface="ibm-plex-sans"/>
              </a:rPr>
              <a:t>Cloud databases can expand their storage capacities on run-time to accommodate changing needs. Organizations only pay for what they use. </a:t>
            </a:r>
          </a:p>
          <a:p>
            <a:pPr algn="l" fontAlgn="base"/>
            <a:endParaRPr lang="en-US" sz="1800" b="0" i="0" dirty="0">
              <a:solidFill>
                <a:srgbClr val="323232"/>
              </a:solidFill>
              <a:effectLst/>
              <a:latin typeface="ibm-plex-sans"/>
            </a:endParaRPr>
          </a:p>
          <a:p>
            <a:pPr algn="l" fontAlgn="base"/>
            <a:endParaRPr lang="en-US" sz="1800" b="0" i="0" dirty="0">
              <a:solidFill>
                <a:srgbClr val="323232"/>
              </a:solidFill>
              <a:effectLst/>
              <a:latin typeface="ibm-plex-sans"/>
            </a:endParaRPr>
          </a:p>
          <a:p>
            <a:pPr algn="l" fontAlgn="base"/>
            <a:endParaRPr lang="en-US" sz="1800" b="0" i="0" dirty="0">
              <a:solidFill>
                <a:srgbClr val="323232"/>
              </a:solidFill>
              <a:effectLst/>
              <a:latin typeface="ibm-plex-sans"/>
            </a:endParaRPr>
          </a:p>
          <a:p>
            <a:pPr algn="l" fontAlgn="base"/>
            <a:r>
              <a:rPr lang="en-US" sz="1800" b="1" i="0" dirty="0">
                <a:solidFill>
                  <a:srgbClr val="323232"/>
                </a:solidFill>
                <a:effectLst/>
                <a:latin typeface="ibm-plex-sans"/>
              </a:rPr>
              <a:t>Disaster recovery</a:t>
            </a:r>
          </a:p>
          <a:p>
            <a:pPr algn="l" fontAlgn="base"/>
            <a:r>
              <a:rPr lang="en-US" sz="1800" b="0" i="0" dirty="0">
                <a:solidFill>
                  <a:srgbClr val="323232"/>
                </a:solidFill>
                <a:effectLst/>
                <a:latin typeface="ibm-plex-sans"/>
              </a:rPr>
              <a:t>In the event of a natural disaster, equipment failure or power outage, data is kept secure through backups on remote servers.</a:t>
            </a:r>
          </a:p>
          <a:p>
            <a:endParaRPr lang="en-IN" sz="1800" dirty="0"/>
          </a:p>
        </p:txBody>
      </p:sp>
      <p:pic>
        <p:nvPicPr>
          <p:cNvPr id="10" name="Picture 9">
            <a:extLst>
              <a:ext uri="{FF2B5EF4-FFF2-40B4-BE49-F238E27FC236}">
                <a16:creationId xmlns:a16="http://schemas.microsoft.com/office/drawing/2014/main" xmlns="" id="{557B4E3C-6669-47AA-881F-C83E0DAAD2AC}"/>
              </a:ext>
            </a:extLst>
          </p:cNvPr>
          <p:cNvPicPr>
            <a:picLocks noChangeAspect="1"/>
          </p:cNvPicPr>
          <p:nvPr/>
        </p:nvPicPr>
        <p:blipFill>
          <a:blip r:embed="rId3" cstate="print"/>
          <a:stretch>
            <a:fillRect/>
          </a:stretch>
        </p:blipFill>
        <p:spPr>
          <a:xfrm>
            <a:off x="3124200" y="785352"/>
            <a:ext cx="1590163" cy="848087"/>
          </a:xfrm>
          <a:prstGeom prst="rect">
            <a:avLst/>
          </a:prstGeom>
        </p:spPr>
      </p:pic>
      <p:pic>
        <p:nvPicPr>
          <p:cNvPr id="11" name="Picture 10">
            <a:extLst>
              <a:ext uri="{FF2B5EF4-FFF2-40B4-BE49-F238E27FC236}">
                <a16:creationId xmlns:a16="http://schemas.microsoft.com/office/drawing/2014/main" xmlns="" id="{74E98E4E-F303-49AC-BA8B-69650C779A87}"/>
              </a:ext>
            </a:extLst>
          </p:cNvPr>
          <p:cNvPicPr>
            <a:picLocks noChangeAspect="1"/>
          </p:cNvPicPr>
          <p:nvPr/>
        </p:nvPicPr>
        <p:blipFill>
          <a:blip r:embed="rId4" cstate="print"/>
          <a:stretch>
            <a:fillRect/>
          </a:stretch>
        </p:blipFill>
        <p:spPr>
          <a:xfrm>
            <a:off x="3124200" y="2386659"/>
            <a:ext cx="1590163" cy="971165"/>
          </a:xfrm>
          <a:prstGeom prst="rect">
            <a:avLst/>
          </a:prstGeom>
        </p:spPr>
      </p:pic>
      <p:pic>
        <p:nvPicPr>
          <p:cNvPr id="12" name="Picture 11">
            <a:extLst>
              <a:ext uri="{FF2B5EF4-FFF2-40B4-BE49-F238E27FC236}">
                <a16:creationId xmlns:a16="http://schemas.microsoft.com/office/drawing/2014/main" xmlns="" id="{CC371695-5D43-4F54-AB57-8C3FA8B1B9C5}"/>
              </a:ext>
            </a:extLst>
          </p:cNvPr>
          <p:cNvPicPr>
            <a:picLocks noChangeAspect="1"/>
          </p:cNvPicPr>
          <p:nvPr/>
        </p:nvPicPr>
        <p:blipFill>
          <a:blip r:embed="rId5" cstate="print"/>
          <a:stretch>
            <a:fillRect/>
          </a:stretch>
        </p:blipFill>
        <p:spPr>
          <a:xfrm>
            <a:off x="3086670" y="4208424"/>
            <a:ext cx="1627694" cy="971165"/>
          </a:xfrm>
          <a:prstGeom prst="rect">
            <a:avLst/>
          </a:prstGeom>
        </p:spPr>
      </p:pic>
    </p:spTree>
    <p:extLst>
      <p:ext uri="{BB962C8B-B14F-4D97-AF65-F5344CB8AC3E}">
        <p14:creationId xmlns:p14="http://schemas.microsoft.com/office/powerpoint/2010/main" val="137430379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defTabSz="685800">
              <a:defRPr/>
            </a:pPr>
            <a:fld id="{9B4477B5-6CDB-440F-9D45-467D8E617437}" type="datetime1">
              <a:rPr lang="en-US" sz="900" smtClean="0">
                <a:solidFill>
                  <a:prstClr val="black">
                    <a:tint val="75000"/>
                  </a:prstClr>
                </a:solidFill>
                <a:latin typeface="Calibri"/>
              </a:rPr>
              <a:pPr defTabSz="685800">
                <a:defRPr/>
              </a:pPr>
              <a:t>09/05/22</a:t>
            </a:fld>
            <a:endParaRPr lang="en-US" sz="900">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pPr defTabSz="685800">
              <a:defRPr/>
            </a:pPr>
            <a:fld id="{B6F15528-21DE-4FAA-801E-634DDDAF4B2B}" type="slidenum">
              <a:rPr lang="en-US" sz="900">
                <a:solidFill>
                  <a:prstClr val="black">
                    <a:tint val="75000"/>
                  </a:prstClr>
                </a:solidFill>
                <a:latin typeface="Calibri"/>
              </a:rPr>
              <a:pPr defTabSz="685800">
                <a:defRPr/>
              </a:pPr>
              <a:t>108</a:t>
            </a:fld>
            <a:endParaRPr lang="en-US" sz="900">
              <a:solidFill>
                <a:prstClr val="black">
                  <a:tint val="75000"/>
                </a:prstClr>
              </a:solidFill>
              <a:latin typeface="Calibri"/>
            </a:endParaRPr>
          </a:p>
        </p:txBody>
      </p:sp>
      <p:sp>
        <p:nvSpPr>
          <p:cNvPr id="9" name="Title 1">
            <a:extLst>
              <a:ext uri="{FF2B5EF4-FFF2-40B4-BE49-F238E27FC236}">
                <a16:creationId xmlns:a16="http://schemas.microsoft.com/office/drawing/2014/main" xmlns="" id="{21804AB5-1258-40FF-B1C3-A15800EBE9DE}"/>
              </a:ext>
            </a:extLst>
          </p:cNvPr>
          <p:cNvSpPr txBox="1">
            <a:spLocks/>
          </p:cNvSpPr>
          <p:nvPr/>
        </p:nvSpPr>
        <p:spPr>
          <a:xfrm>
            <a:off x="1378974"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dirty="0"/>
              <a:t>Cloud database: - Introduction of Cloud database </a:t>
            </a:r>
          </a:p>
        </p:txBody>
      </p:sp>
      <p:sp>
        <p:nvSpPr>
          <p:cNvPr id="2" name="Footer Placeholder 1">
            <a:extLst>
              <a:ext uri="{FF2B5EF4-FFF2-40B4-BE49-F238E27FC236}">
                <a16:creationId xmlns:a16="http://schemas.microsoft.com/office/drawing/2014/main" xmlns="" id="{2A868212-4E78-4E6E-B054-B27AB3F857F7}"/>
              </a:ext>
            </a:extLst>
          </p:cNvPr>
          <p:cNvSpPr>
            <a:spLocks noGrp="1"/>
          </p:cNvSpPr>
          <p:nvPr>
            <p:ph type="ftr" sz="quarter" idx="11"/>
          </p:nvPr>
        </p:nvSpPr>
        <p:spPr/>
        <p:txBody>
          <a:bodyPr/>
          <a:lstStyle/>
          <a:p>
            <a:r>
              <a:rPr lang="en-US"/>
              <a:t>Mr. SOVERS SINGH BISHT                  UNIT 05</a:t>
            </a:r>
            <a:endParaRPr lang="en-US" dirty="0"/>
          </a:p>
        </p:txBody>
      </p:sp>
      <p:pic>
        <p:nvPicPr>
          <p:cNvPr id="7" name="Picture 6">
            <a:extLst>
              <a:ext uri="{FF2B5EF4-FFF2-40B4-BE49-F238E27FC236}">
                <a16:creationId xmlns:a16="http://schemas.microsoft.com/office/drawing/2014/main" xmlns="" id="{70049ABE-BC3A-7741-9C4B-820530C6C12B}"/>
              </a:ext>
            </a:extLst>
          </p:cNvPr>
          <p:cNvPicPr>
            <a:picLocks noChangeAspect="1"/>
          </p:cNvPicPr>
          <p:nvPr/>
        </p:nvPicPr>
        <p:blipFill>
          <a:blip r:embed="rId2"/>
          <a:stretch>
            <a:fillRect/>
          </a:stretch>
        </p:blipFill>
        <p:spPr>
          <a:xfrm>
            <a:off x="0" y="-27448"/>
            <a:ext cx="1384300" cy="812800"/>
          </a:xfrm>
          <a:prstGeom prst="rect">
            <a:avLst/>
          </a:prstGeom>
        </p:spPr>
      </p:pic>
      <p:sp>
        <p:nvSpPr>
          <p:cNvPr id="8" name="Content Placeholder 7">
            <a:extLst>
              <a:ext uri="{FF2B5EF4-FFF2-40B4-BE49-F238E27FC236}">
                <a16:creationId xmlns:a16="http://schemas.microsoft.com/office/drawing/2014/main" xmlns="" id="{4EDD0F55-A430-4BD1-9976-8CB02888D175}"/>
              </a:ext>
            </a:extLst>
          </p:cNvPr>
          <p:cNvSpPr>
            <a:spLocks noGrp="1"/>
          </p:cNvSpPr>
          <p:nvPr>
            <p:ph idx="1"/>
          </p:nvPr>
        </p:nvSpPr>
        <p:spPr>
          <a:xfrm>
            <a:off x="381000" y="812800"/>
            <a:ext cx="8458200" cy="5543550"/>
          </a:xfrm>
        </p:spPr>
        <p:txBody>
          <a:bodyPr>
            <a:normAutofit fontScale="55000" lnSpcReduction="20000"/>
          </a:bodyPr>
          <a:lstStyle/>
          <a:p>
            <a:pPr algn="just"/>
            <a:r>
              <a:rPr lang="en-IN" sz="3800" b="1" dirty="0"/>
              <a:t>Considerations for cloud databases</a:t>
            </a:r>
          </a:p>
          <a:p>
            <a:pPr algn="just"/>
            <a:r>
              <a:rPr lang="en-US" b="1" dirty="0"/>
              <a:t>Control options</a:t>
            </a:r>
          </a:p>
          <a:p>
            <a:pPr algn="just"/>
            <a:endParaRPr lang="en-US" dirty="0"/>
          </a:p>
          <a:p>
            <a:pPr algn="just"/>
            <a:r>
              <a:rPr lang="en-US" dirty="0"/>
              <a:t>Users can opt for a virtual machine image managed like a traditional database or a provider’s database as a service (DBaaS).</a:t>
            </a:r>
          </a:p>
          <a:p>
            <a:pPr algn="just"/>
            <a:endParaRPr lang="en-US" dirty="0"/>
          </a:p>
          <a:p>
            <a:pPr algn="just"/>
            <a:r>
              <a:rPr lang="en-US" b="1" dirty="0"/>
              <a:t>Database technology</a:t>
            </a:r>
          </a:p>
          <a:p>
            <a:pPr algn="just"/>
            <a:endParaRPr lang="en-US" dirty="0"/>
          </a:p>
          <a:p>
            <a:pPr algn="just"/>
            <a:r>
              <a:rPr lang="en-US" dirty="0"/>
              <a:t>SQL databases are difficult to scale but very common. NoSQL databases scale more easily but do not work with some applications.</a:t>
            </a:r>
          </a:p>
          <a:p>
            <a:pPr algn="just"/>
            <a:endParaRPr lang="en-US" dirty="0"/>
          </a:p>
          <a:p>
            <a:pPr algn="just"/>
            <a:r>
              <a:rPr lang="en-US" b="1" dirty="0"/>
              <a:t>Security</a:t>
            </a:r>
          </a:p>
          <a:p>
            <a:pPr algn="just"/>
            <a:endParaRPr lang="en-US" dirty="0"/>
          </a:p>
          <a:p>
            <a:pPr algn="just"/>
            <a:r>
              <a:rPr lang="en-US" dirty="0"/>
              <a:t>Most cloud database providers encrypt data and provide other security measures; organizations should research their options.</a:t>
            </a:r>
          </a:p>
          <a:p>
            <a:pPr algn="just"/>
            <a:endParaRPr lang="en-US" dirty="0"/>
          </a:p>
          <a:p>
            <a:pPr algn="just"/>
            <a:r>
              <a:rPr lang="en-US" b="1" dirty="0"/>
              <a:t>Maintenance</a:t>
            </a:r>
          </a:p>
          <a:p>
            <a:pPr algn="just"/>
            <a:endParaRPr lang="en-US" dirty="0"/>
          </a:p>
          <a:p>
            <a:pPr algn="just"/>
            <a:r>
              <a:rPr lang="en-US" dirty="0"/>
              <a:t>When using a virtual machine image, one should ensure that IT staffers can maintain the underlying infrastructure.</a:t>
            </a:r>
            <a:endParaRPr lang="en-IN" dirty="0"/>
          </a:p>
        </p:txBody>
      </p:sp>
    </p:spTree>
    <p:extLst>
      <p:ext uri="{BB962C8B-B14F-4D97-AF65-F5344CB8AC3E}">
        <p14:creationId xmlns:p14="http://schemas.microsoft.com/office/powerpoint/2010/main" val="167437457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defTabSz="685800">
              <a:defRPr/>
            </a:pPr>
            <a:fld id="{2D7E78DE-7CC0-47EA-99AF-E5C11D7E3E6B}" type="datetime1">
              <a:rPr lang="en-US" sz="900" smtClean="0">
                <a:solidFill>
                  <a:prstClr val="black">
                    <a:tint val="75000"/>
                  </a:prstClr>
                </a:solidFill>
                <a:latin typeface="Calibri"/>
              </a:rPr>
              <a:pPr defTabSz="685800">
                <a:defRPr/>
              </a:pPr>
              <a:t>09/05/22</a:t>
            </a:fld>
            <a:endParaRPr lang="en-US" sz="900">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pPr defTabSz="685800">
              <a:defRPr/>
            </a:pPr>
            <a:fld id="{B6F15528-21DE-4FAA-801E-634DDDAF4B2B}" type="slidenum">
              <a:rPr lang="en-US" sz="900">
                <a:solidFill>
                  <a:prstClr val="black">
                    <a:tint val="75000"/>
                  </a:prstClr>
                </a:solidFill>
                <a:latin typeface="Calibri"/>
              </a:rPr>
              <a:pPr defTabSz="685800">
                <a:defRPr/>
              </a:pPr>
              <a:t>109</a:t>
            </a:fld>
            <a:endParaRPr lang="en-US" sz="900">
              <a:solidFill>
                <a:prstClr val="black">
                  <a:tint val="75000"/>
                </a:prstClr>
              </a:solidFill>
              <a:latin typeface="Calibri"/>
            </a:endParaRPr>
          </a:p>
        </p:txBody>
      </p:sp>
      <p:sp>
        <p:nvSpPr>
          <p:cNvPr id="9" name="Title 1">
            <a:extLst>
              <a:ext uri="{FF2B5EF4-FFF2-40B4-BE49-F238E27FC236}">
                <a16:creationId xmlns:a16="http://schemas.microsoft.com/office/drawing/2014/main" xmlns="" id="{21804AB5-1258-40FF-B1C3-A15800EBE9DE}"/>
              </a:ext>
            </a:extLst>
          </p:cNvPr>
          <p:cNvSpPr txBox="1">
            <a:spLocks/>
          </p:cNvSpPr>
          <p:nvPr/>
        </p:nvSpPr>
        <p:spPr>
          <a:xfrm>
            <a:off x="1378974"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dirty="0"/>
              <a:t>Cloud database: - Introduction of Cloud database </a:t>
            </a:r>
          </a:p>
        </p:txBody>
      </p:sp>
      <p:sp>
        <p:nvSpPr>
          <p:cNvPr id="2" name="Footer Placeholder 1">
            <a:extLst>
              <a:ext uri="{FF2B5EF4-FFF2-40B4-BE49-F238E27FC236}">
                <a16:creationId xmlns:a16="http://schemas.microsoft.com/office/drawing/2014/main" xmlns="" id="{2A868212-4E78-4E6E-B054-B27AB3F857F7}"/>
              </a:ext>
            </a:extLst>
          </p:cNvPr>
          <p:cNvSpPr>
            <a:spLocks noGrp="1"/>
          </p:cNvSpPr>
          <p:nvPr>
            <p:ph type="ftr" sz="quarter" idx="11"/>
          </p:nvPr>
        </p:nvSpPr>
        <p:spPr/>
        <p:txBody>
          <a:bodyPr/>
          <a:lstStyle/>
          <a:p>
            <a:r>
              <a:rPr lang="en-US"/>
              <a:t>Mr. SOVERS SINGH BISHT                  UNIT 05</a:t>
            </a:r>
            <a:endParaRPr lang="en-US" dirty="0"/>
          </a:p>
        </p:txBody>
      </p:sp>
      <p:pic>
        <p:nvPicPr>
          <p:cNvPr id="7" name="Picture 6">
            <a:extLst>
              <a:ext uri="{FF2B5EF4-FFF2-40B4-BE49-F238E27FC236}">
                <a16:creationId xmlns:a16="http://schemas.microsoft.com/office/drawing/2014/main" xmlns="" id="{70049ABE-BC3A-7741-9C4B-820530C6C12B}"/>
              </a:ext>
            </a:extLst>
          </p:cNvPr>
          <p:cNvPicPr>
            <a:picLocks noChangeAspect="1"/>
          </p:cNvPicPr>
          <p:nvPr/>
        </p:nvPicPr>
        <p:blipFill>
          <a:blip r:embed="rId2"/>
          <a:stretch>
            <a:fillRect/>
          </a:stretch>
        </p:blipFill>
        <p:spPr>
          <a:xfrm>
            <a:off x="0" y="-27448"/>
            <a:ext cx="1384300" cy="812800"/>
          </a:xfrm>
          <a:prstGeom prst="rect">
            <a:avLst/>
          </a:prstGeom>
        </p:spPr>
      </p:pic>
      <p:sp>
        <p:nvSpPr>
          <p:cNvPr id="8" name="Content Placeholder 7">
            <a:extLst>
              <a:ext uri="{FF2B5EF4-FFF2-40B4-BE49-F238E27FC236}">
                <a16:creationId xmlns:a16="http://schemas.microsoft.com/office/drawing/2014/main" xmlns="" id="{4EDD0F55-A430-4BD1-9976-8CB02888D175}"/>
              </a:ext>
            </a:extLst>
          </p:cNvPr>
          <p:cNvSpPr>
            <a:spLocks noGrp="1"/>
          </p:cNvSpPr>
          <p:nvPr>
            <p:ph idx="1"/>
          </p:nvPr>
        </p:nvSpPr>
        <p:spPr>
          <a:xfrm>
            <a:off x="228600" y="990600"/>
            <a:ext cx="8610600" cy="5465303"/>
          </a:xfrm>
        </p:spPr>
        <p:txBody>
          <a:bodyPr>
            <a:normAutofit lnSpcReduction="10000"/>
          </a:bodyPr>
          <a:lstStyle/>
          <a:p>
            <a:pPr algn="just"/>
            <a:r>
              <a:rPr lang="en-US" sz="1600" b="1" dirty="0"/>
              <a:t>WHAT IS A CLOUD DATABASE?</a:t>
            </a:r>
          </a:p>
          <a:p>
            <a:pPr algn="just"/>
            <a:r>
              <a:rPr lang="en-US" sz="1600" dirty="0"/>
              <a:t>let’s dig deeper into the cloud-based world that we are living in. So, cloud database services include everything from storing all kinds of data required to providing access and delivering the data to the required parties involved. Therefore, as mentioned above, it is storing the data on the internet and is normally of three kinds. </a:t>
            </a:r>
          </a:p>
          <a:p>
            <a:pPr algn="just"/>
            <a:endParaRPr lang="en-US" sz="1600" dirty="0"/>
          </a:p>
          <a:p>
            <a:pPr algn="just"/>
            <a:r>
              <a:rPr lang="en-US" sz="1600" dirty="0"/>
              <a:t>Platform as a service(PaaS)</a:t>
            </a:r>
          </a:p>
          <a:p>
            <a:pPr algn="just"/>
            <a:endParaRPr lang="en-US" sz="1600" dirty="0"/>
          </a:p>
          <a:p>
            <a:pPr algn="just"/>
            <a:r>
              <a:rPr lang="en-US" sz="1600" dirty="0"/>
              <a:t>Software as a service(SaaS)</a:t>
            </a:r>
          </a:p>
          <a:p>
            <a:pPr algn="just"/>
            <a:endParaRPr lang="en-US" sz="1600" dirty="0"/>
          </a:p>
          <a:p>
            <a:pPr algn="just"/>
            <a:r>
              <a:rPr lang="en-US" sz="1600" dirty="0"/>
              <a:t>Infrastructure as a service(IaaS)</a:t>
            </a:r>
          </a:p>
          <a:p>
            <a:pPr algn="just"/>
            <a:endParaRPr lang="en-US" sz="1600" dirty="0"/>
          </a:p>
          <a:p>
            <a:pPr algn="just"/>
            <a:r>
              <a:rPr lang="en-US" sz="1600" dirty="0"/>
              <a:t>Platform as a service or PaaS is the most common type here, providing the provision of servers, data storage, and operating systems. It helps in the storage and acts as a platform for the virtual database, saving the hardware cost and helping to access the data from all around the world.</a:t>
            </a:r>
          </a:p>
          <a:p>
            <a:pPr algn="just"/>
            <a:endParaRPr lang="en-US" sz="1600" dirty="0"/>
          </a:p>
          <a:p>
            <a:pPr algn="just"/>
            <a:r>
              <a:rPr lang="en-US" sz="1600" dirty="0"/>
              <a:t>SaaS, on the other hand, provides the entire software as a service to the organization in exchange for an amount and is an excellent business option for all those organizations involving a lot of web users.</a:t>
            </a:r>
          </a:p>
          <a:p>
            <a:pPr algn="just"/>
            <a:endParaRPr lang="en-US" sz="1600" dirty="0"/>
          </a:p>
          <a:p>
            <a:pPr algn="just"/>
            <a:r>
              <a:rPr lang="en-US" sz="1600" dirty="0"/>
              <a:t>IaaS helps to provide a complete infrastructure where the business can run their applications. </a:t>
            </a:r>
            <a:endParaRPr lang="en-IN" sz="1600" dirty="0"/>
          </a:p>
        </p:txBody>
      </p:sp>
    </p:spTree>
    <p:extLst>
      <p:ext uri="{BB962C8B-B14F-4D97-AF65-F5344CB8AC3E}">
        <p14:creationId xmlns:p14="http://schemas.microsoft.com/office/powerpoint/2010/main" val="33277762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6F15528-21DE-4FAA-801E-634DDDAF4B2B}" type="slidenum">
              <a:rPr lang="en-US" smtClean="0">
                <a:solidFill>
                  <a:schemeClr val="tx1"/>
                </a:solidFill>
              </a:rPr>
              <a:pPr/>
              <a:t>11</a:t>
            </a:fld>
            <a:endParaRPr lang="en-US" dirty="0">
              <a:solidFill>
                <a:schemeClr val="tx1"/>
              </a:solidFill>
            </a:endParaRPr>
          </a:p>
        </p:txBody>
      </p:sp>
      <p:sp>
        <p:nvSpPr>
          <p:cNvPr id="5" name="Title 1"/>
          <p:cNvSpPr txBox="1">
            <a:spLocks/>
          </p:cNvSpPr>
          <p:nvPr/>
        </p:nvSpPr>
        <p:spPr>
          <a:xfrm>
            <a:off x="1269157" y="0"/>
            <a:ext cx="7874843" cy="726498"/>
          </a:xfrm>
          <a:prstGeom prst="rect">
            <a:avLst/>
          </a:prstGeom>
        </p:spPr>
        <p:style>
          <a:lnRef idx="1">
            <a:schemeClr val="accent5"/>
          </a:lnRef>
          <a:fillRef idx="2">
            <a:schemeClr val="accent5"/>
          </a:fillRef>
          <a:effectRef idx="1">
            <a:schemeClr val="accent5"/>
          </a:effectRef>
          <a:fontRef idx="minor">
            <a:schemeClr val="dk1"/>
          </a:fontRef>
        </p:style>
        <p:txBody>
          <a:bodyPr vert="horz" lIns="68580" tIns="34290" rIns="68580" bIns="34290" rtlCol="0" anchor="ctr">
            <a:noAutofit/>
          </a:bodyPr>
          <a:lstStyle/>
          <a:p>
            <a:pPr algn="ctr">
              <a:spcBef>
                <a:spcPct val="0"/>
              </a:spcBef>
              <a:defRPr/>
            </a:pPr>
            <a:r>
              <a:rPr lang="en-US" sz="3000" dirty="0">
                <a:solidFill>
                  <a:schemeClr val="tx1"/>
                </a:solidFill>
              </a:rPr>
              <a:t>CO-PO Mapping</a:t>
            </a:r>
          </a:p>
        </p:txBody>
      </p:sp>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4532" y="983395"/>
            <a:ext cx="6850601" cy="37662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p:cNvSpPr/>
          <p:nvPr/>
        </p:nvSpPr>
        <p:spPr>
          <a:xfrm>
            <a:off x="804532" y="1716618"/>
            <a:ext cx="6880572" cy="369332"/>
          </a:xfrm>
          <a:prstGeom prst="rect">
            <a:avLst/>
          </a:prstGeom>
        </p:spPr>
        <p:txBody>
          <a:bodyPr wrap="square">
            <a:spAutoFit/>
          </a:bodyPr>
          <a:lstStyle/>
          <a:p>
            <a:pPr algn="just"/>
            <a:r>
              <a:rPr lang="en-US" b="1" dirty="0">
                <a:solidFill>
                  <a:srgbClr val="000000"/>
                </a:solidFill>
              </a:rPr>
              <a:t>	</a:t>
            </a:r>
          </a:p>
        </p:txBody>
      </p:sp>
      <p:sp>
        <p:nvSpPr>
          <p:cNvPr id="2" name="Date Placeholder 1"/>
          <p:cNvSpPr>
            <a:spLocks noGrp="1"/>
          </p:cNvSpPr>
          <p:nvPr>
            <p:ph type="dt" sz="half" idx="10"/>
          </p:nvPr>
        </p:nvSpPr>
        <p:spPr/>
        <p:txBody>
          <a:bodyPr/>
          <a:lstStyle/>
          <a:p>
            <a:fld id="{C8C9FC68-BF9F-4E2E-9AF0-2EBEC5456901}" type="datetime1">
              <a:rPr lang="en-US" smtClean="0">
                <a:solidFill>
                  <a:schemeClr val="tx1"/>
                </a:solidFill>
              </a:rPr>
              <a:pPr/>
              <a:t>09/05/22</a:t>
            </a:fld>
            <a:endParaRPr lang="en-US" dirty="0">
              <a:solidFill>
                <a:schemeClr val="tx1"/>
              </a:solidFill>
            </a:endParaRPr>
          </a:p>
        </p:txBody>
      </p:sp>
      <p:sp>
        <p:nvSpPr>
          <p:cNvPr id="11" name="Footer Placeholder 10">
            <a:extLst>
              <a:ext uri="{FF2B5EF4-FFF2-40B4-BE49-F238E27FC236}">
                <a16:creationId xmlns:a16="http://schemas.microsoft.com/office/drawing/2014/main" xmlns="" id="{36A70B1D-918E-44EC-9C09-C68DF7FA411C}"/>
              </a:ext>
            </a:extLst>
          </p:cNvPr>
          <p:cNvSpPr>
            <a:spLocks noGrp="1"/>
          </p:cNvSpPr>
          <p:nvPr>
            <p:ph type="ftr" sz="quarter" idx="11"/>
          </p:nvPr>
        </p:nvSpPr>
        <p:spPr/>
        <p:txBody>
          <a:bodyPr/>
          <a:lstStyle/>
          <a:p>
            <a:r>
              <a:rPr lang="en-US"/>
              <a:t>Mr. SOVERS SINGH BISHT                  UNIT 05</a:t>
            </a:r>
            <a:endParaRPr lang="en-US" dirty="0"/>
          </a:p>
        </p:txBody>
      </p:sp>
      <p:pic>
        <p:nvPicPr>
          <p:cNvPr id="10" name="Picture 9">
            <a:extLst>
              <a:ext uri="{FF2B5EF4-FFF2-40B4-BE49-F238E27FC236}">
                <a16:creationId xmlns:a16="http://schemas.microsoft.com/office/drawing/2014/main" xmlns="" id="{0447C49E-A8FB-7E47-B393-7F48F4D541E5}"/>
              </a:ext>
            </a:extLst>
          </p:cNvPr>
          <p:cNvPicPr>
            <a:picLocks noChangeAspect="1"/>
          </p:cNvPicPr>
          <p:nvPr/>
        </p:nvPicPr>
        <p:blipFill>
          <a:blip r:embed="rId3"/>
          <a:stretch>
            <a:fillRect/>
          </a:stretch>
        </p:blipFill>
        <p:spPr>
          <a:xfrm>
            <a:off x="0" y="-27448"/>
            <a:ext cx="1384300" cy="812800"/>
          </a:xfrm>
          <a:prstGeom prst="rect">
            <a:avLst/>
          </a:prstGeom>
        </p:spPr>
      </p:pic>
      <p:graphicFrame>
        <p:nvGraphicFramePr>
          <p:cNvPr id="3" name="Table 2">
            <a:extLst>
              <a:ext uri="{FF2B5EF4-FFF2-40B4-BE49-F238E27FC236}">
                <a16:creationId xmlns:a16="http://schemas.microsoft.com/office/drawing/2014/main" xmlns="" id="{246D575E-E559-4DD8-9979-D8EA4131D57B}"/>
              </a:ext>
            </a:extLst>
          </p:cNvPr>
          <p:cNvGraphicFramePr>
            <a:graphicFrameLocks noGrp="1"/>
          </p:cNvGraphicFramePr>
          <p:nvPr/>
        </p:nvGraphicFramePr>
        <p:xfrm>
          <a:off x="520700" y="2419350"/>
          <a:ext cx="8102600" cy="2019300"/>
        </p:xfrm>
        <a:graphic>
          <a:graphicData uri="http://schemas.openxmlformats.org/drawingml/2006/table">
            <a:tbl>
              <a:tblPr firstRow="1" firstCol="1" bandRow="1">
                <a:tableStyleId>{5C22544A-7EE6-4342-B048-85BDC9FD1C3A}</a:tableStyleId>
              </a:tblPr>
              <a:tblGrid>
                <a:gridCol w="723900">
                  <a:extLst>
                    <a:ext uri="{9D8B030D-6E8A-4147-A177-3AD203B41FA5}">
                      <a16:colId xmlns:a16="http://schemas.microsoft.com/office/drawing/2014/main" xmlns="" val="3923972264"/>
                    </a:ext>
                  </a:extLst>
                </a:gridCol>
                <a:gridCol w="609600">
                  <a:extLst>
                    <a:ext uri="{9D8B030D-6E8A-4147-A177-3AD203B41FA5}">
                      <a16:colId xmlns:a16="http://schemas.microsoft.com/office/drawing/2014/main" xmlns="" val="1370526340"/>
                    </a:ext>
                  </a:extLst>
                </a:gridCol>
                <a:gridCol w="609600">
                  <a:extLst>
                    <a:ext uri="{9D8B030D-6E8A-4147-A177-3AD203B41FA5}">
                      <a16:colId xmlns:a16="http://schemas.microsoft.com/office/drawing/2014/main" xmlns="" val="3870361425"/>
                    </a:ext>
                  </a:extLst>
                </a:gridCol>
                <a:gridCol w="609600">
                  <a:extLst>
                    <a:ext uri="{9D8B030D-6E8A-4147-A177-3AD203B41FA5}">
                      <a16:colId xmlns:a16="http://schemas.microsoft.com/office/drawing/2014/main" xmlns="" val="1233300625"/>
                    </a:ext>
                  </a:extLst>
                </a:gridCol>
                <a:gridCol w="609600">
                  <a:extLst>
                    <a:ext uri="{9D8B030D-6E8A-4147-A177-3AD203B41FA5}">
                      <a16:colId xmlns:a16="http://schemas.microsoft.com/office/drawing/2014/main" xmlns="" val="2503386778"/>
                    </a:ext>
                  </a:extLst>
                </a:gridCol>
                <a:gridCol w="609600">
                  <a:extLst>
                    <a:ext uri="{9D8B030D-6E8A-4147-A177-3AD203B41FA5}">
                      <a16:colId xmlns:a16="http://schemas.microsoft.com/office/drawing/2014/main" xmlns="" val="3682127550"/>
                    </a:ext>
                  </a:extLst>
                </a:gridCol>
                <a:gridCol w="609600">
                  <a:extLst>
                    <a:ext uri="{9D8B030D-6E8A-4147-A177-3AD203B41FA5}">
                      <a16:colId xmlns:a16="http://schemas.microsoft.com/office/drawing/2014/main" xmlns="" val="614314486"/>
                    </a:ext>
                  </a:extLst>
                </a:gridCol>
                <a:gridCol w="673100">
                  <a:extLst>
                    <a:ext uri="{9D8B030D-6E8A-4147-A177-3AD203B41FA5}">
                      <a16:colId xmlns:a16="http://schemas.microsoft.com/office/drawing/2014/main" xmlns="" val="1585801014"/>
                    </a:ext>
                  </a:extLst>
                </a:gridCol>
                <a:gridCol w="609600">
                  <a:extLst>
                    <a:ext uri="{9D8B030D-6E8A-4147-A177-3AD203B41FA5}">
                      <a16:colId xmlns:a16="http://schemas.microsoft.com/office/drawing/2014/main" xmlns="" val="553594139"/>
                    </a:ext>
                  </a:extLst>
                </a:gridCol>
                <a:gridCol w="609600">
                  <a:extLst>
                    <a:ext uri="{9D8B030D-6E8A-4147-A177-3AD203B41FA5}">
                      <a16:colId xmlns:a16="http://schemas.microsoft.com/office/drawing/2014/main" xmlns="" val="723853421"/>
                    </a:ext>
                  </a:extLst>
                </a:gridCol>
                <a:gridCol w="609600">
                  <a:extLst>
                    <a:ext uri="{9D8B030D-6E8A-4147-A177-3AD203B41FA5}">
                      <a16:colId xmlns:a16="http://schemas.microsoft.com/office/drawing/2014/main" xmlns="" val="1375211485"/>
                    </a:ext>
                  </a:extLst>
                </a:gridCol>
                <a:gridCol w="609600">
                  <a:extLst>
                    <a:ext uri="{9D8B030D-6E8A-4147-A177-3AD203B41FA5}">
                      <a16:colId xmlns:a16="http://schemas.microsoft.com/office/drawing/2014/main" xmlns="" val="4087894013"/>
                    </a:ext>
                  </a:extLst>
                </a:gridCol>
                <a:gridCol w="609600">
                  <a:extLst>
                    <a:ext uri="{9D8B030D-6E8A-4147-A177-3AD203B41FA5}">
                      <a16:colId xmlns:a16="http://schemas.microsoft.com/office/drawing/2014/main" xmlns="" val="831378514"/>
                    </a:ext>
                  </a:extLst>
                </a:gridCol>
              </a:tblGrid>
              <a:tr h="247650">
                <a:tc>
                  <a:txBody>
                    <a:bodyPr/>
                    <a:lstStyle/>
                    <a:p>
                      <a:pPr algn="ctr" rtl="0" fontAlgn="ctr"/>
                      <a:r>
                        <a:rPr lang="en-IN" sz="1400" u="none" strike="noStrike">
                          <a:effectLst/>
                        </a:rPr>
                        <a:t> </a:t>
                      </a:r>
                      <a:endParaRPr lang="en-IN" sz="1400" b="1" i="0" u="none" strike="noStrike">
                        <a:solidFill>
                          <a:srgbClr val="FFFFFF"/>
                        </a:solidFill>
                        <a:effectLst/>
                        <a:latin typeface="Calibri" panose="020F0502020204030204" pitchFamily="34" charset="0"/>
                      </a:endParaRPr>
                    </a:p>
                  </a:txBody>
                  <a:tcPr marL="9525" marR="9525" marT="9525" marB="0" anchor="ctr"/>
                </a:tc>
                <a:tc>
                  <a:txBody>
                    <a:bodyPr/>
                    <a:lstStyle/>
                    <a:p>
                      <a:pPr algn="ctr" rtl="0" fontAlgn="ctr"/>
                      <a:r>
                        <a:rPr lang="en-IN" sz="1400" u="none" strike="noStrike">
                          <a:effectLst/>
                        </a:rPr>
                        <a:t>PO1</a:t>
                      </a:r>
                      <a:endParaRPr lang="en-IN" sz="1400" b="1" i="0" u="none" strike="noStrike">
                        <a:solidFill>
                          <a:srgbClr val="FFFFFF"/>
                        </a:solidFill>
                        <a:effectLst/>
                        <a:latin typeface="Calibri" panose="020F0502020204030204" pitchFamily="34" charset="0"/>
                      </a:endParaRPr>
                    </a:p>
                  </a:txBody>
                  <a:tcPr marL="9525" marR="9525" marT="9525" marB="0" anchor="ctr"/>
                </a:tc>
                <a:tc>
                  <a:txBody>
                    <a:bodyPr/>
                    <a:lstStyle/>
                    <a:p>
                      <a:pPr algn="ctr" rtl="0" fontAlgn="ctr"/>
                      <a:r>
                        <a:rPr lang="en-IN" sz="1400" u="none" strike="noStrike">
                          <a:effectLst/>
                        </a:rPr>
                        <a:t>PO2</a:t>
                      </a:r>
                      <a:endParaRPr lang="en-IN" sz="1400" b="1" i="0" u="none" strike="noStrike">
                        <a:solidFill>
                          <a:srgbClr val="FFFFFF"/>
                        </a:solidFill>
                        <a:effectLst/>
                        <a:latin typeface="Calibri" panose="020F0502020204030204" pitchFamily="34" charset="0"/>
                      </a:endParaRPr>
                    </a:p>
                  </a:txBody>
                  <a:tcPr marL="9525" marR="9525" marT="9525" marB="0" anchor="ctr"/>
                </a:tc>
                <a:tc>
                  <a:txBody>
                    <a:bodyPr/>
                    <a:lstStyle/>
                    <a:p>
                      <a:pPr algn="ctr" rtl="0" fontAlgn="ctr"/>
                      <a:r>
                        <a:rPr lang="en-IN" sz="1400" u="none" strike="noStrike">
                          <a:effectLst/>
                        </a:rPr>
                        <a:t>PO3</a:t>
                      </a:r>
                      <a:endParaRPr lang="en-IN" sz="1400" b="1" i="0" u="none" strike="noStrike">
                        <a:solidFill>
                          <a:srgbClr val="FFFFFF"/>
                        </a:solidFill>
                        <a:effectLst/>
                        <a:latin typeface="Calibri" panose="020F0502020204030204" pitchFamily="34" charset="0"/>
                      </a:endParaRPr>
                    </a:p>
                  </a:txBody>
                  <a:tcPr marL="9525" marR="9525" marT="9525" marB="0" anchor="ctr"/>
                </a:tc>
                <a:tc>
                  <a:txBody>
                    <a:bodyPr/>
                    <a:lstStyle/>
                    <a:p>
                      <a:pPr algn="ctr" rtl="0" fontAlgn="ctr"/>
                      <a:r>
                        <a:rPr lang="en-IN" sz="1400" u="none" strike="noStrike">
                          <a:effectLst/>
                        </a:rPr>
                        <a:t>PO4</a:t>
                      </a:r>
                      <a:endParaRPr lang="en-IN" sz="1400" b="1" i="0" u="none" strike="noStrike">
                        <a:solidFill>
                          <a:srgbClr val="FFFFFF"/>
                        </a:solidFill>
                        <a:effectLst/>
                        <a:latin typeface="Calibri" panose="020F0502020204030204" pitchFamily="34" charset="0"/>
                      </a:endParaRPr>
                    </a:p>
                  </a:txBody>
                  <a:tcPr marL="9525" marR="9525" marT="9525" marB="0" anchor="ctr"/>
                </a:tc>
                <a:tc>
                  <a:txBody>
                    <a:bodyPr/>
                    <a:lstStyle/>
                    <a:p>
                      <a:pPr algn="ctr" rtl="0" fontAlgn="ctr"/>
                      <a:r>
                        <a:rPr lang="en-IN" sz="1400" u="none" strike="noStrike">
                          <a:effectLst/>
                        </a:rPr>
                        <a:t>PO5</a:t>
                      </a:r>
                      <a:endParaRPr lang="en-IN" sz="1400" b="1" i="0" u="none" strike="noStrike">
                        <a:solidFill>
                          <a:srgbClr val="FFFFFF"/>
                        </a:solidFill>
                        <a:effectLst/>
                        <a:latin typeface="Calibri" panose="020F0502020204030204" pitchFamily="34" charset="0"/>
                      </a:endParaRPr>
                    </a:p>
                  </a:txBody>
                  <a:tcPr marL="9525" marR="9525" marT="9525" marB="0" anchor="ctr"/>
                </a:tc>
                <a:tc>
                  <a:txBody>
                    <a:bodyPr/>
                    <a:lstStyle/>
                    <a:p>
                      <a:pPr algn="ctr" rtl="0" fontAlgn="ctr"/>
                      <a:r>
                        <a:rPr lang="en-IN" sz="1400" u="none" strike="noStrike">
                          <a:effectLst/>
                        </a:rPr>
                        <a:t>PO6</a:t>
                      </a:r>
                      <a:endParaRPr lang="en-IN" sz="1400" b="1" i="0" u="none" strike="noStrike">
                        <a:solidFill>
                          <a:srgbClr val="FFFFFF"/>
                        </a:solidFill>
                        <a:effectLst/>
                        <a:latin typeface="Calibri" panose="020F0502020204030204" pitchFamily="34" charset="0"/>
                      </a:endParaRPr>
                    </a:p>
                  </a:txBody>
                  <a:tcPr marL="9525" marR="9525" marT="9525" marB="0" anchor="ctr"/>
                </a:tc>
                <a:tc>
                  <a:txBody>
                    <a:bodyPr/>
                    <a:lstStyle/>
                    <a:p>
                      <a:pPr algn="ctr" rtl="0" fontAlgn="ctr"/>
                      <a:r>
                        <a:rPr lang="en-IN" sz="1400" u="none" strike="noStrike">
                          <a:effectLst/>
                        </a:rPr>
                        <a:t>PO7</a:t>
                      </a:r>
                      <a:endParaRPr lang="en-IN" sz="1400" b="1" i="0" u="none" strike="noStrike">
                        <a:solidFill>
                          <a:srgbClr val="FFFFFF"/>
                        </a:solidFill>
                        <a:effectLst/>
                        <a:latin typeface="Calibri" panose="020F0502020204030204" pitchFamily="34" charset="0"/>
                      </a:endParaRPr>
                    </a:p>
                  </a:txBody>
                  <a:tcPr marL="9525" marR="9525" marT="9525" marB="0" anchor="ctr"/>
                </a:tc>
                <a:tc>
                  <a:txBody>
                    <a:bodyPr/>
                    <a:lstStyle/>
                    <a:p>
                      <a:pPr algn="ctr" rtl="0" fontAlgn="ctr"/>
                      <a:r>
                        <a:rPr lang="en-IN" sz="1400" u="none" strike="noStrike">
                          <a:effectLst/>
                        </a:rPr>
                        <a:t>PO8</a:t>
                      </a:r>
                      <a:endParaRPr lang="en-IN" sz="1400" b="1" i="0" u="none" strike="noStrike">
                        <a:solidFill>
                          <a:srgbClr val="FFFFFF"/>
                        </a:solidFill>
                        <a:effectLst/>
                        <a:latin typeface="Calibri" panose="020F0502020204030204" pitchFamily="34" charset="0"/>
                      </a:endParaRPr>
                    </a:p>
                  </a:txBody>
                  <a:tcPr marL="9525" marR="9525" marT="9525" marB="0" anchor="ctr"/>
                </a:tc>
                <a:tc>
                  <a:txBody>
                    <a:bodyPr/>
                    <a:lstStyle/>
                    <a:p>
                      <a:pPr algn="ctr" rtl="0" fontAlgn="ctr"/>
                      <a:r>
                        <a:rPr lang="en-IN" sz="1400" u="none" strike="noStrike">
                          <a:effectLst/>
                        </a:rPr>
                        <a:t>PO9</a:t>
                      </a:r>
                      <a:endParaRPr lang="en-IN" sz="1400" b="1" i="0" u="none" strike="noStrike">
                        <a:solidFill>
                          <a:srgbClr val="FFFFFF"/>
                        </a:solidFill>
                        <a:effectLst/>
                        <a:latin typeface="Calibri" panose="020F0502020204030204" pitchFamily="34" charset="0"/>
                      </a:endParaRPr>
                    </a:p>
                  </a:txBody>
                  <a:tcPr marL="9525" marR="9525" marT="9525" marB="0" anchor="ctr"/>
                </a:tc>
                <a:tc>
                  <a:txBody>
                    <a:bodyPr/>
                    <a:lstStyle/>
                    <a:p>
                      <a:pPr algn="ctr" rtl="0" fontAlgn="ctr"/>
                      <a:r>
                        <a:rPr lang="en-IN" sz="1400" u="none" strike="noStrike">
                          <a:effectLst/>
                        </a:rPr>
                        <a:t>PO10</a:t>
                      </a:r>
                      <a:endParaRPr lang="en-IN" sz="1400" b="1" i="0" u="none" strike="noStrike">
                        <a:solidFill>
                          <a:srgbClr val="FFFFFF"/>
                        </a:solidFill>
                        <a:effectLst/>
                        <a:latin typeface="Calibri" panose="020F0502020204030204" pitchFamily="34" charset="0"/>
                      </a:endParaRPr>
                    </a:p>
                  </a:txBody>
                  <a:tcPr marL="9525" marR="9525" marT="9525" marB="0" anchor="ctr"/>
                </a:tc>
                <a:tc>
                  <a:txBody>
                    <a:bodyPr/>
                    <a:lstStyle/>
                    <a:p>
                      <a:pPr algn="ctr" rtl="0" fontAlgn="ctr"/>
                      <a:r>
                        <a:rPr lang="en-IN" sz="1400" u="none" strike="noStrike">
                          <a:effectLst/>
                        </a:rPr>
                        <a:t>PO11</a:t>
                      </a:r>
                      <a:endParaRPr lang="en-IN" sz="1400" b="1" i="0" u="none" strike="noStrike">
                        <a:solidFill>
                          <a:srgbClr val="FFFFFF"/>
                        </a:solidFill>
                        <a:effectLst/>
                        <a:latin typeface="Calibri" panose="020F0502020204030204" pitchFamily="34" charset="0"/>
                      </a:endParaRPr>
                    </a:p>
                  </a:txBody>
                  <a:tcPr marL="9525" marR="9525" marT="9525" marB="0" anchor="ctr"/>
                </a:tc>
                <a:tc>
                  <a:txBody>
                    <a:bodyPr/>
                    <a:lstStyle/>
                    <a:p>
                      <a:pPr algn="ctr" rtl="0" fontAlgn="ctr"/>
                      <a:r>
                        <a:rPr lang="en-IN" sz="1400" u="none" strike="noStrike">
                          <a:effectLst/>
                        </a:rPr>
                        <a:t>PO12</a:t>
                      </a:r>
                      <a:endParaRPr lang="en-IN" sz="1400" b="1" i="0" u="none" strike="noStrike">
                        <a:solidFill>
                          <a:srgbClr val="FFFFFF"/>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xmlns="" val="2501170947"/>
                  </a:ext>
                </a:extLst>
              </a:tr>
              <a:tr h="257175">
                <a:tc>
                  <a:txBody>
                    <a:bodyPr/>
                    <a:lstStyle/>
                    <a:p>
                      <a:pPr algn="ctr" rtl="0" fontAlgn="ctr"/>
                      <a:r>
                        <a:rPr lang="en-IN" sz="1400" u="none" strike="noStrike">
                          <a:effectLst/>
                        </a:rPr>
                        <a:t>CO1</a:t>
                      </a:r>
                      <a:endParaRPr lang="en-IN" sz="1400" b="1" i="0" u="none" strike="noStrike">
                        <a:solidFill>
                          <a:srgbClr val="FFFFFF"/>
                        </a:solidFill>
                        <a:effectLst/>
                        <a:latin typeface="Calibri" panose="020F0502020204030204" pitchFamily="34" charset="0"/>
                      </a:endParaRPr>
                    </a:p>
                  </a:txBody>
                  <a:tcPr marL="9525" marR="9525" marT="9525" marB="0" anchor="ctr"/>
                </a:tc>
                <a:tc>
                  <a:txBody>
                    <a:bodyPr/>
                    <a:lstStyle/>
                    <a:p>
                      <a:pPr algn="ctr" rtl="0" fontAlgn="ctr"/>
                      <a:r>
                        <a:rPr lang="en-IN" sz="1400" u="none" strike="noStrike">
                          <a:effectLst/>
                        </a:rPr>
                        <a:t>2</a:t>
                      </a:r>
                      <a:endParaRPr lang="en-IN" sz="1400" b="0" i="0" u="none" strike="noStrike">
                        <a:solidFill>
                          <a:srgbClr val="000000"/>
                        </a:solidFill>
                        <a:effectLst/>
                        <a:latin typeface="Calibri" panose="020F0502020204030204" pitchFamily="34" charset="0"/>
                      </a:endParaRPr>
                    </a:p>
                  </a:txBody>
                  <a:tcPr marL="9525" marR="9525" marT="9525" marB="0" anchor="ctr"/>
                </a:tc>
                <a:tc>
                  <a:txBody>
                    <a:bodyPr/>
                    <a:lstStyle/>
                    <a:p>
                      <a:pPr algn="ctr" rtl="0" fontAlgn="ctr"/>
                      <a:r>
                        <a:rPr lang="en-IN" sz="1400" u="none" strike="noStrike">
                          <a:effectLst/>
                        </a:rPr>
                        <a:t>2</a:t>
                      </a:r>
                      <a:endParaRPr lang="en-IN" sz="1400" b="0" i="0" u="none" strike="noStrike">
                        <a:solidFill>
                          <a:srgbClr val="000000"/>
                        </a:solidFill>
                        <a:effectLst/>
                        <a:latin typeface="Calibri" panose="020F0502020204030204" pitchFamily="34" charset="0"/>
                      </a:endParaRPr>
                    </a:p>
                  </a:txBody>
                  <a:tcPr marL="9525" marR="9525" marT="9525" marB="0" anchor="ctr"/>
                </a:tc>
                <a:tc>
                  <a:txBody>
                    <a:bodyPr/>
                    <a:lstStyle/>
                    <a:p>
                      <a:pPr algn="ctr" rtl="0" fontAlgn="ctr"/>
                      <a:r>
                        <a:rPr lang="en-IN" sz="1400" u="none" strike="noStrike">
                          <a:effectLst/>
                        </a:rPr>
                        <a:t>3</a:t>
                      </a:r>
                      <a:endParaRPr lang="en-IN" sz="1400" b="0" i="0" u="none" strike="noStrike">
                        <a:solidFill>
                          <a:srgbClr val="000000"/>
                        </a:solidFill>
                        <a:effectLst/>
                        <a:latin typeface="Calibri" panose="020F0502020204030204" pitchFamily="34" charset="0"/>
                      </a:endParaRPr>
                    </a:p>
                  </a:txBody>
                  <a:tcPr marL="9525" marR="9525" marT="9525" marB="0" anchor="ctr"/>
                </a:tc>
                <a:tc>
                  <a:txBody>
                    <a:bodyPr/>
                    <a:lstStyle/>
                    <a:p>
                      <a:pPr algn="ctr" rtl="0" fontAlgn="ctr"/>
                      <a:r>
                        <a:rPr lang="en-IN" sz="1400" u="none" strike="noStrike">
                          <a:effectLst/>
                        </a:rPr>
                        <a:t>2</a:t>
                      </a:r>
                      <a:endParaRPr lang="en-IN" sz="1400" b="0" i="0" u="none" strike="noStrike">
                        <a:solidFill>
                          <a:srgbClr val="000000"/>
                        </a:solidFill>
                        <a:effectLst/>
                        <a:latin typeface="Calibri" panose="020F0502020204030204" pitchFamily="34" charset="0"/>
                      </a:endParaRPr>
                    </a:p>
                  </a:txBody>
                  <a:tcPr marL="9525" marR="9525" marT="9525" marB="0" anchor="ctr"/>
                </a:tc>
                <a:tc>
                  <a:txBody>
                    <a:bodyPr/>
                    <a:lstStyle/>
                    <a:p>
                      <a:pPr algn="ctr" rtl="0" fontAlgn="ctr"/>
                      <a:r>
                        <a:rPr lang="en-IN" sz="1400" u="none" strike="noStrike">
                          <a:effectLst/>
                        </a:rPr>
                        <a:t>3</a:t>
                      </a:r>
                      <a:endParaRPr lang="en-IN" sz="1400" b="0" i="0" u="none" strike="noStrike">
                        <a:solidFill>
                          <a:srgbClr val="000000"/>
                        </a:solidFill>
                        <a:effectLst/>
                        <a:latin typeface="Calibri" panose="020F0502020204030204" pitchFamily="34" charset="0"/>
                      </a:endParaRPr>
                    </a:p>
                  </a:txBody>
                  <a:tcPr marL="9525" marR="9525" marT="9525" marB="0" anchor="ctr"/>
                </a:tc>
                <a:tc>
                  <a:txBody>
                    <a:bodyPr/>
                    <a:lstStyle/>
                    <a:p>
                      <a:pPr algn="ctr" rtl="0" fontAlgn="ctr"/>
                      <a:r>
                        <a:rPr lang="en-IN" sz="1400" u="none" strike="noStrike">
                          <a:effectLst/>
                        </a:rPr>
                        <a:t>3</a:t>
                      </a:r>
                      <a:endParaRPr lang="en-IN" sz="1400" b="0" i="0" u="none" strike="noStrike">
                        <a:solidFill>
                          <a:srgbClr val="000000"/>
                        </a:solidFill>
                        <a:effectLst/>
                        <a:latin typeface="Calibri" panose="020F0502020204030204" pitchFamily="34" charset="0"/>
                      </a:endParaRPr>
                    </a:p>
                  </a:txBody>
                  <a:tcPr marL="9525" marR="9525" marT="9525" marB="0" anchor="ctr"/>
                </a:tc>
                <a:tc>
                  <a:txBody>
                    <a:bodyPr/>
                    <a:lstStyle/>
                    <a:p>
                      <a:pPr algn="ctr" rtl="0" fontAlgn="ctr"/>
                      <a:r>
                        <a:rPr lang="en-IN" sz="1400" u="none" strike="noStrike">
                          <a:effectLst/>
                        </a:rPr>
                        <a:t>-</a:t>
                      </a:r>
                      <a:endParaRPr lang="en-IN" sz="1400" b="0" i="0" u="none" strike="noStrike">
                        <a:solidFill>
                          <a:srgbClr val="000000"/>
                        </a:solidFill>
                        <a:effectLst/>
                        <a:latin typeface="Calibri" panose="020F0502020204030204" pitchFamily="34" charset="0"/>
                      </a:endParaRPr>
                    </a:p>
                  </a:txBody>
                  <a:tcPr marL="9525" marR="9525" marT="9525" marB="0" anchor="ctr"/>
                </a:tc>
                <a:tc>
                  <a:txBody>
                    <a:bodyPr/>
                    <a:lstStyle/>
                    <a:p>
                      <a:pPr algn="ctr" rtl="0" fontAlgn="ctr"/>
                      <a:r>
                        <a:rPr lang="en-IN" sz="1400" u="none" strike="noStrike">
                          <a:effectLst/>
                        </a:rPr>
                        <a:t>1</a:t>
                      </a:r>
                      <a:endParaRPr lang="en-IN" sz="1400" b="0" i="0" u="none" strike="noStrike">
                        <a:solidFill>
                          <a:srgbClr val="000000"/>
                        </a:solidFill>
                        <a:effectLst/>
                        <a:latin typeface="Calibri" panose="020F0502020204030204" pitchFamily="34" charset="0"/>
                      </a:endParaRPr>
                    </a:p>
                  </a:txBody>
                  <a:tcPr marL="9525" marR="9525" marT="9525" marB="0" anchor="ctr"/>
                </a:tc>
                <a:tc>
                  <a:txBody>
                    <a:bodyPr/>
                    <a:lstStyle/>
                    <a:p>
                      <a:pPr algn="ctr" rtl="0" fontAlgn="ctr"/>
                      <a:r>
                        <a:rPr lang="en-IN" sz="1400" u="none" strike="noStrike">
                          <a:effectLst/>
                        </a:rPr>
                        <a:t>-</a:t>
                      </a:r>
                      <a:endParaRPr lang="en-IN" sz="1400" b="0" i="0" u="none" strike="noStrike">
                        <a:solidFill>
                          <a:srgbClr val="000000"/>
                        </a:solidFill>
                        <a:effectLst/>
                        <a:latin typeface="Calibri" panose="020F0502020204030204" pitchFamily="34" charset="0"/>
                      </a:endParaRPr>
                    </a:p>
                  </a:txBody>
                  <a:tcPr marL="9525" marR="9525" marT="9525" marB="0" anchor="ctr"/>
                </a:tc>
                <a:tc>
                  <a:txBody>
                    <a:bodyPr/>
                    <a:lstStyle/>
                    <a:p>
                      <a:pPr algn="ctr" rtl="0" fontAlgn="ctr"/>
                      <a:r>
                        <a:rPr lang="en-IN" sz="1400" u="none" strike="noStrike">
                          <a:effectLst/>
                        </a:rPr>
                        <a:t>2</a:t>
                      </a:r>
                      <a:endParaRPr lang="en-IN" sz="1400" b="0" i="0" u="none" strike="noStrike">
                        <a:solidFill>
                          <a:srgbClr val="000000"/>
                        </a:solidFill>
                        <a:effectLst/>
                        <a:latin typeface="Calibri" panose="020F0502020204030204" pitchFamily="34" charset="0"/>
                      </a:endParaRPr>
                    </a:p>
                  </a:txBody>
                  <a:tcPr marL="9525" marR="9525" marT="9525" marB="0" anchor="ctr"/>
                </a:tc>
                <a:tc>
                  <a:txBody>
                    <a:bodyPr/>
                    <a:lstStyle/>
                    <a:p>
                      <a:pPr algn="ctr" rtl="0" fontAlgn="ctr"/>
                      <a:r>
                        <a:rPr lang="en-IN" sz="1400" u="none" strike="noStrike">
                          <a:effectLst/>
                        </a:rPr>
                        <a:t>2</a:t>
                      </a:r>
                      <a:endParaRPr lang="en-IN" sz="1400" b="0" i="0" u="none" strike="noStrike">
                        <a:solidFill>
                          <a:srgbClr val="000000"/>
                        </a:solidFill>
                        <a:effectLst/>
                        <a:latin typeface="Calibri" panose="020F0502020204030204" pitchFamily="34" charset="0"/>
                      </a:endParaRPr>
                    </a:p>
                  </a:txBody>
                  <a:tcPr marL="9525" marR="9525" marT="9525" marB="0" anchor="ctr"/>
                </a:tc>
                <a:tc>
                  <a:txBody>
                    <a:bodyPr/>
                    <a:lstStyle/>
                    <a:p>
                      <a:pPr algn="ctr" rtl="0" fontAlgn="ctr"/>
                      <a:r>
                        <a:rPr lang="en-IN" sz="1400" u="none" strike="noStrike">
                          <a:effectLst/>
                        </a:rPr>
                        <a:t>3</a:t>
                      </a:r>
                      <a:endParaRPr lang="en-IN" sz="14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xmlns="" val="1911333334"/>
                  </a:ext>
                </a:extLst>
              </a:tr>
              <a:tr h="257175">
                <a:tc>
                  <a:txBody>
                    <a:bodyPr/>
                    <a:lstStyle/>
                    <a:p>
                      <a:pPr algn="ctr" rtl="0" fontAlgn="ctr"/>
                      <a:r>
                        <a:rPr lang="en-IN" sz="1400" u="none" strike="noStrike">
                          <a:effectLst/>
                        </a:rPr>
                        <a:t>CO2</a:t>
                      </a:r>
                      <a:endParaRPr lang="en-IN" sz="1400" b="1" i="0" u="none" strike="noStrike">
                        <a:solidFill>
                          <a:srgbClr val="FFFFFF"/>
                        </a:solidFill>
                        <a:effectLst/>
                        <a:latin typeface="Calibri" panose="020F0502020204030204" pitchFamily="34" charset="0"/>
                      </a:endParaRPr>
                    </a:p>
                  </a:txBody>
                  <a:tcPr marL="9525" marR="9525" marT="9525" marB="0" anchor="ctr"/>
                </a:tc>
                <a:tc>
                  <a:txBody>
                    <a:bodyPr/>
                    <a:lstStyle/>
                    <a:p>
                      <a:pPr algn="ctr" rtl="0" fontAlgn="ctr"/>
                      <a:r>
                        <a:rPr lang="en-IN" sz="1400" u="none" strike="noStrike">
                          <a:effectLst/>
                        </a:rPr>
                        <a:t>2</a:t>
                      </a:r>
                      <a:endParaRPr lang="en-IN" sz="1400" b="0" i="0" u="none" strike="noStrike">
                        <a:solidFill>
                          <a:srgbClr val="000000"/>
                        </a:solidFill>
                        <a:effectLst/>
                        <a:latin typeface="Calibri" panose="020F0502020204030204" pitchFamily="34" charset="0"/>
                      </a:endParaRPr>
                    </a:p>
                  </a:txBody>
                  <a:tcPr marL="9525" marR="9525" marT="9525" marB="0" anchor="ctr"/>
                </a:tc>
                <a:tc>
                  <a:txBody>
                    <a:bodyPr/>
                    <a:lstStyle/>
                    <a:p>
                      <a:pPr algn="ctr" rtl="0" fontAlgn="ctr"/>
                      <a:r>
                        <a:rPr lang="en-IN" sz="1400" u="none" strike="noStrike">
                          <a:effectLst/>
                        </a:rPr>
                        <a:t>2</a:t>
                      </a:r>
                      <a:endParaRPr lang="en-IN" sz="1400" b="0" i="0" u="none" strike="noStrike">
                        <a:solidFill>
                          <a:srgbClr val="000000"/>
                        </a:solidFill>
                        <a:effectLst/>
                        <a:latin typeface="Calibri" panose="020F0502020204030204" pitchFamily="34" charset="0"/>
                      </a:endParaRPr>
                    </a:p>
                  </a:txBody>
                  <a:tcPr marL="9525" marR="9525" marT="9525" marB="0" anchor="ctr"/>
                </a:tc>
                <a:tc>
                  <a:txBody>
                    <a:bodyPr/>
                    <a:lstStyle/>
                    <a:p>
                      <a:pPr algn="ctr" rtl="0" fontAlgn="ctr"/>
                      <a:r>
                        <a:rPr lang="en-IN" sz="1400" u="none" strike="noStrike">
                          <a:effectLst/>
                        </a:rPr>
                        <a:t>2</a:t>
                      </a:r>
                      <a:endParaRPr lang="en-IN" sz="1400" b="0" i="0" u="none" strike="noStrike">
                        <a:solidFill>
                          <a:srgbClr val="000000"/>
                        </a:solidFill>
                        <a:effectLst/>
                        <a:latin typeface="Calibri" panose="020F0502020204030204" pitchFamily="34" charset="0"/>
                      </a:endParaRPr>
                    </a:p>
                  </a:txBody>
                  <a:tcPr marL="9525" marR="9525" marT="9525" marB="0" anchor="ctr"/>
                </a:tc>
                <a:tc>
                  <a:txBody>
                    <a:bodyPr/>
                    <a:lstStyle/>
                    <a:p>
                      <a:pPr algn="ctr" rtl="0" fontAlgn="ctr"/>
                      <a:r>
                        <a:rPr lang="en-IN" sz="1400" u="none" strike="noStrike">
                          <a:effectLst/>
                        </a:rPr>
                        <a:t>2</a:t>
                      </a:r>
                      <a:endParaRPr lang="en-IN" sz="1400" b="0" i="0" u="none" strike="noStrike">
                        <a:solidFill>
                          <a:srgbClr val="000000"/>
                        </a:solidFill>
                        <a:effectLst/>
                        <a:latin typeface="Calibri" panose="020F0502020204030204" pitchFamily="34" charset="0"/>
                      </a:endParaRPr>
                    </a:p>
                  </a:txBody>
                  <a:tcPr marL="9525" marR="9525" marT="9525" marB="0" anchor="ctr"/>
                </a:tc>
                <a:tc>
                  <a:txBody>
                    <a:bodyPr/>
                    <a:lstStyle/>
                    <a:p>
                      <a:pPr algn="ctr" rtl="0" fontAlgn="ctr"/>
                      <a:r>
                        <a:rPr lang="en-IN" sz="1400" u="none" strike="noStrike">
                          <a:effectLst/>
                        </a:rPr>
                        <a:t>2</a:t>
                      </a:r>
                      <a:endParaRPr lang="en-IN" sz="1400" b="0" i="0" u="none" strike="noStrike">
                        <a:solidFill>
                          <a:srgbClr val="000000"/>
                        </a:solidFill>
                        <a:effectLst/>
                        <a:latin typeface="Calibri" panose="020F0502020204030204" pitchFamily="34" charset="0"/>
                      </a:endParaRPr>
                    </a:p>
                  </a:txBody>
                  <a:tcPr marL="9525" marR="9525" marT="9525" marB="0" anchor="ctr"/>
                </a:tc>
                <a:tc>
                  <a:txBody>
                    <a:bodyPr/>
                    <a:lstStyle/>
                    <a:p>
                      <a:pPr algn="ctr" rtl="0" fontAlgn="ctr"/>
                      <a:r>
                        <a:rPr lang="en-IN" sz="1400" u="none" strike="noStrike">
                          <a:effectLst/>
                        </a:rPr>
                        <a:t>2</a:t>
                      </a:r>
                      <a:endParaRPr lang="en-IN" sz="1400" b="0" i="0" u="none" strike="noStrike">
                        <a:solidFill>
                          <a:srgbClr val="000000"/>
                        </a:solidFill>
                        <a:effectLst/>
                        <a:latin typeface="Calibri" panose="020F0502020204030204" pitchFamily="34" charset="0"/>
                      </a:endParaRPr>
                    </a:p>
                  </a:txBody>
                  <a:tcPr marL="9525" marR="9525" marT="9525" marB="0" anchor="ctr"/>
                </a:tc>
                <a:tc>
                  <a:txBody>
                    <a:bodyPr/>
                    <a:lstStyle/>
                    <a:p>
                      <a:pPr algn="ctr" rtl="0" fontAlgn="ctr"/>
                      <a:r>
                        <a:rPr lang="en-IN" sz="1400" u="none" strike="noStrike">
                          <a:effectLst/>
                        </a:rPr>
                        <a:t>-</a:t>
                      </a:r>
                      <a:endParaRPr lang="en-IN" sz="1400" b="0" i="0" u="none" strike="noStrike">
                        <a:solidFill>
                          <a:srgbClr val="000000"/>
                        </a:solidFill>
                        <a:effectLst/>
                        <a:latin typeface="Calibri" panose="020F0502020204030204" pitchFamily="34" charset="0"/>
                      </a:endParaRPr>
                    </a:p>
                  </a:txBody>
                  <a:tcPr marL="9525" marR="9525" marT="9525" marB="0" anchor="ctr"/>
                </a:tc>
                <a:tc>
                  <a:txBody>
                    <a:bodyPr/>
                    <a:lstStyle/>
                    <a:p>
                      <a:pPr algn="ctr" rtl="0" fontAlgn="ctr"/>
                      <a:r>
                        <a:rPr lang="en-IN" sz="1400" u="none" strike="noStrike">
                          <a:effectLst/>
                        </a:rPr>
                        <a:t>1</a:t>
                      </a:r>
                      <a:endParaRPr lang="en-IN" sz="1400" b="0" i="0" u="none" strike="noStrike">
                        <a:solidFill>
                          <a:srgbClr val="000000"/>
                        </a:solidFill>
                        <a:effectLst/>
                        <a:latin typeface="Calibri" panose="020F0502020204030204" pitchFamily="34" charset="0"/>
                      </a:endParaRPr>
                    </a:p>
                  </a:txBody>
                  <a:tcPr marL="9525" marR="9525" marT="9525" marB="0" anchor="ctr"/>
                </a:tc>
                <a:tc>
                  <a:txBody>
                    <a:bodyPr/>
                    <a:lstStyle/>
                    <a:p>
                      <a:pPr algn="ctr" rtl="0" fontAlgn="ctr"/>
                      <a:r>
                        <a:rPr lang="en-IN" sz="1400" u="none" strike="noStrike">
                          <a:effectLst/>
                        </a:rPr>
                        <a:t>-</a:t>
                      </a:r>
                      <a:endParaRPr lang="en-IN" sz="1400" b="0" i="0" u="none" strike="noStrike">
                        <a:solidFill>
                          <a:srgbClr val="000000"/>
                        </a:solidFill>
                        <a:effectLst/>
                        <a:latin typeface="Calibri" panose="020F0502020204030204" pitchFamily="34" charset="0"/>
                      </a:endParaRPr>
                    </a:p>
                  </a:txBody>
                  <a:tcPr marL="9525" marR="9525" marT="9525" marB="0" anchor="ctr"/>
                </a:tc>
                <a:tc>
                  <a:txBody>
                    <a:bodyPr/>
                    <a:lstStyle/>
                    <a:p>
                      <a:pPr algn="ctr" rtl="0" fontAlgn="ctr"/>
                      <a:r>
                        <a:rPr lang="en-IN" sz="1400" u="none" strike="noStrike">
                          <a:effectLst/>
                        </a:rPr>
                        <a:t>1</a:t>
                      </a:r>
                      <a:endParaRPr lang="en-IN" sz="1400" b="0" i="0" u="none" strike="noStrike">
                        <a:solidFill>
                          <a:srgbClr val="000000"/>
                        </a:solidFill>
                        <a:effectLst/>
                        <a:latin typeface="Calibri" panose="020F0502020204030204" pitchFamily="34" charset="0"/>
                      </a:endParaRPr>
                    </a:p>
                  </a:txBody>
                  <a:tcPr marL="9525" marR="9525" marT="9525" marB="0" anchor="ctr"/>
                </a:tc>
                <a:tc>
                  <a:txBody>
                    <a:bodyPr/>
                    <a:lstStyle/>
                    <a:p>
                      <a:pPr algn="ctr" rtl="0" fontAlgn="ctr"/>
                      <a:r>
                        <a:rPr lang="en-IN" sz="1400" u="none" strike="noStrike">
                          <a:effectLst/>
                        </a:rPr>
                        <a:t>2</a:t>
                      </a:r>
                      <a:endParaRPr lang="en-IN" sz="1400" b="0" i="0" u="none" strike="noStrike">
                        <a:solidFill>
                          <a:srgbClr val="000000"/>
                        </a:solidFill>
                        <a:effectLst/>
                        <a:latin typeface="Calibri" panose="020F0502020204030204" pitchFamily="34" charset="0"/>
                      </a:endParaRPr>
                    </a:p>
                  </a:txBody>
                  <a:tcPr marL="9525" marR="9525" marT="9525" marB="0" anchor="ctr"/>
                </a:tc>
                <a:tc>
                  <a:txBody>
                    <a:bodyPr/>
                    <a:lstStyle/>
                    <a:p>
                      <a:pPr algn="ctr" rtl="0" fontAlgn="ctr"/>
                      <a:r>
                        <a:rPr lang="en-IN" sz="1400" u="none" strike="noStrike">
                          <a:effectLst/>
                        </a:rPr>
                        <a:t>2</a:t>
                      </a:r>
                      <a:endParaRPr lang="en-IN" sz="14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xmlns="" val="2185122826"/>
                  </a:ext>
                </a:extLst>
              </a:tr>
              <a:tr h="257175">
                <a:tc>
                  <a:txBody>
                    <a:bodyPr/>
                    <a:lstStyle/>
                    <a:p>
                      <a:pPr algn="ctr" rtl="0" fontAlgn="ctr"/>
                      <a:r>
                        <a:rPr lang="en-IN" sz="1400" u="none" strike="noStrike">
                          <a:effectLst/>
                        </a:rPr>
                        <a:t>CO3</a:t>
                      </a:r>
                      <a:endParaRPr lang="en-IN" sz="1400" b="1" i="0" u="none" strike="noStrike">
                        <a:solidFill>
                          <a:srgbClr val="FFFFFF"/>
                        </a:solidFill>
                        <a:effectLst/>
                        <a:latin typeface="Calibri" panose="020F0502020204030204" pitchFamily="34" charset="0"/>
                      </a:endParaRPr>
                    </a:p>
                  </a:txBody>
                  <a:tcPr marL="9525" marR="9525" marT="9525" marB="0" anchor="ctr"/>
                </a:tc>
                <a:tc>
                  <a:txBody>
                    <a:bodyPr/>
                    <a:lstStyle/>
                    <a:p>
                      <a:pPr algn="ctr" rtl="0" fontAlgn="ctr"/>
                      <a:r>
                        <a:rPr lang="en-IN" sz="1400" u="none" strike="noStrike">
                          <a:effectLst/>
                        </a:rPr>
                        <a:t>2</a:t>
                      </a:r>
                      <a:endParaRPr lang="en-IN" sz="1400" b="0" i="0" u="none" strike="noStrike">
                        <a:solidFill>
                          <a:srgbClr val="000000"/>
                        </a:solidFill>
                        <a:effectLst/>
                        <a:latin typeface="Calibri" panose="020F0502020204030204" pitchFamily="34" charset="0"/>
                      </a:endParaRPr>
                    </a:p>
                  </a:txBody>
                  <a:tcPr marL="9525" marR="9525" marT="9525" marB="0" anchor="ctr"/>
                </a:tc>
                <a:tc>
                  <a:txBody>
                    <a:bodyPr/>
                    <a:lstStyle/>
                    <a:p>
                      <a:pPr algn="ctr" rtl="0" fontAlgn="ctr"/>
                      <a:r>
                        <a:rPr lang="en-IN" sz="1400" u="none" strike="noStrike">
                          <a:effectLst/>
                        </a:rPr>
                        <a:t>2</a:t>
                      </a:r>
                      <a:endParaRPr lang="en-IN" sz="1400" b="0" i="0" u="none" strike="noStrike">
                        <a:solidFill>
                          <a:srgbClr val="000000"/>
                        </a:solidFill>
                        <a:effectLst/>
                        <a:latin typeface="Calibri" panose="020F0502020204030204" pitchFamily="34" charset="0"/>
                      </a:endParaRPr>
                    </a:p>
                  </a:txBody>
                  <a:tcPr marL="9525" marR="9525" marT="9525" marB="0" anchor="ctr"/>
                </a:tc>
                <a:tc>
                  <a:txBody>
                    <a:bodyPr/>
                    <a:lstStyle/>
                    <a:p>
                      <a:pPr algn="ctr" rtl="0" fontAlgn="ctr"/>
                      <a:r>
                        <a:rPr lang="en-IN" sz="1400" u="none" strike="noStrike">
                          <a:effectLst/>
                        </a:rPr>
                        <a:t>3</a:t>
                      </a:r>
                      <a:endParaRPr lang="en-IN" sz="1400" b="0" i="0" u="none" strike="noStrike">
                        <a:solidFill>
                          <a:srgbClr val="000000"/>
                        </a:solidFill>
                        <a:effectLst/>
                        <a:latin typeface="Calibri" panose="020F0502020204030204" pitchFamily="34" charset="0"/>
                      </a:endParaRPr>
                    </a:p>
                  </a:txBody>
                  <a:tcPr marL="9525" marR="9525" marT="9525" marB="0" anchor="ctr"/>
                </a:tc>
                <a:tc>
                  <a:txBody>
                    <a:bodyPr/>
                    <a:lstStyle/>
                    <a:p>
                      <a:pPr algn="ctr" rtl="0" fontAlgn="ctr"/>
                      <a:r>
                        <a:rPr lang="en-IN" sz="1400" u="none" strike="noStrike">
                          <a:effectLst/>
                        </a:rPr>
                        <a:t>2</a:t>
                      </a:r>
                      <a:endParaRPr lang="en-IN" sz="1400" b="0" i="0" u="none" strike="noStrike">
                        <a:solidFill>
                          <a:srgbClr val="000000"/>
                        </a:solidFill>
                        <a:effectLst/>
                        <a:latin typeface="Calibri" panose="020F0502020204030204" pitchFamily="34" charset="0"/>
                      </a:endParaRPr>
                    </a:p>
                  </a:txBody>
                  <a:tcPr marL="9525" marR="9525" marT="9525" marB="0" anchor="ctr"/>
                </a:tc>
                <a:tc>
                  <a:txBody>
                    <a:bodyPr/>
                    <a:lstStyle/>
                    <a:p>
                      <a:pPr algn="ctr" rtl="0" fontAlgn="ctr"/>
                      <a:r>
                        <a:rPr lang="en-IN" sz="1400" u="none" strike="noStrike">
                          <a:effectLst/>
                        </a:rPr>
                        <a:t>3</a:t>
                      </a:r>
                      <a:endParaRPr lang="en-IN" sz="1400" b="0" i="0" u="none" strike="noStrike">
                        <a:solidFill>
                          <a:srgbClr val="000000"/>
                        </a:solidFill>
                        <a:effectLst/>
                        <a:latin typeface="Calibri" panose="020F0502020204030204" pitchFamily="34" charset="0"/>
                      </a:endParaRPr>
                    </a:p>
                  </a:txBody>
                  <a:tcPr marL="9525" marR="9525" marT="9525" marB="0" anchor="ctr"/>
                </a:tc>
                <a:tc>
                  <a:txBody>
                    <a:bodyPr/>
                    <a:lstStyle/>
                    <a:p>
                      <a:pPr algn="ctr" rtl="0" fontAlgn="ctr"/>
                      <a:r>
                        <a:rPr lang="en-IN" sz="1400" u="none" strike="noStrike">
                          <a:effectLst/>
                        </a:rPr>
                        <a:t>2</a:t>
                      </a:r>
                      <a:endParaRPr lang="en-IN" sz="1400" b="0" i="0" u="none" strike="noStrike">
                        <a:solidFill>
                          <a:srgbClr val="000000"/>
                        </a:solidFill>
                        <a:effectLst/>
                        <a:latin typeface="Calibri" panose="020F0502020204030204" pitchFamily="34" charset="0"/>
                      </a:endParaRPr>
                    </a:p>
                  </a:txBody>
                  <a:tcPr marL="9525" marR="9525" marT="9525" marB="0" anchor="ctr"/>
                </a:tc>
                <a:tc>
                  <a:txBody>
                    <a:bodyPr/>
                    <a:lstStyle/>
                    <a:p>
                      <a:pPr algn="ctr" rtl="0" fontAlgn="ctr"/>
                      <a:r>
                        <a:rPr lang="en-IN" sz="1400" u="none" strike="noStrike">
                          <a:effectLst/>
                        </a:rPr>
                        <a:t>-</a:t>
                      </a:r>
                      <a:endParaRPr lang="en-IN" sz="1400" b="0" i="0" u="none" strike="noStrike">
                        <a:solidFill>
                          <a:srgbClr val="000000"/>
                        </a:solidFill>
                        <a:effectLst/>
                        <a:latin typeface="Calibri" panose="020F0502020204030204" pitchFamily="34" charset="0"/>
                      </a:endParaRPr>
                    </a:p>
                  </a:txBody>
                  <a:tcPr marL="9525" marR="9525" marT="9525" marB="0" anchor="ctr"/>
                </a:tc>
                <a:tc>
                  <a:txBody>
                    <a:bodyPr/>
                    <a:lstStyle/>
                    <a:p>
                      <a:pPr algn="ctr" rtl="0" fontAlgn="ctr"/>
                      <a:r>
                        <a:rPr lang="en-IN" sz="1400" u="none" strike="noStrike">
                          <a:effectLst/>
                        </a:rPr>
                        <a:t>2</a:t>
                      </a:r>
                      <a:endParaRPr lang="en-IN" sz="1400" b="0" i="0" u="none" strike="noStrike">
                        <a:solidFill>
                          <a:srgbClr val="000000"/>
                        </a:solidFill>
                        <a:effectLst/>
                        <a:latin typeface="Calibri" panose="020F0502020204030204" pitchFamily="34" charset="0"/>
                      </a:endParaRPr>
                    </a:p>
                  </a:txBody>
                  <a:tcPr marL="9525" marR="9525" marT="9525" marB="0" anchor="ctr"/>
                </a:tc>
                <a:tc>
                  <a:txBody>
                    <a:bodyPr/>
                    <a:lstStyle/>
                    <a:p>
                      <a:pPr algn="ctr" rtl="0" fontAlgn="ctr"/>
                      <a:r>
                        <a:rPr lang="en-IN" sz="1400" u="none" strike="noStrike">
                          <a:effectLst/>
                        </a:rPr>
                        <a:t>-</a:t>
                      </a:r>
                      <a:endParaRPr lang="en-IN" sz="1400" b="0" i="0" u="none" strike="noStrike">
                        <a:solidFill>
                          <a:srgbClr val="000000"/>
                        </a:solidFill>
                        <a:effectLst/>
                        <a:latin typeface="Calibri" panose="020F0502020204030204" pitchFamily="34" charset="0"/>
                      </a:endParaRPr>
                    </a:p>
                  </a:txBody>
                  <a:tcPr marL="9525" marR="9525" marT="9525" marB="0" anchor="ctr"/>
                </a:tc>
                <a:tc>
                  <a:txBody>
                    <a:bodyPr/>
                    <a:lstStyle/>
                    <a:p>
                      <a:pPr algn="ctr" rtl="0" fontAlgn="ctr"/>
                      <a:r>
                        <a:rPr lang="en-IN" sz="1400" u="none" strike="noStrike">
                          <a:effectLst/>
                        </a:rPr>
                        <a:t>1</a:t>
                      </a:r>
                      <a:endParaRPr lang="en-IN" sz="1400" b="0" i="0" u="none" strike="noStrike">
                        <a:solidFill>
                          <a:srgbClr val="000000"/>
                        </a:solidFill>
                        <a:effectLst/>
                        <a:latin typeface="Calibri" panose="020F0502020204030204" pitchFamily="34" charset="0"/>
                      </a:endParaRPr>
                    </a:p>
                  </a:txBody>
                  <a:tcPr marL="9525" marR="9525" marT="9525" marB="0" anchor="ctr"/>
                </a:tc>
                <a:tc>
                  <a:txBody>
                    <a:bodyPr/>
                    <a:lstStyle/>
                    <a:p>
                      <a:pPr algn="ctr" rtl="0" fontAlgn="ctr"/>
                      <a:r>
                        <a:rPr lang="en-IN" sz="1400" u="none" strike="noStrike">
                          <a:effectLst/>
                        </a:rPr>
                        <a:t>2</a:t>
                      </a:r>
                      <a:endParaRPr lang="en-IN" sz="1400" b="0" i="0" u="none" strike="noStrike">
                        <a:solidFill>
                          <a:srgbClr val="000000"/>
                        </a:solidFill>
                        <a:effectLst/>
                        <a:latin typeface="Calibri" panose="020F0502020204030204" pitchFamily="34" charset="0"/>
                      </a:endParaRPr>
                    </a:p>
                  </a:txBody>
                  <a:tcPr marL="9525" marR="9525" marT="9525" marB="0" anchor="ctr"/>
                </a:tc>
                <a:tc>
                  <a:txBody>
                    <a:bodyPr/>
                    <a:lstStyle/>
                    <a:p>
                      <a:pPr algn="ctr" rtl="0" fontAlgn="ctr"/>
                      <a:r>
                        <a:rPr lang="en-IN" sz="1400" u="none" strike="noStrike">
                          <a:effectLst/>
                        </a:rPr>
                        <a:t>3</a:t>
                      </a:r>
                      <a:endParaRPr lang="en-IN" sz="14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xmlns="" val="480906856"/>
                  </a:ext>
                </a:extLst>
              </a:tr>
              <a:tr h="257175">
                <a:tc>
                  <a:txBody>
                    <a:bodyPr/>
                    <a:lstStyle/>
                    <a:p>
                      <a:pPr algn="ctr" rtl="0" fontAlgn="ctr"/>
                      <a:r>
                        <a:rPr lang="en-IN" sz="1400" u="none" strike="noStrike">
                          <a:effectLst/>
                        </a:rPr>
                        <a:t>CO4</a:t>
                      </a:r>
                      <a:endParaRPr lang="en-IN" sz="1400" b="1" i="0" u="none" strike="noStrike">
                        <a:solidFill>
                          <a:srgbClr val="FFFFFF"/>
                        </a:solidFill>
                        <a:effectLst/>
                        <a:latin typeface="Calibri" panose="020F0502020204030204" pitchFamily="34" charset="0"/>
                      </a:endParaRPr>
                    </a:p>
                  </a:txBody>
                  <a:tcPr marL="9525" marR="9525" marT="9525" marB="0" anchor="ctr"/>
                </a:tc>
                <a:tc>
                  <a:txBody>
                    <a:bodyPr/>
                    <a:lstStyle/>
                    <a:p>
                      <a:pPr algn="ctr" rtl="0" fontAlgn="ctr"/>
                      <a:r>
                        <a:rPr lang="en-IN" sz="1400" u="none" strike="noStrike">
                          <a:effectLst/>
                        </a:rPr>
                        <a:t>3</a:t>
                      </a:r>
                      <a:endParaRPr lang="en-IN" sz="1400" b="0" i="0" u="none" strike="noStrike">
                        <a:solidFill>
                          <a:srgbClr val="000000"/>
                        </a:solidFill>
                        <a:effectLst/>
                        <a:latin typeface="Calibri" panose="020F0502020204030204" pitchFamily="34" charset="0"/>
                      </a:endParaRPr>
                    </a:p>
                  </a:txBody>
                  <a:tcPr marL="9525" marR="9525" marT="9525" marB="0" anchor="ctr"/>
                </a:tc>
                <a:tc>
                  <a:txBody>
                    <a:bodyPr/>
                    <a:lstStyle/>
                    <a:p>
                      <a:pPr algn="ctr" rtl="0" fontAlgn="ctr"/>
                      <a:r>
                        <a:rPr lang="en-IN" sz="1400" u="none" strike="noStrike">
                          <a:effectLst/>
                        </a:rPr>
                        <a:t>3</a:t>
                      </a:r>
                      <a:endParaRPr lang="en-IN" sz="1400" b="0" i="0" u="none" strike="noStrike">
                        <a:solidFill>
                          <a:srgbClr val="000000"/>
                        </a:solidFill>
                        <a:effectLst/>
                        <a:latin typeface="Calibri" panose="020F0502020204030204" pitchFamily="34" charset="0"/>
                      </a:endParaRPr>
                    </a:p>
                  </a:txBody>
                  <a:tcPr marL="9525" marR="9525" marT="9525" marB="0" anchor="ctr"/>
                </a:tc>
                <a:tc>
                  <a:txBody>
                    <a:bodyPr/>
                    <a:lstStyle/>
                    <a:p>
                      <a:pPr algn="ctr" rtl="0" fontAlgn="ctr"/>
                      <a:r>
                        <a:rPr lang="en-IN" sz="1400" u="none" strike="noStrike">
                          <a:effectLst/>
                        </a:rPr>
                        <a:t>3</a:t>
                      </a:r>
                      <a:endParaRPr lang="en-IN" sz="1400" b="0" i="0" u="none" strike="noStrike">
                        <a:solidFill>
                          <a:srgbClr val="000000"/>
                        </a:solidFill>
                        <a:effectLst/>
                        <a:latin typeface="Calibri" panose="020F0502020204030204" pitchFamily="34" charset="0"/>
                      </a:endParaRPr>
                    </a:p>
                  </a:txBody>
                  <a:tcPr marL="9525" marR="9525" marT="9525" marB="0" anchor="ctr"/>
                </a:tc>
                <a:tc>
                  <a:txBody>
                    <a:bodyPr/>
                    <a:lstStyle/>
                    <a:p>
                      <a:pPr algn="ctr" rtl="0" fontAlgn="ctr"/>
                      <a:r>
                        <a:rPr lang="en-IN" sz="1400" u="none" strike="noStrike">
                          <a:effectLst/>
                        </a:rPr>
                        <a:t>3</a:t>
                      </a:r>
                      <a:endParaRPr lang="en-IN" sz="1400" b="0" i="0" u="none" strike="noStrike">
                        <a:solidFill>
                          <a:srgbClr val="000000"/>
                        </a:solidFill>
                        <a:effectLst/>
                        <a:latin typeface="Calibri" panose="020F0502020204030204" pitchFamily="34" charset="0"/>
                      </a:endParaRPr>
                    </a:p>
                  </a:txBody>
                  <a:tcPr marL="9525" marR="9525" marT="9525" marB="0" anchor="ctr"/>
                </a:tc>
                <a:tc>
                  <a:txBody>
                    <a:bodyPr/>
                    <a:lstStyle/>
                    <a:p>
                      <a:pPr algn="ctr" rtl="0" fontAlgn="ctr"/>
                      <a:r>
                        <a:rPr lang="en-IN" sz="1400" u="none" strike="noStrike">
                          <a:effectLst/>
                        </a:rPr>
                        <a:t>3</a:t>
                      </a:r>
                      <a:endParaRPr lang="en-IN" sz="1400" b="0" i="0" u="none" strike="noStrike">
                        <a:solidFill>
                          <a:srgbClr val="000000"/>
                        </a:solidFill>
                        <a:effectLst/>
                        <a:latin typeface="Calibri" panose="020F0502020204030204" pitchFamily="34" charset="0"/>
                      </a:endParaRPr>
                    </a:p>
                  </a:txBody>
                  <a:tcPr marL="9525" marR="9525" marT="9525" marB="0" anchor="ctr"/>
                </a:tc>
                <a:tc>
                  <a:txBody>
                    <a:bodyPr/>
                    <a:lstStyle/>
                    <a:p>
                      <a:pPr algn="ctr" rtl="0" fontAlgn="ctr"/>
                      <a:r>
                        <a:rPr lang="en-IN" sz="1400" u="none" strike="noStrike">
                          <a:effectLst/>
                        </a:rPr>
                        <a:t>2</a:t>
                      </a:r>
                      <a:endParaRPr lang="en-IN" sz="1400" b="0" i="0" u="none" strike="noStrike">
                        <a:solidFill>
                          <a:srgbClr val="000000"/>
                        </a:solidFill>
                        <a:effectLst/>
                        <a:latin typeface="Calibri" panose="020F0502020204030204" pitchFamily="34" charset="0"/>
                      </a:endParaRPr>
                    </a:p>
                  </a:txBody>
                  <a:tcPr marL="9525" marR="9525" marT="9525" marB="0" anchor="ctr"/>
                </a:tc>
                <a:tc>
                  <a:txBody>
                    <a:bodyPr/>
                    <a:lstStyle/>
                    <a:p>
                      <a:pPr algn="ctr" rtl="0" fontAlgn="ctr"/>
                      <a:r>
                        <a:rPr lang="en-IN" sz="1400" u="none" strike="noStrike">
                          <a:effectLst/>
                        </a:rPr>
                        <a:t>-</a:t>
                      </a:r>
                      <a:endParaRPr lang="en-IN" sz="1400" b="0" i="0" u="none" strike="noStrike">
                        <a:solidFill>
                          <a:srgbClr val="000000"/>
                        </a:solidFill>
                        <a:effectLst/>
                        <a:latin typeface="Calibri" panose="020F0502020204030204" pitchFamily="34" charset="0"/>
                      </a:endParaRPr>
                    </a:p>
                  </a:txBody>
                  <a:tcPr marL="9525" marR="9525" marT="9525" marB="0" anchor="ctr"/>
                </a:tc>
                <a:tc>
                  <a:txBody>
                    <a:bodyPr/>
                    <a:lstStyle/>
                    <a:p>
                      <a:pPr algn="ctr" rtl="0" fontAlgn="ctr"/>
                      <a:r>
                        <a:rPr lang="en-IN" sz="1400" u="none" strike="noStrike">
                          <a:effectLst/>
                        </a:rPr>
                        <a:t>2</a:t>
                      </a:r>
                      <a:endParaRPr lang="en-IN" sz="1400" b="0" i="0" u="none" strike="noStrike">
                        <a:solidFill>
                          <a:srgbClr val="000000"/>
                        </a:solidFill>
                        <a:effectLst/>
                        <a:latin typeface="Calibri" panose="020F0502020204030204" pitchFamily="34" charset="0"/>
                      </a:endParaRPr>
                    </a:p>
                  </a:txBody>
                  <a:tcPr marL="9525" marR="9525" marT="9525" marB="0" anchor="ctr"/>
                </a:tc>
                <a:tc>
                  <a:txBody>
                    <a:bodyPr/>
                    <a:lstStyle/>
                    <a:p>
                      <a:pPr algn="ctr" rtl="0" fontAlgn="ctr"/>
                      <a:r>
                        <a:rPr lang="en-IN" sz="1400" u="none" strike="noStrike">
                          <a:effectLst/>
                        </a:rPr>
                        <a:t>-</a:t>
                      </a:r>
                      <a:endParaRPr lang="en-IN" sz="1400" b="0" i="0" u="none" strike="noStrike">
                        <a:solidFill>
                          <a:srgbClr val="000000"/>
                        </a:solidFill>
                        <a:effectLst/>
                        <a:latin typeface="Calibri" panose="020F0502020204030204" pitchFamily="34" charset="0"/>
                      </a:endParaRPr>
                    </a:p>
                  </a:txBody>
                  <a:tcPr marL="9525" marR="9525" marT="9525" marB="0" anchor="ctr"/>
                </a:tc>
                <a:tc>
                  <a:txBody>
                    <a:bodyPr/>
                    <a:lstStyle/>
                    <a:p>
                      <a:pPr algn="ctr" rtl="0" fontAlgn="ctr"/>
                      <a:r>
                        <a:rPr lang="en-IN" sz="1400" u="none" strike="noStrike">
                          <a:effectLst/>
                        </a:rPr>
                        <a:t>2</a:t>
                      </a:r>
                      <a:endParaRPr lang="en-IN" sz="1400" b="0" i="0" u="none" strike="noStrike">
                        <a:solidFill>
                          <a:srgbClr val="000000"/>
                        </a:solidFill>
                        <a:effectLst/>
                        <a:latin typeface="Calibri" panose="020F0502020204030204" pitchFamily="34" charset="0"/>
                      </a:endParaRPr>
                    </a:p>
                  </a:txBody>
                  <a:tcPr marL="9525" marR="9525" marT="9525" marB="0" anchor="ctr"/>
                </a:tc>
                <a:tc>
                  <a:txBody>
                    <a:bodyPr/>
                    <a:lstStyle/>
                    <a:p>
                      <a:pPr algn="ctr" rtl="0" fontAlgn="ctr"/>
                      <a:r>
                        <a:rPr lang="en-IN" sz="1400" u="none" strike="noStrike">
                          <a:effectLst/>
                        </a:rPr>
                        <a:t>1</a:t>
                      </a:r>
                      <a:endParaRPr lang="en-IN" sz="1400" b="0" i="0" u="none" strike="noStrike">
                        <a:solidFill>
                          <a:srgbClr val="000000"/>
                        </a:solidFill>
                        <a:effectLst/>
                        <a:latin typeface="Calibri" panose="020F0502020204030204" pitchFamily="34" charset="0"/>
                      </a:endParaRPr>
                    </a:p>
                  </a:txBody>
                  <a:tcPr marL="9525" marR="9525" marT="9525" marB="0" anchor="ctr"/>
                </a:tc>
                <a:tc>
                  <a:txBody>
                    <a:bodyPr/>
                    <a:lstStyle/>
                    <a:p>
                      <a:pPr algn="ctr" rtl="0" fontAlgn="ctr"/>
                      <a:r>
                        <a:rPr lang="en-IN" sz="1400" u="none" strike="noStrike">
                          <a:effectLst/>
                        </a:rPr>
                        <a:t>3</a:t>
                      </a:r>
                      <a:endParaRPr lang="en-IN" sz="14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xmlns="" val="1742401118"/>
                  </a:ext>
                </a:extLst>
              </a:tr>
              <a:tr h="257175">
                <a:tc>
                  <a:txBody>
                    <a:bodyPr/>
                    <a:lstStyle/>
                    <a:p>
                      <a:pPr algn="ctr" rtl="0" fontAlgn="ctr"/>
                      <a:r>
                        <a:rPr lang="en-IN" sz="1400" u="none" strike="noStrike">
                          <a:effectLst/>
                        </a:rPr>
                        <a:t>CO5</a:t>
                      </a:r>
                      <a:endParaRPr lang="en-IN" sz="1400" b="1" i="0" u="none" strike="noStrike">
                        <a:solidFill>
                          <a:srgbClr val="FFFFFF"/>
                        </a:solidFill>
                        <a:effectLst/>
                        <a:latin typeface="Calibri" panose="020F0502020204030204" pitchFamily="34" charset="0"/>
                      </a:endParaRPr>
                    </a:p>
                  </a:txBody>
                  <a:tcPr marL="9525" marR="9525" marT="9525" marB="0" anchor="ctr"/>
                </a:tc>
                <a:tc>
                  <a:txBody>
                    <a:bodyPr/>
                    <a:lstStyle/>
                    <a:p>
                      <a:pPr algn="ctr" rtl="0" fontAlgn="ctr"/>
                      <a:r>
                        <a:rPr lang="en-IN" sz="1400" u="none" strike="noStrike">
                          <a:effectLst/>
                        </a:rPr>
                        <a:t>3</a:t>
                      </a:r>
                      <a:endParaRPr lang="en-IN" sz="1400" b="0" i="0" u="none" strike="noStrike">
                        <a:solidFill>
                          <a:srgbClr val="000000"/>
                        </a:solidFill>
                        <a:effectLst/>
                        <a:latin typeface="Calibri" panose="020F0502020204030204" pitchFamily="34" charset="0"/>
                      </a:endParaRPr>
                    </a:p>
                  </a:txBody>
                  <a:tcPr marL="9525" marR="9525" marT="9525" marB="0" anchor="ctr"/>
                </a:tc>
                <a:tc>
                  <a:txBody>
                    <a:bodyPr/>
                    <a:lstStyle/>
                    <a:p>
                      <a:pPr algn="ctr" rtl="0" fontAlgn="ctr"/>
                      <a:r>
                        <a:rPr lang="en-IN" sz="1400" u="none" strike="noStrike">
                          <a:effectLst/>
                        </a:rPr>
                        <a:t>2</a:t>
                      </a:r>
                      <a:endParaRPr lang="en-IN" sz="1400" b="0" i="0" u="none" strike="noStrike">
                        <a:solidFill>
                          <a:srgbClr val="000000"/>
                        </a:solidFill>
                        <a:effectLst/>
                        <a:latin typeface="Calibri" panose="020F0502020204030204" pitchFamily="34" charset="0"/>
                      </a:endParaRPr>
                    </a:p>
                  </a:txBody>
                  <a:tcPr marL="9525" marR="9525" marT="9525" marB="0" anchor="ctr"/>
                </a:tc>
                <a:tc>
                  <a:txBody>
                    <a:bodyPr/>
                    <a:lstStyle/>
                    <a:p>
                      <a:pPr algn="ctr" rtl="0" fontAlgn="ctr"/>
                      <a:r>
                        <a:rPr lang="en-IN" sz="1400" u="none" strike="noStrike">
                          <a:effectLst/>
                        </a:rPr>
                        <a:t>2</a:t>
                      </a:r>
                      <a:endParaRPr lang="en-IN" sz="1400" b="0" i="0" u="none" strike="noStrike">
                        <a:solidFill>
                          <a:srgbClr val="000000"/>
                        </a:solidFill>
                        <a:effectLst/>
                        <a:latin typeface="Calibri" panose="020F0502020204030204" pitchFamily="34" charset="0"/>
                      </a:endParaRPr>
                    </a:p>
                  </a:txBody>
                  <a:tcPr marL="9525" marR="9525" marT="9525" marB="0" anchor="ctr"/>
                </a:tc>
                <a:tc>
                  <a:txBody>
                    <a:bodyPr/>
                    <a:lstStyle/>
                    <a:p>
                      <a:pPr algn="ctr" rtl="0" fontAlgn="ctr"/>
                      <a:r>
                        <a:rPr lang="en-IN" sz="1400" u="none" strike="noStrike">
                          <a:effectLst/>
                        </a:rPr>
                        <a:t>2</a:t>
                      </a:r>
                      <a:endParaRPr lang="en-IN" sz="1400" b="0" i="0" u="none" strike="noStrike">
                        <a:solidFill>
                          <a:srgbClr val="000000"/>
                        </a:solidFill>
                        <a:effectLst/>
                        <a:latin typeface="Calibri" panose="020F0502020204030204" pitchFamily="34" charset="0"/>
                      </a:endParaRPr>
                    </a:p>
                  </a:txBody>
                  <a:tcPr marL="9525" marR="9525" marT="9525" marB="0" anchor="ctr"/>
                </a:tc>
                <a:tc>
                  <a:txBody>
                    <a:bodyPr/>
                    <a:lstStyle/>
                    <a:p>
                      <a:pPr algn="ctr" rtl="0" fontAlgn="ctr"/>
                      <a:r>
                        <a:rPr lang="en-IN" sz="1400" u="none" strike="noStrike">
                          <a:effectLst/>
                        </a:rPr>
                        <a:t>3</a:t>
                      </a:r>
                      <a:endParaRPr lang="en-IN" sz="1400" b="0" i="0" u="none" strike="noStrike">
                        <a:solidFill>
                          <a:srgbClr val="000000"/>
                        </a:solidFill>
                        <a:effectLst/>
                        <a:latin typeface="Calibri" panose="020F0502020204030204" pitchFamily="34" charset="0"/>
                      </a:endParaRPr>
                    </a:p>
                  </a:txBody>
                  <a:tcPr marL="9525" marR="9525" marT="9525" marB="0" anchor="ctr"/>
                </a:tc>
                <a:tc>
                  <a:txBody>
                    <a:bodyPr/>
                    <a:lstStyle/>
                    <a:p>
                      <a:pPr algn="ctr" rtl="0" fontAlgn="ctr"/>
                      <a:r>
                        <a:rPr lang="en-IN" sz="1400" u="none" strike="noStrike">
                          <a:effectLst/>
                        </a:rPr>
                        <a:t>2</a:t>
                      </a:r>
                      <a:endParaRPr lang="en-IN" sz="1400" b="0" i="0" u="none" strike="noStrike">
                        <a:solidFill>
                          <a:srgbClr val="000000"/>
                        </a:solidFill>
                        <a:effectLst/>
                        <a:latin typeface="Calibri" panose="020F0502020204030204" pitchFamily="34" charset="0"/>
                      </a:endParaRPr>
                    </a:p>
                  </a:txBody>
                  <a:tcPr marL="9525" marR="9525" marT="9525" marB="0" anchor="ctr"/>
                </a:tc>
                <a:tc>
                  <a:txBody>
                    <a:bodyPr/>
                    <a:lstStyle/>
                    <a:p>
                      <a:pPr algn="ctr" rtl="0" fontAlgn="ctr"/>
                      <a:r>
                        <a:rPr lang="en-IN" sz="1400" u="none" strike="noStrike">
                          <a:effectLst/>
                        </a:rPr>
                        <a:t>-</a:t>
                      </a:r>
                      <a:endParaRPr lang="en-IN" sz="1400" b="0" i="0" u="none" strike="noStrike">
                        <a:solidFill>
                          <a:srgbClr val="000000"/>
                        </a:solidFill>
                        <a:effectLst/>
                        <a:latin typeface="Calibri" panose="020F0502020204030204" pitchFamily="34" charset="0"/>
                      </a:endParaRPr>
                    </a:p>
                  </a:txBody>
                  <a:tcPr marL="9525" marR="9525" marT="9525" marB="0" anchor="ctr"/>
                </a:tc>
                <a:tc>
                  <a:txBody>
                    <a:bodyPr/>
                    <a:lstStyle/>
                    <a:p>
                      <a:pPr algn="ctr" rtl="0" fontAlgn="ctr"/>
                      <a:r>
                        <a:rPr lang="en-IN" sz="1400" u="none" strike="noStrike">
                          <a:effectLst/>
                        </a:rPr>
                        <a:t>2</a:t>
                      </a:r>
                      <a:endParaRPr lang="en-IN" sz="1400" b="0" i="0" u="none" strike="noStrike">
                        <a:solidFill>
                          <a:srgbClr val="000000"/>
                        </a:solidFill>
                        <a:effectLst/>
                        <a:latin typeface="Calibri" panose="020F0502020204030204" pitchFamily="34" charset="0"/>
                      </a:endParaRPr>
                    </a:p>
                  </a:txBody>
                  <a:tcPr marL="9525" marR="9525" marT="9525" marB="0" anchor="ctr"/>
                </a:tc>
                <a:tc>
                  <a:txBody>
                    <a:bodyPr/>
                    <a:lstStyle/>
                    <a:p>
                      <a:pPr algn="ctr" rtl="0" fontAlgn="ctr"/>
                      <a:r>
                        <a:rPr lang="en-IN" sz="1400" u="none" strike="noStrike">
                          <a:effectLst/>
                        </a:rPr>
                        <a:t>1</a:t>
                      </a:r>
                      <a:endParaRPr lang="en-IN" sz="1400" b="0" i="0" u="none" strike="noStrike">
                        <a:solidFill>
                          <a:srgbClr val="000000"/>
                        </a:solidFill>
                        <a:effectLst/>
                        <a:latin typeface="Calibri" panose="020F0502020204030204" pitchFamily="34" charset="0"/>
                      </a:endParaRPr>
                    </a:p>
                  </a:txBody>
                  <a:tcPr marL="9525" marR="9525" marT="9525" marB="0" anchor="ctr"/>
                </a:tc>
                <a:tc>
                  <a:txBody>
                    <a:bodyPr/>
                    <a:lstStyle/>
                    <a:p>
                      <a:pPr algn="ctr" rtl="0" fontAlgn="ctr"/>
                      <a:r>
                        <a:rPr lang="en-IN" sz="1400" u="none" strike="noStrike">
                          <a:effectLst/>
                        </a:rPr>
                        <a:t>3</a:t>
                      </a:r>
                      <a:endParaRPr lang="en-IN" sz="1400" b="0" i="0" u="none" strike="noStrike">
                        <a:solidFill>
                          <a:srgbClr val="000000"/>
                        </a:solidFill>
                        <a:effectLst/>
                        <a:latin typeface="Calibri" panose="020F0502020204030204" pitchFamily="34" charset="0"/>
                      </a:endParaRPr>
                    </a:p>
                  </a:txBody>
                  <a:tcPr marL="9525" marR="9525" marT="9525" marB="0" anchor="ctr"/>
                </a:tc>
                <a:tc>
                  <a:txBody>
                    <a:bodyPr/>
                    <a:lstStyle/>
                    <a:p>
                      <a:pPr algn="ctr" rtl="0" fontAlgn="ctr"/>
                      <a:r>
                        <a:rPr lang="en-IN" sz="1400" u="none" strike="noStrike">
                          <a:effectLst/>
                        </a:rPr>
                        <a:t>3</a:t>
                      </a:r>
                      <a:endParaRPr lang="en-IN" sz="1400" b="0" i="0" u="none" strike="noStrike">
                        <a:solidFill>
                          <a:srgbClr val="000000"/>
                        </a:solidFill>
                        <a:effectLst/>
                        <a:latin typeface="Calibri" panose="020F0502020204030204" pitchFamily="34" charset="0"/>
                      </a:endParaRPr>
                    </a:p>
                  </a:txBody>
                  <a:tcPr marL="9525" marR="9525" marT="9525" marB="0" anchor="ctr"/>
                </a:tc>
                <a:tc>
                  <a:txBody>
                    <a:bodyPr/>
                    <a:lstStyle/>
                    <a:p>
                      <a:pPr algn="ctr" rtl="0" fontAlgn="ctr"/>
                      <a:r>
                        <a:rPr lang="en-IN" sz="1400" u="none" strike="noStrike">
                          <a:effectLst/>
                        </a:rPr>
                        <a:t>3</a:t>
                      </a:r>
                      <a:endParaRPr lang="en-IN" sz="14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xmlns="" val="1941888187"/>
                  </a:ext>
                </a:extLst>
              </a:tr>
              <a:tr h="485775">
                <a:tc>
                  <a:txBody>
                    <a:bodyPr/>
                    <a:lstStyle/>
                    <a:p>
                      <a:pPr algn="ctr" rtl="0" fontAlgn="ctr"/>
                      <a:r>
                        <a:rPr lang="en-IN" sz="1400" u="none" strike="noStrike">
                          <a:effectLst/>
                        </a:rPr>
                        <a:t>Average</a:t>
                      </a:r>
                      <a:endParaRPr lang="en-IN" sz="1400" b="1" i="0" u="none" strike="noStrike">
                        <a:solidFill>
                          <a:srgbClr val="FFFFFF"/>
                        </a:solidFill>
                        <a:effectLst/>
                        <a:latin typeface="Calibri" panose="020F0502020204030204" pitchFamily="34" charset="0"/>
                      </a:endParaRPr>
                    </a:p>
                  </a:txBody>
                  <a:tcPr marL="9525" marR="9525" marT="9525" marB="0" anchor="ctr"/>
                </a:tc>
                <a:tc>
                  <a:txBody>
                    <a:bodyPr/>
                    <a:lstStyle/>
                    <a:p>
                      <a:pPr algn="ctr" rtl="0" fontAlgn="ctr"/>
                      <a:r>
                        <a:rPr lang="en-IN" sz="1400" u="none" strike="noStrike">
                          <a:effectLst/>
                        </a:rPr>
                        <a:t>2.4</a:t>
                      </a:r>
                      <a:endParaRPr lang="en-IN" sz="1400" b="0" i="0" u="none" strike="noStrike">
                        <a:solidFill>
                          <a:srgbClr val="000000"/>
                        </a:solidFill>
                        <a:effectLst/>
                        <a:latin typeface="Calibri" panose="020F0502020204030204" pitchFamily="34" charset="0"/>
                      </a:endParaRPr>
                    </a:p>
                  </a:txBody>
                  <a:tcPr marL="9525" marR="9525" marT="9525" marB="0" anchor="ctr"/>
                </a:tc>
                <a:tc>
                  <a:txBody>
                    <a:bodyPr/>
                    <a:lstStyle/>
                    <a:p>
                      <a:pPr algn="ctr" rtl="0" fontAlgn="ctr"/>
                      <a:r>
                        <a:rPr lang="en-IN" sz="1400" u="none" strike="noStrike">
                          <a:effectLst/>
                        </a:rPr>
                        <a:t>2.2</a:t>
                      </a:r>
                      <a:endParaRPr lang="en-IN" sz="1400" b="0" i="0" u="none" strike="noStrike">
                        <a:solidFill>
                          <a:srgbClr val="000000"/>
                        </a:solidFill>
                        <a:effectLst/>
                        <a:latin typeface="Calibri" panose="020F0502020204030204" pitchFamily="34" charset="0"/>
                      </a:endParaRPr>
                    </a:p>
                  </a:txBody>
                  <a:tcPr marL="9525" marR="9525" marT="9525" marB="0" anchor="ctr"/>
                </a:tc>
                <a:tc>
                  <a:txBody>
                    <a:bodyPr/>
                    <a:lstStyle/>
                    <a:p>
                      <a:pPr algn="ctr" rtl="0" fontAlgn="ctr"/>
                      <a:r>
                        <a:rPr lang="en-IN" sz="1400" u="none" strike="noStrike">
                          <a:effectLst/>
                        </a:rPr>
                        <a:t>2.6</a:t>
                      </a:r>
                      <a:endParaRPr lang="en-IN" sz="1400" b="0" i="0" u="none" strike="noStrike">
                        <a:solidFill>
                          <a:srgbClr val="000000"/>
                        </a:solidFill>
                        <a:effectLst/>
                        <a:latin typeface="Calibri" panose="020F0502020204030204" pitchFamily="34" charset="0"/>
                      </a:endParaRPr>
                    </a:p>
                  </a:txBody>
                  <a:tcPr marL="9525" marR="9525" marT="9525" marB="0" anchor="ctr"/>
                </a:tc>
                <a:tc>
                  <a:txBody>
                    <a:bodyPr/>
                    <a:lstStyle/>
                    <a:p>
                      <a:pPr algn="ctr" rtl="0" fontAlgn="ctr"/>
                      <a:r>
                        <a:rPr lang="en-IN" sz="1400" u="none" strike="noStrike">
                          <a:effectLst/>
                        </a:rPr>
                        <a:t>2.2</a:t>
                      </a:r>
                      <a:endParaRPr lang="en-IN" sz="1400" b="0" i="0" u="none" strike="noStrike">
                        <a:solidFill>
                          <a:srgbClr val="000000"/>
                        </a:solidFill>
                        <a:effectLst/>
                        <a:latin typeface="Calibri" panose="020F0502020204030204" pitchFamily="34" charset="0"/>
                      </a:endParaRPr>
                    </a:p>
                  </a:txBody>
                  <a:tcPr marL="9525" marR="9525" marT="9525" marB="0" anchor="ctr"/>
                </a:tc>
                <a:tc>
                  <a:txBody>
                    <a:bodyPr/>
                    <a:lstStyle/>
                    <a:p>
                      <a:pPr algn="ctr" rtl="0" fontAlgn="ctr"/>
                      <a:r>
                        <a:rPr lang="en-IN" sz="1400" u="none" strike="noStrike">
                          <a:effectLst/>
                        </a:rPr>
                        <a:t>2.8</a:t>
                      </a:r>
                      <a:endParaRPr lang="en-IN" sz="1400" b="0" i="0" u="none" strike="noStrike">
                        <a:solidFill>
                          <a:srgbClr val="000000"/>
                        </a:solidFill>
                        <a:effectLst/>
                        <a:latin typeface="Calibri" panose="020F0502020204030204" pitchFamily="34" charset="0"/>
                      </a:endParaRPr>
                    </a:p>
                  </a:txBody>
                  <a:tcPr marL="9525" marR="9525" marT="9525" marB="0" anchor="ctr"/>
                </a:tc>
                <a:tc>
                  <a:txBody>
                    <a:bodyPr/>
                    <a:lstStyle/>
                    <a:p>
                      <a:pPr algn="ctr" rtl="0" fontAlgn="ctr"/>
                      <a:r>
                        <a:rPr lang="en-IN" sz="1400" u="none" strike="noStrike">
                          <a:effectLst/>
                        </a:rPr>
                        <a:t>2.2</a:t>
                      </a:r>
                      <a:endParaRPr lang="en-IN" sz="1400" b="0" i="0" u="none" strike="noStrike">
                        <a:solidFill>
                          <a:srgbClr val="000000"/>
                        </a:solidFill>
                        <a:effectLst/>
                        <a:latin typeface="Calibri" panose="020F0502020204030204" pitchFamily="34" charset="0"/>
                      </a:endParaRPr>
                    </a:p>
                  </a:txBody>
                  <a:tcPr marL="9525" marR="9525" marT="9525" marB="0" anchor="ctr"/>
                </a:tc>
                <a:tc>
                  <a:txBody>
                    <a:bodyPr/>
                    <a:lstStyle/>
                    <a:p>
                      <a:pPr algn="ctr" rtl="0" fontAlgn="ctr"/>
                      <a:r>
                        <a:rPr lang="en-IN" sz="1400" u="none" strike="noStrike">
                          <a:effectLst/>
                        </a:rPr>
                        <a:t>-</a:t>
                      </a:r>
                      <a:endParaRPr lang="en-IN" sz="1400" b="0" i="0" u="none" strike="noStrike">
                        <a:solidFill>
                          <a:srgbClr val="000000"/>
                        </a:solidFill>
                        <a:effectLst/>
                        <a:latin typeface="Calibri" panose="020F0502020204030204" pitchFamily="34" charset="0"/>
                      </a:endParaRPr>
                    </a:p>
                  </a:txBody>
                  <a:tcPr marL="9525" marR="9525" marT="9525" marB="0" anchor="ctr"/>
                </a:tc>
                <a:tc>
                  <a:txBody>
                    <a:bodyPr/>
                    <a:lstStyle/>
                    <a:p>
                      <a:pPr algn="ctr" rtl="0" fontAlgn="ctr"/>
                      <a:r>
                        <a:rPr lang="en-IN" sz="1400" u="none" strike="noStrike">
                          <a:effectLst/>
                        </a:rPr>
                        <a:t>1.6</a:t>
                      </a:r>
                      <a:endParaRPr lang="en-IN" sz="1400" b="0" i="0" u="none" strike="noStrike">
                        <a:solidFill>
                          <a:srgbClr val="000000"/>
                        </a:solidFill>
                        <a:effectLst/>
                        <a:latin typeface="Calibri" panose="020F0502020204030204" pitchFamily="34" charset="0"/>
                      </a:endParaRPr>
                    </a:p>
                  </a:txBody>
                  <a:tcPr marL="9525" marR="9525" marT="9525" marB="0" anchor="ctr"/>
                </a:tc>
                <a:tc>
                  <a:txBody>
                    <a:bodyPr/>
                    <a:lstStyle/>
                    <a:p>
                      <a:pPr algn="ctr" rtl="0" fontAlgn="ctr"/>
                      <a:r>
                        <a:rPr lang="en-IN" sz="1400" u="none" strike="noStrike">
                          <a:effectLst/>
                        </a:rPr>
                        <a:t>1</a:t>
                      </a:r>
                      <a:endParaRPr lang="en-IN" sz="1400" b="0" i="0" u="none" strike="noStrike">
                        <a:solidFill>
                          <a:srgbClr val="000000"/>
                        </a:solidFill>
                        <a:effectLst/>
                        <a:latin typeface="Calibri" panose="020F0502020204030204" pitchFamily="34" charset="0"/>
                      </a:endParaRPr>
                    </a:p>
                  </a:txBody>
                  <a:tcPr marL="9525" marR="9525" marT="9525" marB="0" anchor="ctr"/>
                </a:tc>
                <a:tc>
                  <a:txBody>
                    <a:bodyPr/>
                    <a:lstStyle/>
                    <a:p>
                      <a:pPr algn="ctr" rtl="0" fontAlgn="ctr"/>
                      <a:r>
                        <a:rPr lang="en-IN" sz="1400" u="none" strike="noStrike">
                          <a:effectLst/>
                        </a:rPr>
                        <a:t>1.8</a:t>
                      </a:r>
                      <a:endParaRPr lang="en-IN" sz="1400" b="0" i="0" u="none" strike="noStrike">
                        <a:solidFill>
                          <a:srgbClr val="000000"/>
                        </a:solidFill>
                        <a:effectLst/>
                        <a:latin typeface="Calibri" panose="020F0502020204030204" pitchFamily="34" charset="0"/>
                      </a:endParaRPr>
                    </a:p>
                  </a:txBody>
                  <a:tcPr marL="9525" marR="9525" marT="9525" marB="0" anchor="ctr"/>
                </a:tc>
                <a:tc>
                  <a:txBody>
                    <a:bodyPr/>
                    <a:lstStyle/>
                    <a:p>
                      <a:pPr algn="ctr" rtl="0" fontAlgn="ctr"/>
                      <a:r>
                        <a:rPr lang="en-IN" sz="1400" u="none" strike="noStrike">
                          <a:effectLst/>
                        </a:rPr>
                        <a:t>2</a:t>
                      </a:r>
                      <a:endParaRPr lang="en-IN" sz="1400" b="0" i="0" u="none" strike="noStrike">
                        <a:solidFill>
                          <a:srgbClr val="000000"/>
                        </a:solidFill>
                        <a:effectLst/>
                        <a:latin typeface="Calibri" panose="020F0502020204030204" pitchFamily="34" charset="0"/>
                      </a:endParaRPr>
                    </a:p>
                  </a:txBody>
                  <a:tcPr marL="9525" marR="9525" marT="9525" marB="0" anchor="ctr"/>
                </a:tc>
                <a:tc>
                  <a:txBody>
                    <a:bodyPr/>
                    <a:lstStyle/>
                    <a:p>
                      <a:pPr algn="ctr" rtl="0" fontAlgn="ctr"/>
                      <a:r>
                        <a:rPr lang="en-IN" sz="1400" u="none" strike="noStrike" dirty="0">
                          <a:effectLst/>
                        </a:rPr>
                        <a:t>2.8</a:t>
                      </a:r>
                      <a:endParaRPr lang="en-IN" sz="14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xmlns="" val="1261268134"/>
                  </a:ext>
                </a:extLst>
              </a:tr>
            </a:tbl>
          </a:graphicData>
        </a:graphic>
      </p:graphicFrame>
    </p:spTree>
    <p:extLst>
      <p:ext uri="{BB962C8B-B14F-4D97-AF65-F5344CB8AC3E}">
        <p14:creationId xmlns:p14="http://schemas.microsoft.com/office/powerpoint/2010/main" val="338922748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defTabSz="685800">
              <a:defRPr/>
            </a:pPr>
            <a:fld id="{453805A5-FFDC-497A-9885-27DBA2EAB76B}" type="datetime1">
              <a:rPr lang="en-US" sz="900" smtClean="0">
                <a:solidFill>
                  <a:prstClr val="black">
                    <a:tint val="75000"/>
                  </a:prstClr>
                </a:solidFill>
                <a:latin typeface="Calibri"/>
              </a:rPr>
              <a:pPr defTabSz="685800">
                <a:defRPr/>
              </a:pPr>
              <a:t>09/05/22</a:t>
            </a:fld>
            <a:endParaRPr lang="en-US" sz="900">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pPr defTabSz="685800">
              <a:defRPr/>
            </a:pPr>
            <a:fld id="{B6F15528-21DE-4FAA-801E-634DDDAF4B2B}" type="slidenum">
              <a:rPr lang="en-US" sz="900">
                <a:solidFill>
                  <a:prstClr val="black">
                    <a:tint val="75000"/>
                  </a:prstClr>
                </a:solidFill>
                <a:latin typeface="Calibri"/>
              </a:rPr>
              <a:pPr defTabSz="685800">
                <a:defRPr/>
              </a:pPr>
              <a:t>110</a:t>
            </a:fld>
            <a:endParaRPr lang="en-US" sz="900">
              <a:solidFill>
                <a:prstClr val="black">
                  <a:tint val="75000"/>
                </a:prstClr>
              </a:solidFill>
              <a:latin typeface="Calibri"/>
            </a:endParaRPr>
          </a:p>
        </p:txBody>
      </p:sp>
      <p:sp>
        <p:nvSpPr>
          <p:cNvPr id="9" name="Title 1">
            <a:extLst>
              <a:ext uri="{FF2B5EF4-FFF2-40B4-BE49-F238E27FC236}">
                <a16:creationId xmlns:a16="http://schemas.microsoft.com/office/drawing/2014/main" xmlns="" id="{21804AB5-1258-40FF-B1C3-A15800EBE9DE}"/>
              </a:ext>
            </a:extLst>
          </p:cNvPr>
          <p:cNvSpPr txBox="1">
            <a:spLocks/>
          </p:cNvSpPr>
          <p:nvPr/>
        </p:nvSpPr>
        <p:spPr>
          <a:xfrm>
            <a:off x="1378974"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dirty="0"/>
              <a:t>Cloud database: - Introduction of Cloud database </a:t>
            </a:r>
          </a:p>
        </p:txBody>
      </p:sp>
      <p:sp>
        <p:nvSpPr>
          <p:cNvPr id="2" name="Footer Placeholder 1">
            <a:extLst>
              <a:ext uri="{FF2B5EF4-FFF2-40B4-BE49-F238E27FC236}">
                <a16:creationId xmlns:a16="http://schemas.microsoft.com/office/drawing/2014/main" xmlns="" id="{2A868212-4E78-4E6E-B054-B27AB3F857F7}"/>
              </a:ext>
            </a:extLst>
          </p:cNvPr>
          <p:cNvSpPr>
            <a:spLocks noGrp="1"/>
          </p:cNvSpPr>
          <p:nvPr>
            <p:ph type="ftr" sz="quarter" idx="11"/>
          </p:nvPr>
        </p:nvSpPr>
        <p:spPr/>
        <p:txBody>
          <a:bodyPr/>
          <a:lstStyle/>
          <a:p>
            <a:r>
              <a:rPr lang="en-US"/>
              <a:t>Mr. SOVERS SINGH BISHT                  UNIT 05</a:t>
            </a:r>
            <a:endParaRPr lang="en-US" dirty="0"/>
          </a:p>
        </p:txBody>
      </p:sp>
      <p:pic>
        <p:nvPicPr>
          <p:cNvPr id="7" name="Picture 6">
            <a:extLst>
              <a:ext uri="{FF2B5EF4-FFF2-40B4-BE49-F238E27FC236}">
                <a16:creationId xmlns:a16="http://schemas.microsoft.com/office/drawing/2014/main" xmlns="" id="{70049ABE-BC3A-7741-9C4B-820530C6C12B}"/>
              </a:ext>
            </a:extLst>
          </p:cNvPr>
          <p:cNvPicPr>
            <a:picLocks noChangeAspect="1"/>
          </p:cNvPicPr>
          <p:nvPr/>
        </p:nvPicPr>
        <p:blipFill>
          <a:blip r:embed="rId2"/>
          <a:stretch>
            <a:fillRect/>
          </a:stretch>
        </p:blipFill>
        <p:spPr>
          <a:xfrm>
            <a:off x="0" y="-27448"/>
            <a:ext cx="1384300" cy="812800"/>
          </a:xfrm>
          <a:prstGeom prst="rect">
            <a:avLst/>
          </a:prstGeom>
        </p:spPr>
      </p:pic>
      <p:sp>
        <p:nvSpPr>
          <p:cNvPr id="8" name="Content Placeholder 7">
            <a:extLst>
              <a:ext uri="{FF2B5EF4-FFF2-40B4-BE49-F238E27FC236}">
                <a16:creationId xmlns:a16="http://schemas.microsoft.com/office/drawing/2014/main" xmlns="" id="{4EDD0F55-A430-4BD1-9976-8CB02888D175}"/>
              </a:ext>
            </a:extLst>
          </p:cNvPr>
          <p:cNvSpPr>
            <a:spLocks noGrp="1"/>
          </p:cNvSpPr>
          <p:nvPr>
            <p:ph idx="1"/>
          </p:nvPr>
        </p:nvSpPr>
        <p:spPr/>
        <p:txBody>
          <a:bodyPr>
            <a:normAutofit fontScale="55000" lnSpcReduction="20000"/>
          </a:bodyPr>
          <a:lstStyle/>
          <a:p>
            <a:pPr algn="just"/>
            <a:r>
              <a:rPr lang="en-IN" dirty="0"/>
              <a:t>CLOU</a:t>
            </a:r>
            <a:r>
              <a:rPr lang="en-US" dirty="0"/>
              <a:t>Cloud computing is on a rise because of the flexibility and the ease of services that it provides. Several well-known IT giants are planning to capture the market. Most of the cloud databases run on the well-known cloud computing platforms like Rackspace, salesforce, </a:t>
            </a:r>
            <a:r>
              <a:rPr lang="en-US" dirty="0" err="1"/>
              <a:t>GoGrid</a:t>
            </a:r>
            <a:r>
              <a:rPr lang="en-US" dirty="0"/>
              <a:t>, and Amazon EC2.</a:t>
            </a:r>
          </a:p>
          <a:p>
            <a:pPr algn="just"/>
            <a:endParaRPr lang="en-US" dirty="0"/>
          </a:p>
          <a:p>
            <a:pPr algn="just"/>
            <a:r>
              <a:rPr lang="en-US" b="1" dirty="0"/>
              <a:t>Here are the top five most beneficial cloud services for data storage.</a:t>
            </a:r>
          </a:p>
          <a:p>
            <a:pPr algn="just"/>
            <a:endParaRPr lang="en-US" dirty="0"/>
          </a:p>
          <a:p>
            <a:pPr algn="just"/>
            <a:r>
              <a:rPr lang="en-US" dirty="0"/>
              <a:t>Amazon Web Services or AWS- AWS needs no introduction as it is already counted as one of the top cloud database technologies.</a:t>
            </a:r>
          </a:p>
          <a:p>
            <a:pPr algn="just"/>
            <a:r>
              <a:rPr lang="en-US" dirty="0"/>
              <a:t>Azure by Microsoft- This is Microsoft’s entry into the cloud space which has already gained a lot of momentum.</a:t>
            </a:r>
          </a:p>
          <a:p>
            <a:pPr algn="just"/>
            <a:r>
              <a:rPr lang="en-US" dirty="0"/>
              <a:t>Oracle Database cloud- Everyone has heard about Oracle because of its traditional database system, and now it is capturing the cloud storage space.</a:t>
            </a:r>
          </a:p>
          <a:p>
            <a:pPr algn="just"/>
            <a:r>
              <a:rPr lang="en-US" dirty="0"/>
              <a:t>SAP- SAP is the giant when it comes to offering software for enterprises and now is ready for cloud storage with its platform called HANA.</a:t>
            </a:r>
            <a:r>
              <a:rPr lang="en-IN" dirty="0"/>
              <a:t>D DATABASE TECHNOLOGIES LIST </a:t>
            </a:r>
          </a:p>
        </p:txBody>
      </p:sp>
      <p:sp>
        <p:nvSpPr>
          <p:cNvPr id="10" name="TextBox 9">
            <a:extLst>
              <a:ext uri="{FF2B5EF4-FFF2-40B4-BE49-F238E27FC236}">
                <a16:creationId xmlns:a16="http://schemas.microsoft.com/office/drawing/2014/main" xmlns="" id="{B4CFE263-BC20-42F4-B158-D72F775FDCE2}"/>
              </a:ext>
            </a:extLst>
          </p:cNvPr>
          <p:cNvSpPr txBox="1"/>
          <p:nvPr/>
        </p:nvSpPr>
        <p:spPr>
          <a:xfrm>
            <a:off x="804082" y="990600"/>
            <a:ext cx="4606118" cy="369332"/>
          </a:xfrm>
          <a:prstGeom prst="rect">
            <a:avLst/>
          </a:prstGeom>
          <a:noFill/>
        </p:spPr>
        <p:txBody>
          <a:bodyPr wrap="square">
            <a:spAutoFit/>
          </a:bodyPr>
          <a:lstStyle/>
          <a:p>
            <a:r>
              <a:rPr lang="en-IN" b="1" dirty="0"/>
              <a:t>CLOUD DATABASE TECHNOLOGIES LIST </a:t>
            </a:r>
          </a:p>
        </p:txBody>
      </p:sp>
    </p:spTree>
    <p:extLst>
      <p:ext uri="{BB962C8B-B14F-4D97-AF65-F5344CB8AC3E}">
        <p14:creationId xmlns:p14="http://schemas.microsoft.com/office/powerpoint/2010/main" val="285287185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defTabSz="685800">
              <a:defRPr/>
            </a:pPr>
            <a:fld id="{57409B74-7316-47E4-BCCC-5F12A5C8961E}" type="datetime1">
              <a:rPr lang="en-US" sz="900" smtClean="0">
                <a:solidFill>
                  <a:prstClr val="black">
                    <a:tint val="75000"/>
                  </a:prstClr>
                </a:solidFill>
                <a:latin typeface="Calibri"/>
              </a:rPr>
              <a:pPr defTabSz="685800">
                <a:defRPr/>
              </a:pPr>
              <a:t>09/05/22</a:t>
            </a:fld>
            <a:endParaRPr lang="en-US" sz="900">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pPr defTabSz="685800">
              <a:defRPr/>
            </a:pPr>
            <a:fld id="{B6F15528-21DE-4FAA-801E-634DDDAF4B2B}" type="slidenum">
              <a:rPr lang="en-US" sz="900">
                <a:solidFill>
                  <a:prstClr val="black">
                    <a:tint val="75000"/>
                  </a:prstClr>
                </a:solidFill>
                <a:latin typeface="Calibri"/>
              </a:rPr>
              <a:pPr defTabSz="685800">
                <a:defRPr/>
              </a:pPr>
              <a:t>111</a:t>
            </a:fld>
            <a:endParaRPr lang="en-US" sz="900">
              <a:solidFill>
                <a:prstClr val="black">
                  <a:tint val="75000"/>
                </a:prstClr>
              </a:solidFill>
              <a:latin typeface="Calibri"/>
            </a:endParaRPr>
          </a:p>
        </p:txBody>
      </p:sp>
      <p:sp>
        <p:nvSpPr>
          <p:cNvPr id="9" name="Title 1">
            <a:extLst>
              <a:ext uri="{FF2B5EF4-FFF2-40B4-BE49-F238E27FC236}">
                <a16:creationId xmlns:a16="http://schemas.microsoft.com/office/drawing/2014/main" xmlns="" id="{21804AB5-1258-40FF-B1C3-A15800EBE9DE}"/>
              </a:ext>
            </a:extLst>
          </p:cNvPr>
          <p:cNvSpPr txBox="1">
            <a:spLocks/>
          </p:cNvSpPr>
          <p:nvPr/>
        </p:nvSpPr>
        <p:spPr>
          <a:xfrm>
            <a:off x="1378974"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dirty="0"/>
              <a:t>NoSQL with Cloud Database </a:t>
            </a:r>
          </a:p>
        </p:txBody>
      </p:sp>
      <p:sp>
        <p:nvSpPr>
          <p:cNvPr id="2" name="Footer Placeholder 1">
            <a:extLst>
              <a:ext uri="{FF2B5EF4-FFF2-40B4-BE49-F238E27FC236}">
                <a16:creationId xmlns:a16="http://schemas.microsoft.com/office/drawing/2014/main" xmlns="" id="{2A868212-4E78-4E6E-B054-B27AB3F857F7}"/>
              </a:ext>
            </a:extLst>
          </p:cNvPr>
          <p:cNvSpPr>
            <a:spLocks noGrp="1"/>
          </p:cNvSpPr>
          <p:nvPr>
            <p:ph type="ftr" sz="quarter" idx="11"/>
          </p:nvPr>
        </p:nvSpPr>
        <p:spPr/>
        <p:txBody>
          <a:bodyPr/>
          <a:lstStyle/>
          <a:p>
            <a:r>
              <a:rPr lang="en-US"/>
              <a:t>Mr. SOVERS SINGH BISHT                  UNIT 05</a:t>
            </a:r>
            <a:endParaRPr lang="en-US" dirty="0"/>
          </a:p>
        </p:txBody>
      </p:sp>
      <p:pic>
        <p:nvPicPr>
          <p:cNvPr id="7" name="Picture 6">
            <a:extLst>
              <a:ext uri="{FF2B5EF4-FFF2-40B4-BE49-F238E27FC236}">
                <a16:creationId xmlns:a16="http://schemas.microsoft.com/office/drawing/2014/main" xmlns="" id="{70049ABE-BC3A-7741-9C4B-820530C6C12B}"/>
              </a:ext>
            </a:extLst>
          </p:cNvPr>
          <p:cNvPicPr>
            <a:picLocks noChangeAspect="1"/>
          </p:cNvPicPr>
          <p:nvPr/>
        </p:nvPicPr>
        <p:blipFill>
          <a:blip r:embed="rId2"/>
          <a:stretch>
            <a:fillRect/>
          </a:stretch>
        </p:blipFill>
        <p:spPr>
          <a:xfrm>
            <a:off x="0" y="-27448"/>
            <a:ext cx="1384300" cy="812800"/>
          </a:xfrm>
          <a:prstGeom prst="rect">
            <a:avLst/>
          </a:prstGeom>
        </p:spPr>
      </p:pic>
      <p:sp>
        <p:nvSpPr>
          <p:cNvPr id="8" name="Content Placeholder 2">
            <a:extLst>
              <a:ext uri="{FF2B5EF4-FFF2-40B4-BE49-F238E27FC236}">
                <a16:creationId xmlns:a16="http://schemas.microsoft.com/office/drawing/2014/main" xmlns="" id="{FCAD78E4-28D7-4399-8685-2BE4481A2566}"/>
              </a:ext>
            </a:extLst>
          </p:cNvPr>
          <p:cNvSpPr>
            <a:spLocks noGrp="1"/>
          </p:cNvSpPr>
          <p:nvPr>
            <p:ph idx="1"/>
          </p:nvPr>
        </p:nvSpPr>
        <p:spPr>
          <a:xfrm>
            <a:off x="901337" y="1219200"/>
            <a:ext cx="7641771" cy="4405316"/>
          </a:xfrm>
        </p:spPr>
        <p:txBody>
          <a:bodyPr>
            <a:normAutofit/>
          </a:bodyPr>
          <a:lstStyle/>
          <a:p>
            <a:pPr marL="0" indent="0" algn="just">
              <a:buNone/>
            </a:pPr>
            <a:r>
              <a:rPr lang="en-IN" sz="2000" b="1" dirty="0"/>
              <a:t>Objective:</a:t>
            </a:r>
          </a:p>
          <a:p>
            <a:pPr algn="just">
              <a:lnSpc>
                <a:spcPct val="150000"/>
              </a:lnSpc>
              <a:buFont typeface="Wingdings" panose="05000000000000000000" pitchFamily="2" charset="2"/>
              <a:buChar char="§"/>
            </a:pPr>
            <a:r>
              <a:rPr lang="en-IN" sz="2000" b="1" dirty="0"/>
              <a:t>In this topic</a:t>
            </a:r>
            <a:r>
              <a:rPr lang="en-IN" sz="2000" dirty="0"/>
              <a:t> we focus on</a:t>
            </a:r>
            <a:r>
              <a:rPr lang="en-US" sz="2000" dirty="0"/>
              <a:t> NoSQL databases are specifically designed for low cost commodity hardware. These databases are mostly used for storage and access of data across multiple storage cluster. For example Google, Facebook, Google+, Google big table, Amazon Dynamo, Twitter etc. collects and stores Terabytes of data for their user every day.</a:t>
            </a:r>
          </a:p>
          <a:p>
            <a:pPr algn="just">
              <a:lnSpc>
                <a:spcPct val="150000"/>
              </a:lnSpc>
              <a:buFont typeface="Wingdings" panose="05000000000000000000" pitchFamily="2" charset="2"/>
              <a:buChar char="§"/>
            </a:pPr>
            <a:r>
              <a:rPr lang="en-IN" sz="2000" b="1" dirty="0"/>
              <a:t>Recap:</a:t>
            </a:r>
          </a:p>
          <a:p>
            <a:pPr algn="just">
              <a:lnSpc>
                <a:spcPct val="150000"/>
              </a:lnSpc>
              <a:buFont typeface="Wingdings" panose="05000000000000000000" pitchFamily="2" charset="2"/>
              <a:buChar char="§"/>
            </a:pPr>
            <a:r>
              <a:rPr lang="en-IN" sz="2000" dirty="0"/>
              <a:t>Revision of </a:t>
            </a:r>
            <a:r>
              <a:rPr lang="en-US" sz="2000" dirty="0"/>
              <a:t>Cloud Architecture.</a:t>
            </a:r>
            <a:endParaRPr lang="en-IN" sz="2000" dirty="0"/>
          </a:p>
          <a:p>
            <a:pPr marL="0" indent="0" algn="just">
              <a:lnSpc>
                <a:spcPct val="150000"/>
              </a:lnSpc>
              <a:buNone/>
            </a:pPr>
            <a:endParaRPr lang="en-IN" sz="1650" b="1" dirty="0"/>
          </a:p>
        </p:txBody>
      </p:sp>
    </p:spTree>
    <p:extLst>
      <p:ext uri="{BB962C8B-B14F-4D97-AF65-F5344CB8AC3E}">
        <p14:creationId xmlns:p14="http://schemas.microsoft.com/office/powerpoint/2010/main" val="284778373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defTabSz="685800">
              <a:defRPr/>
            </a:pPr>
            <a:fld id="{53C55F27-AB03-4A0F-B797-A9256C9006B8}" type="datetime1">
              <a:rPr lang="en-US" sz="900" smtClean="0">
                <a:solidFill>
                  <a:prstClr val="black">
                    <a:tint val="75000"/>
                  </a:prstClr>
                </a:solidFill>
                <a:latin typeface="Calibri"/>
              </a:rPr>
              <a:pPr defTabSz="685800">
                <a:defRPr/>
              </a:pPr>
              <a:t>09/05/22</a:t>
            </a:fld>
            <a:endParaRPr lang="en-US" sz="900">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pPr defTabSz="685800">
              <a:defRPr/>
            </a:pPr>
            <a:fld id="{B6F15528-21DE-4FAA-801E-634DDDAF4B2B}" type="slidenum">
              <a:rPr lang="en-US" sz="900">
                <a:solidFill>
                  <a:prstClr val="black">
                    <a:tint val="75000"/>
                  </a:prstClr>
                </a:solidFill>
                <a:latin typeface="Calibri"/>
              </a:rPr>
              <a:pPr defTabSz="685800">
                <a:defRPr/>
              </a:pPr>
              <a:t>112</a:t>
            </a:fld>
            <a:endParaRPr lang="en-US" sz="900">
              <a:solidFill>
                <a:prstClr val="black">
                  <a:tint val="75000"/>
                </a:prstClr>
              </a:solidFill>
              <a:latin typeface="Calibri"/>
            </a:endParaRPr>
          </a:p>
        </p:txBody>
      </p:sp>
      <p:sp>
        <p:nvSpPr>
          <p:cNvPr id="9" name="Title 1">
            <a:extLst>
              <a:ext uri="{FF2B5EF4-FFF2-40B4-BE49-F238E27FC236}">
                <a16:creationId xmlns:a16="http://schemas.microsoft.com/office/drawing/2014/main" xmlns="" id="{21804AB5-1258-40FF-B1C3-A15800EBE9DE}"/>
              </a:ext>
            </a:extLst>
          </p:cNvPr>
          <p:cNvSpPr txBox="1">
            <a:spLocks/>
          </p:cNvSpPr>
          <p:nvPr/>
        </p:nvSpPr>
        <p:spPr>
          <a:xfrm>
            <a:off x="1378974"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dirty="0"/>
              <a:t>NoSQL with Cloud Database </a:t>
            </a:r>
          </a:p>
        </p:txBody>
      </p:sp>
      <p:sp>
        <p:nvSpPr>
          <p:cNvPr id="2" name="Footer Placeholder 1">
            <a:extLst>
              <a:ext uri="{FF2B5EF4-FFF2-40B4-BE49-F238E27FC236}">
                <a16:creationId xmlns:a16="http://schemas.microsoft.com/office/drawing/2014/main" xmlns="" id="{2A868212-4E78-4E6E-B054-B27AB3F857F7}"/>
              </a:ext>
            </a:extLst>
          </p:cNvPr>
          <p:cNvSpPr>
            <a:spLocks noGrp="1"/>
          </p:cNvSpPr>
          <p:nvPr>
            <p:ph type="ftr" sz="quarter" idx="11"/>
          </p:nvPr>
        </p:nvSpPr>
        <p:spPr/>
        <p:txBody>
          <a:bodyPr/>
          <a:lstStyle/>
          <a:p>
            <a:r>
              <a:rPr lang="en-US"/>
              <a:t>Mr. SOVERS SINGH BISHT                  UNIT 05</a:t>
            </a:r>
            <a:endParaRPr lang="en-US" dirty="0"/>
          </a:p>
        </p:txBody>
      </p:sp>
      <p:pic>
        <p:nvPicPr>
          <p:cNvPr id="7" name="Picture 6">
            <a:extLst>
              <a:ext uri="{FF2B5EF4-FFF2-40B4-BE49-F238E27FC236}">
                <a16:creationId xmlns:a16="http://schemas.microsoft.com/office/drawing/2014/main" xmlns="" id="{70049ABE-BC3A-7741-9C4B-820530C6C12B}"/>
              </a:ext>
            </a:extLst>
          </p:cNvPr>
          <p:cNvPicPr>
            <a:picLocks noChangeAspect="1"/>
          </p:cNvPicPr>
          <p:nvPr/>
        </p:nvPicPr>
        <p:blipFill>
          <a:blip r:embed="rId2"/>
          <a:stretch>
            <a:fillRect/>
          </a:stretch>
        </p:blipFill>
        <p:spPr>
          <a:xfrm>
            <a:off x="0" y="-27448"/>
            <a:ext cx="1384300" cy="812800"/>
          </a:xfrm>
          <a:prstGeom prst="rect">
            <a:avLst/>
          </a:prstGeom>
        </p:spPr>
      </p:pic>
      <p:sp>
        <p:nvSpPr>
          <p:cNvPr id="5" name="Content Placeholder 4">
            <a:extLst>
              <a:ext uri="{FF2B5EF4-FFF2-40B4-BE49-F238E27FC236}">
                <a16:creationId xmlns:a16="http://schemas.microsoft.com/office/drawing/2014/main" xmlns="" id="{C2663361-C443-4FB9-A104-40C774889490}"/>
              </a:ext>
            </a:extLst>
          </p:cNvPr>
          <p:cNvSpPr>
            <a:spLocks noGrp="1"/>
          </p:cNvSpPr>
          <p:nvPr>
            <p:ph idx="1"/>
          </p:nvPr>
        </p:nvSpPr>
        <p:spPr>
          <a:xfrm>
            <a:off x="304800" y="812800"/>
            <a:ext cx="8382000" cy="5313363"/>
          </a:xfrm>
        </p:spPr>
        <p:txBody>
          <a:bodyPr>
            <a:normAutofit fontScale="85000" lnSpcReduction="10000"/>
          </a:bodyPr>
          <a:lstStyle/>
          <a:p>
            <a:pPr algn="just"/>
            <a:r>
              <a:rPr lang="en-US" sz="2400" b="1" dirty="0"/>
              <a:t>What is a cloud database?</a:t>
            </a:r>
          </a:p>
          <a:p>
            <a:pPr algn="just"/>
            <a:r>
              <a:rPr lang="en-US" sz="2400" dirty="0"/>
              <a:t>A “cloud database” can be one of two distinct things: a traditional or NoSQL database installed and running on a cloud virtual machine (be it public cloud, private cloud, or hybrid cloud platforms), or a cloud provider’s fully managed database-as-a-service (DBaaS) offering. The former, running your own self-managed database in a cloud environment, is really no different from operating a traditional database. Cloud DBaaS, on the other hand, is the natural database equivalent of software-as-a-service (SaaS): pay as you go, and only for what you use, and let the system handle all the details of provisioning and scaling to meet demand, while maintaining consistently high performance.</a:t>
            </a:r>
          </a:p>
          <a:p>
            <a:pPr algn="just"/>
            <a:r>
              <a:rPr lang="en-IN" sz="2400" b="1" dirty="0"/>
              <a:t>Cloud database options:</a:t>
            </a:r>
          </a:p>
          <a:p>
            <a:pPr algn="just"/>
            <a:r>
              <a:rPr lang="en-US" sz="2400" b="0" i="0" dirty="0">
                <a:solidFill>
                  <a:srgbClr val="1A1A1A"/>
                </a:solidFill>
                <a:effectLst/>
                <a:latin typeface="Akzidenz Grotesk BQ Medium"/>
              </a:rPr>
              <a:t>Traditional database running on cloud virtual machine (VM)</a:t>
            </a:r>
          </a:p>
          <a:p>
            <a:pPr algn="just"/>
            <a:r>
              <a:rPr lang="en-IN" sz="2400" b="0" i="0" dirty="0">
                <a:solidFill>
                  <a:srgbClr val="1A1A1A"/>
                </a:solidFill>
                <a:effectLst/>
                <a:latin typeface="Akzidenz Grotesk BQ Medium"/>
              </a:rPr>
              <a:t>Fully managed database-as-a-service</a:t>
            </a:r>
          </a:p>
          <a:p>
            <a:pPr algn="just"/>
            <a:endParaRPr lang="en-IN" sz="2400" b="0" i="0" dirty="0">
              <a:solidFill>
                <a:srgbClr val="1A1A1A"/>
              </a:solidFill>
              <a:effectLst/>
              <a:latin typeface="Akzidenz Grotesk BQ Medium"/>
            </a:endParaRPr>
          </a:p>
          <a:p>
            <a:pPr marL="0" indent="0" algn="ctr">
              <a:buNone/>
            </a:pPr>
            <a:r>
              <a:rPr lang="en-US" sz="2400" dirty="0"/>
              <a:t>     </a:t>
            </a:r>
            <a:r>
              <a:rPr lang="en-US" sz="2400" b="1" dirty="0">
                <a:solidFill>
                  <a:srgbClr val="00B0F0"/>
                </a:solidFill>
              </a:rPr>
              <a:t>Most of the time (and for most of the remainder of this page), the</a:t>
            </a:r>
          </a:p>
          <a:p>
            <a:pPr marL="0" indent="0" algn="ctr">
              <a:buNone/>
            </a:pPr>
            <a:r>
              <a:rPr lang="en-US" sz="2400" b="1" dirty="0">
                <a:solidFill>
                  <a:srgbClr val="00B0F0"/>
                </a:solidFill>
              </a:rPr>
              <a:t>     term “cloud database” refers to a cloud-based database-as-a-service.</a:t>
            </a:r>
            <a:endParaRPr lang="en-IN" sz="2400" b="1" dirty="0">
              <a:solidFill>
                <a:srgbClr val="00B0F0"/>
              </a:solidFill>
            </a:endParaRPr>
          </a:p>
        </p:txBody>
      </p:sp>
    </p:spTree>
    <p:extLst>
      <p:ext uri="{BB962C8B-B14F-4D97-AF65-F5344CB8AC3E}">
        <p14:creationId xmlns:p14="http://schemas.microsoft.com/office/powerpoint/2010/main" val="195472102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defTabSz="685800">
              <a:defRPr/>
            </a:pPr>
            <a:fld id="{AE8402A7-7E73-4874-B962-FE82491E5058}" type="datetime1">
              <a:rPr lang="en-US" sz="900" smtClean="0">
                <a:solidFill>
                  <a:prstClr val="black">
                    <a:tint val="75000"/>
                  </a:prstClr>
                </a:solidFill>
                <a:latin typeface="Calibri"/>
              </a:rPr>
              <a:pPr defTabSz="685800">
                <a:defRPr/>
              </a:pPr>
              <a:t>09/05/22</a:t>
            </a:fld>
            <a:endParaRPr lang="en-US" sz="900">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pPr defTabSz="685800">
              <a:defRPr/>
            </a:pPr>
            <a:fld id="{B6F15528-21DE-4FAA-801E-634DDDAF4B2B}" type="slidenum">
              <a:rPr lang="en-US" sz="900">
                <a:solidFill>
                  <a:prstClr val="black">
                    <a:tint val="75000"/>
                  </a:prstClr>
                </a:solidFill>
                <a:latin typeface="Calibri"/>
              </a:rPr>
              <a:pPr defTabSz="685800">
                <a:defRPr/>
              </a:pPr>
              <a:t>113</a:t>
            </a:fld>
            <a:endParaRPr lang="en-US" sz="900">
              <a:solidFill>
                <a:prstClr val="black">
                  <a:tint val="75000"/>
                </a:prstClr>
              </a:solidFill>
              <a:latin typeface="Calibri"/>
            </a:endParaRPr>
          </a:p>
        </p:txBody>
      </p:sp>
      <p:sp>
        <p:nvSpPr>
          <p:cNvPr id="9" name="Title 1">
            <a:extLst>
              <a:ext uri="{FF2B5EF4-FFF2-40B4-BE49-F238E27FC236}">
                <a16:creationId xmlns:a16="http://schemas.microsoft.com/office/drawing/2014/main" xmlns="" id="{21804AB5-1258-40FF-B1C3-A15800EBE9DE}"/>
              </a:ext>
            </a:extLst>
          </p:cNvPr>
          <p:cNvSpPr txBox="1">
            <a:spLocks/>
          </p:cNvSpPr>
          <p:nvPr/>
        </p:nvSpPr>
        <p:spPr>
          <a:xfrm>
            <a:off x="1378974"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dirty="0"/>
              <a:t>NoSQL with Cloud Database </a:t>
            </a:r>
          </a:p>
        </p:txBody>
      </p:sp>
      <p:sp>
        <p:nvSpPr>
          <p:cNvPr id="2" name="Footer Placeholder 1">
            <a:extLst>
              <a:ext uri="{FF2B5EF4-FFF2-40B4-BE49-F238E27FC236}">
                <a16:creationId xmlns:a16="http://schemas.microsoft.com/office/drawing/2014/main" xmlns="" id="{2A868212-4E78-4E6E-B054-B27AB3F857F7}"/>
              </a:ext>
            </a:extLst>
          </p:cNvPr>
          <p:cNvSpPr>
            <a:spLocks noGrp="1"/>
          </p:cNvSpPr>
          <p:nvPr>
            <p:ph type="ftr" sz="quarter" idx="11"/>
          </p:nvPr>
        </p:nvSpPr>
        <p:spPr/>
        <p:txBody>
          <a:bodyPr/>
          <a:lstStyle/>
          <a:p>
            <a:r>
              <a:rPr lang="en-US"/>
              <a:t>Mr. SOVERS SINGH BISHT                  UNIT 05</a:t>
            </a:r>
            <a:endParaRPr lang="en-US" dirty="0"/>
          </a:p>
        </p:txBody>
      </p:sp>
      <p:pic>
        <p:nvPicPr>
          <p:cNvPr id="7" name="Picture 6">
            <a:extLst>
              <a:ext uri="{FF2B5EF4-FFF2-40B4-BE49-F238E27FC236}">
                <a16:creationId xmlns:a16="http://schemas.microsoft.com/office/drawing/2014/main" xmlns="" id="{70049ABE-BC3A-7741-9C4B-820530C6C12B}"/>
              </a:ext>
            </a:extLst>
          </p:cNvPr>
          <p:cNvPicPr>
            <a:picLocks noChangeAspect="1"/>
          </p:cNvPicPr>
          <p:nvPr/>
        </p:nvPicPr>
        <p:blipFill>
          <a:blip r:embed="rId2"/>
          <a:stretch>
            <a:fillRect/>
          </a:stretch>
        </p:blipFill>
        <p:spPr>
          <a:xfrm>
            <a:off x="0" y="-27448"/>
            <a:ext cx="1384300" cy="812800"/>
          </a:xfrm>
          <a:prstGeom prst="rect">
            <a:avLst/>
          </a:prstGeom>
        </p:spPr>
      </p:pic>
      <p:sp>
        <p:nvSpPr>
          <p:cNvPr id="5" name="Content Placeholder 4">
            <a:extLst>
              <a:ext uri="{FF2B5EF4-FFF2-40B4-BE49-F238E27FC236}">
                <a16:creationId xmlns:a16="http://schemas.microsoft.com/office/drawing/2014/main" xmlns="" id="{C2663361-C443-4FB9-A104-40C774889490}"/>
              </a:ext>
            </a:extLst>
          </p:cNvPr>
          <p:cNvSpPr>
            <a:spLocks noGrp="1"/>
          </p:cNvSpPr>
          <p:nvPr>
            <p:ph idx="1"/>
          </p:nvPr>
        </p:nvSpPr>
        <p:spPr>
          <a:xfrm>
            <a:off x="228600" y="812800"/>
            <a:ext cx="8763000" cy="5313363"/>
          </a:xfrm>
        </p:spPr>
        <p:txBody>
          <a:bodyPr>
            <a:normAutofit fontScale="55000" lnSpcReduction="20000"/>
          </a:bodyPr>
          <a:lstStyle/>
          <a:p>
            <a:r>
              <a:rPr lang="en-US" b="1" dirty="0"/>
              <a:t>Why use a cloud database/DBaaS?</a:t>
            </a:r>
          </a:p>
          <a:p>
            <a:r>
              <a:rPr lang="en-US" dirty="0"/>
              <a:t>The key benefits of cloud databases are that they are accessible from anywhere, scalable from day one, and designed for reliability and performance.</a:t>
            </a:r>
          </a:p>
          <a:p>
            <a:r>
              <a:rPr lang="en-US" b="1" dirty="0"/>
              <a:t>Common cloud database use cases</a:t>
            </a:r>
          </a:p>
          <a:p>
            <a:r>
              <a:rPr lang="en-US" dirty="0"/>
              <a:t>Cloud databases work in most cases that traditional databases do. They are particularly valuable when building software products that:</a:t>
            </a:r>
          </a:p>
          <a:p>
            <a:endParaRPr lang="en-US" dirty="0"/>
          </a:p>
          <a:p>
            <a:r>
              <a:rPr lang="en-US" b="1" i="1" dirty="0">
                <a:solidFill>
                  <a:srgbClr val="00B0F0"/>
                </a:solidFill>
              </a:rPr>
              <a:t>Are cloud-native</a:t>
            </a:r>
          </a:p>
          <a:p>
            <a:endParaRPr lang="en-US" b="1" i="1" dirty="0">
              <a:solidFill>
                <a:srgbClr val="00B0F0"/>
              </a:solidFill>
            </a:endParaRPr>
          </a:p>
          <a:p>
            <a:r>
              <a:rPr lang="en-US" b="1" i="1" dirty="0">
                <a:solidFill>
                  <a:srgbClr val="00B0F0"/>
                </a:solidFill>
              </a:rPr>
              <a:t>Require large volume of data</a:t>
            </a:r>
          </a:p>
          <a:p>
            <a:endParaRPr lang="en-US" b="1" i="1" dirty="0">
              <a:solidFill>
                <a:srgbClr val="00B0F0"/>
              </a:solidFill>
            </a:endParaRPr>
          </a:p>
          <a:p>
            <a:r>
              <a:rPr lang="en-US" b="1" i="1" dirty="0">
                <a:solidFill>
                  <a:srgbClr val="00B0F0"/>
                </a:solidFill>
              </a:rPr>
              <a:t>Need to handle high scale traffic</a:t>
            </a:r>
          </a:p>
          <a:p>
            <a:endParaRPr lang="en-US" b="1" i="1" dirty="0">
              <a:solidFill>
                <a:srgbClr val="00B0F0"/>
              </a:solidFill>
            </a:endParaRPr>
          </a:p>
          <a:p>
            <a:r>
              <a:rPr lang="en-US" b="1" i="1" dirty="0">
                <a:solidFill>
                  <a:srgbClr val="00B0F0"/>
                </a:solidFill>
              </a:rPr>
              <a:t>Are distributed geographically</a:t>
            </a:r>
          </a:p>
          <a:p>
            <a:pPr marL="0" indent="0">
              <a:buNone/>
            </a:pPr>
            <a:endParaRPr lang="en-US" dirty="0"/>
          </a:p>
          <a:p>
            <a:pPr algn="l"/>
            <a:r>
              <a:rPr lang="en-US" b="0" i="0" dirty="0">
                <a:solidFill>
                  <a:srgbClr val="42494F"/>
                </a:solidFill>
                <a:effectLst/>
                <a:latin typeface="Akzidenz Grotesk BQ Light"/>
              </a:rPr>
              <a:t>Data applications that take advantage of centralization, like legacy modernization and analytics, are also fantastic candidates for cloud database usage.</a:t>
            </a:r>
          </a:p>
          <a:p>
            <a:pPr algn="l"/>
            <a:r>
              <a:rPr lang="en-US" b="0" i="0" dirty="0">
                <a:solidFill>
                  <a:srgbClr val="42494F"/>
                </a:solidFill>
                <a:effectLst/>
                <a:latin typeface="Akzidenz Grotesk BQ Light"/>
              </a:rPr>
              <a:t>While certain use cases are more obvious candidates for cloud database usage, more traditional use cases, like real-time online transaction processing, caching, or data warehousing work just as well in the fully managed paradigm.</a:t>
            </a:r>
          </a:p>
          <a:p>
            <a:endParaRPr lang="en-IN" dirty="0"/>
          </a:p>
        </p:txBody>
      </p:sp>
    </p:spTree>
    <p:extLst>
      <p:ext uri="{BB962C8B-B14F-4D97-AF65-F5344CB8AC3E}">
        <p14:creationId xmlns:p14="http://schemas.microsoft.com/office/powerpoint/2010/main" val="268655671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defTabSz="685800">
              <a:defRPr/>
            </a:pPr>
            <a:fld id="{0D88F63A-E63A-41BC-84E5-08909D72FAC3}" type="datetime1">
              <a:rPr lang="en-US" sz="900" smtClean="0">
                <a:solidFill>
                  <a:prstClr val="black">
                    <a:tint val="75000"/>
                  </a:prstClr>
                </a:solidFill>
                <a:latin typeface="Calibri"/>
              </a:rPr>
              <a:pPr defTabSz="685800">
                <a:defRPr/>
              </a:pPr>
              <a:t>09/05/22</a:t>
            </a:fld>
            <a:endParaRPr lang="en-US" sz="900">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pPr defTabSz="685800">
              <a:defRPr/>
            </a:pPr>
            <a:fld id="{B6F15528-21DE-4FAA-801E-634DDDAF4B2B}" type="slidenum">
              <a:rPr lang="en-US" sz="900">
                <a:solidFill>
                  <a:prstClr val="black">
                    <a:tint val="75000"/>
                  </a:prstClr>
                </a:solidFill>
                <a:latin typeface="Calibri"/>
              </a:rPr>
              <a:pPr defTabSz="685800">
                <a:defRPr/>
              </a:pPr>
              <a:t>114</a:t>
            </a:fld>
            <a:endParaRPr lang="en-US" sz="900">
              <a:solidFill>
                <a:prstClr val="black">
                  <a:tint val="75000"/>
                </a:prstClr>
              </a:solidFill>
              <a:latin typeface="Calibri"/>
            </a:endParaRPr>
          </a:p>
        </p:txBody>
      </p:sp>
      <p:sp>
        <p:nvSpPr>
          <p:cNvPr id="9" name="Title 1">
            <a:extLst>
              <a:ext uri="{FF2B5EF4-FFF2-40B4-BE49-F238E27FC236}">
                <a16:creationId xmlns:a16="http://schemas.microsoft.com/office/drawing/2014/main" xmlns="" id="{21804AB5-1258-40FF-B1C3-A15800EBE9DE}"/>
              </a:ext>
            </a:extLst>
          </p:cNvPr>
          <p:cNvSpPr txBox="1">
            <a:spLocks/>
          </p:cNvSpPr>
          <p:nvPr/>
        </p:nvSpPr>
        <p:spPr>
          <a:xfrm>
            <a:off x="1378974"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dirty="0"/>
              <a:t>NoSQL with Cloud Database </a:t>
            </a:r>
          </a:p>
        </p:txBody>
      </p:sp>
      <p:sp>
        <p:nvSpPr>
          <p:cNvPr id="2" name="Footer Placeholder 1">
            <a:extLst>
              <a:ext uri="{FF2B5EF4-FFF2-40B4-BE49-F238E27FC236}">
                <a16:creationId xmlns:a16="http://schemas.microsoft.com/office/drawing/2014/main" xmlns="" id="{2A868212-4E78-4E6E-B054-B27AB3F857F7}"/>
              </a:ext>
            </a:extLst>
          </p:cNvPr>
          <p:cNvSpPr>
            <a:spLocks noGrp="1"/>
          </p:cNvSpPr>
          <p:nvPr>
            <p:ph type="ftr" sz="quarter" idx="11"/>
          </p:nvPr>
        </p:nvSpPr>
        <p:spPr/>
        <p:txBody>
          <a:bodyPr/>
          <a:lstStyle/>
          <a:p>
            <a:r>
              <a:rPr lang="en-US"/>
              <a:t>Mr. SOVERS SINGH BISHT                  UNIT 05</a:t>
            </a:r>
            <a:endParaRPr lang="en-US" dirty="0"/>
          </a:p>
        </p:txBody>
      </p:sp>
      <p:pic>
        <p:nvPicPr>
          <p:cNvPr id="7" name="Picture 6">
            <a:extLst>
              <a:ext uri="{FF2B5EF4-FFF2-40B4-BE49-F238E27FC236}">
                <a16:creationId xmlns:a16="http://schemas.microsoft.com/office/drawing/2014/main" xmlns="" id="{70049ABE-BC3A-7741-9C4B-820530C6C12B}"/>
              </a:ext>
            </a:extLst>
          </p:cNvPr>
          <p:cNvPicPr>
            <a:picLocks noChangeAspect="1"/>
          </p:cNvPicPr>
          <p:nvPr/>
        </p:nvPicPr>
        <p:blipFill>
          <a:blip r:embed="rId2"/>
          <a:stretch>
            <a:fillRect/>
          </a:stretch>
        </p:blipFill>
        <p:spPr>
          <a:xfrm>
            <a:off x="0" y="-27448"/>
            <a:ext cx="1384300" cy="812800"/>
          </a:xfrm>
          <a:prstGeom prst="rect">
            <a:avLst/>
          </a:prstGeom>
        </p:spPr>
      </p:pic>
      <p:sp>
        <p:nvSpPr>
          <p:cNvPr id="5" name="Content Placeholder 4">
            <a:extLst>
              <a:ext uri="{FF2B5EF4-FFF2-40B4-BE49-F238E27FC236}">
                <a16:creationId xmlns:a16="http://schemas.microsoft.com/office/drawing/2014/main" xmlns="" id="{C2663361-C443-4FB9-A104-40C774889490}"/>
              </a:ext>
            </a:extLst>
          </p:cNvPr>
          <p:cNvSpPr>
            <a:spLocks noGrp="1"/>
          </p:cNvSpPr>
          <p:nvPr>
            <p:ph idx="1"/>
          </p:nvPr>
        </p:nvSpPr>
        <p:spPr>
          <a:xfrm>
            <a:off x="228600" y="812800"/>
            <a:ext cx="8458200" cy="5313363"/>
          </a:xfrm>
        </p:spPr>
        <p:txBody>
          <a:bodyPr>
            <a:normAutofit fontScale="70000" lnSpcReduction="20000"/>
          </a:bodyPr>
          <a:lstStyle/>
          <a:p>
            <a:r>
              <a:rPr lang="en-IN" dirty="0"/>
              <a:t>Cloud database considerations</a:t>
            </a:r>
          </a:p>
          <a:p>
            <a:r>
              <a:rPr lang="en-US" b="0" i="0" dirty="0">
                <a:solidFill>
                  <a:srgbClr val="42494F"/>
                </a:solidFill>
                <a:effectLst/>
                <a:latin typeface="Akzidenz Grotesk BQ Light"/>
              </a:rPr>
              <a:t>Whether you’re still thinking about whether a cloud database is right for you, or in the process of selecting the ideal database-as-a-service for your needs, there are a few key factors to take into consideration:</a:t>
            </a:r>
            <a:endParaRPr lang="en-IN" b="0" i="0" dirty="0">
              <a:solidFill>
                <a:srgbClr val="42494F"/>
              </a:solidFill>
              <a:effectLst/>
              <a:latin typeface="Akzidenz Grotesk BQ Light"/>
            </a:endParaRPr>
          </a:p>
          <a:p>
            <a:endParaRPr lang="en-US" dirty="0"/>
          </a:p>
          <a:p>
            <a:r>
              <a:rPr lang="en-US" dirty="0"/>
              <a:t>Cloud Database Providers</a:t>
            </a:r>
          </a:p>
          <a:p>
            <a:endParaRPr lang="en-US" dirty="0"/>
          </a:p>
          <a:p>
            <a:r>
              <a:rPr lang="en-US" dirty="0"/>
              <a:t>Database Technology</a:t>
            </a:r>
          </a:p>
          <a:p>
            <a:endParaRPr lang="en-US" dirty="0"/>
          </a:p>
          <a:p>
            <a:r>
              <a:rPr lang="en-US" dirty="0"/>
              <a:t>Management System</a:t>
            </a:r>
          </a:p>
          <a:p>
            <a:endParaRPr lang="en-US" dirty="0"/>
          </a:p>
          <a:p>
            <a:r>
              <a:rPr lang="en-US" dirty="0"/>
              <a:t>Cost Model</a:t>
            </a:r>
          </a:p>
          <a:p>
            <a:endParaRPr lang="en-US" dirty="0"/>
          </a:p>
          <a:p>
            <a:r>
              <a:rPr lang="en-US" dirty="0"/>
              <a:t>Security</a:t>
            </a:r>
          </a:p>
          <a:p>
            <a:endParaRPr lang="en-US" dirty="0"/>
          </a:p>
          <a:p>
            <a:r>
              <a:rPr lang="en-US" dirty="0"/>
              <a:t>Extras</a:t>
            </a:r>
            <a:endParaRPr lang="en-IN" dirty="0"/>
          </a:p>
        </p:txBody>
      </p:sp>
    </p:spTree>
    <p:extLst>
      <p:ext uri="{BB962C8B-B14F-4D97-AF65-F5344CB8AC3E}">
        <p14:creationId xmlns:p14="http://schemas.microsoft.com/office/powerpoint/2010/main" val="295131974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defTabSz="685800">
              <a:defRPr/>
            </a:pPr>
            <a:fld id="{DC4BA980-9F4B-4A89-AF16-ECE72CED1479}" type="datetime1">
              <a:rPr lang="en-US" sz="900" smtClean="0">
                <a:solidFill>
                  <a:prstClr val="black">
                    <a:tint val="75000"/>
                  </a:prstClr>
                </a:solidFill>
                <a:latin typeface="Calibri"/>
              </a:rPr>
              <a:pPr defTabSz="685800">
                <a:defRPr/>
              </a:pPr>
              <a:t>09/05/22</a:t>
            </a:fld>
            <a:endParaRPr lang="en-US" sz="900">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pPr defTabSz="685800">
              <a:defRPr/>
            </a:pPr>
            <a:fld id="{B6F15528-21DE-4FAA-801E-634DDDAF4B2B}" type="slidenum">
              <a:rPr lang="en-US" sz="900">
                <a:solidFill>
                  <a:prstClr val="black">
                    <a:tint val="75000"/>
                  </a:prstClr>
                </a:solidFill>
                <a:latin typeface="Calibri"/>
              </a:rPr>
              <a:pPr defTabSz="685800">
                <a:defRPr/>
              </a:pPr>
              <a:t>115</a:t>
            </a:fld>
            <a:endParaRPr lang="en-US" sz="900">
              <a:solidFill>
                <a:prstClr val="black">
                  <a:tint val="75000"/>
                </a:prstClr>
              </a:solidFill>
              <a:latin typeface="Calibri"/>
            </a:endParaRPr>
          </a:p>
        </p:txBody>
      </p:sp>
      <p:sp>
        <p:nvSpPr>
          <p:cNvPr id="9" name="Title 1">
            <a:extLst>
              <a:ext uri="{FF2B5EF4-FFF2-40B4-BE49-F238E27FC236}">
                <a16:creationId xmlns:a16="http://schemas.microsoft.com/office/drawing/2014/main" xmlns="" id="{21804AB5-1258-40FF-B1C3-A15800EBE9DE}"/>
              </a:ext>
            </a:extLst>
          </p:cNvPr>
          <p:cNvSpPr txBox="1">
            <a:spLocks/>
          </p:cNvSpPr>
          <p:nvPr/>
        </p:nvSpPr>
        <p:spPr>
          <a:xfrm>
            <a:off x="1378974"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dirty="0"/>
              <a:t>NoSQL with Cloud Database </a:t>
            </a:r>
          </a:p>
        </p:txBody>
      </p:sp>
      <p:sp>
        <p:nvSpPr>
          <p:cNvPr id="2" name="Footer Placeholder 1">
            <a:extLst>
              <a:ext uri="{FF2B5EF4-FFF2-40B4-BE49-F238E27FC236}">
                <a16:creationId xmlns:a16="http://schemas.microsoft.com/office/drawing/2014/main" xmlns="" id="{2A868212-4E78-4E6E-B054-B27AB3F857F7}"/>
              </a:ext>
            </a:extLst>
          </p:cNvPr>
          <p:cNvSpPr>
            <a:spLocks noGrp="1"/>
          </p:cNvSpPr>
          <p:nvPr>
            <p:ph type="ftr" sz="quarter" idx="11"/>
          </p:nvPr>
        </p:nvSpPr>
        <p:spPr/>
        <p:txBody>
          <a:bodyPr/>
          <a:lstStyle/>
          <a:p>
            <a:r>
              <a:rPr lang="en-US"/>
              <a:t>Mr. SOVERS SINGH BISHT                  UNIT 05</a:t>
            </a:r>
            <a:endParaRPr lang="en-US" dirty="0"/>
          </a:p>
        </p:txBody>
      </p:sp>
      <p:pic>
        <p:nvPicPr>
          <p:cNvPr id="7" name="Picture 6">
            <a:extLst>
              <a:ext uri="{FF2B5EF4-FFF2-40B4-BE49-F238E27FC236}">
                <a16:creationId xmlns:a16="http://schemas.microsoft.com/office/drawing/2014/main" xmlns="" id="{70049ABE-BC3A-7741-9C4B-820530C6C12B}"/>
              </a:ext>
            </a:extLst>
          </p:cNvPr>
          <p:cNvPicPr>
            <a:picLocks noChangeAspect="1"/>
          </p:cNvPicPr>
          <p:nvPr/>
        </p:nvPicPr>
        <p:blipFill>
          <a:blip r:embed="rId2"/>
          <a:stretch>
            <a:fillRect/>
          </a:stretch>
        </p:blipFill>
        <p:spPr>
          <a:xfrm>
            <a:off x="0" y="-27448"/>
            <a:ext cx="1384300" cy="812800"/>
          </a:xfrm>
          <a:prstGeom prst="rect">
            <a:avLst/>
          </a:prstGeom>
        </p:spPr>
      </p:pic>
      <p:sp>
        <p:nvSpPr>
          <p:cNvPr id="5" name="Content Placeholder 4">
            <a:extLst>
              <a:ext uri="{FF2B5EF4-FFF2-40B4-BE49-F238E27FC236}">
                <a16:creationId xmlns:a16="http://schemas.microsoft.com/office/drawing/2014/main" xmlns="" id="{C2663361-C443-4FB9-A104-40C774889490}"/>
              </a:ext>
            </a:extLst>
          </p:cNvPr>
          <p:cNvSpPr>
            <a:spLocks noGrp="1"/>
          </p:cNvSpPr>
          <p:nvPr>
            <p:ph idx="1"/>
          </p:nvPr>
        </p:nvSpPr>
        <p:spPr>
          <a:xfrm>
            <a:off x="228600" y="812800"/>
            <a:ext cx="8458200" cy="5313363"/>
          </a:xfrm>
        </p:spPr>
        <p:txBody>
          <a:bodyPr>
            <a:normAutofit fontScale="62500" lnSpcReduction="20000"/>
          </a:bodyPr>
          <a:lstStyle/>
          <a:p>
            <a:pPr algn="just"/>
            <a:r>
              <a:rPr lang="en-IN" b="1" dirty="0"/>
              <a:t>MongoDB Atlas cloud database</a:t>
            </a:r>
          </a:p>
          <a:p>
            <a:pPr algn="just"/>
            <a:r>
              <a:rPr lang="en-US" dirty="0"/>
              <a:t>MongoDB can be installed and run on any cloud provider or on-premise network as a self-managed database cluster or virtual machine, or on AWS, GCP, or Azure using MongoDB Atlas, our cloud database-as-a-service (DBaaS) offering. There are major benefits to adopting the DBaaS option, including:</a:t>
            </a:r>
          </a:p>
          <a:p>
            <a:pPr algn="just"/>
            <a:endParaRPr lang="en-US" dirty="0"/>
          </a:p>
          <a:p>
            <a:pPr algn="just"/>
            <a:r>
              <a:rPr lang="en-US" dirty="0"/>
              <a:t>Simplified management</a:t>
            </a:r>
          </a:p>
          <a:p>
            <a:pPr algn="just"/>
            <a:endParaRPr lang="en-US" dirty="0"/>
          </a:p>
          <a:p>
            <a:pPr algn="just"/>
            <a:r>
              <a:rPr lang="en-US" dirty="0"/>
              <a:t>Elastic autoscaling</a:t>
            </a:r>
          </a:p>
          <a:p>
            <a:pPr algn="just"/>
            <a:endParaRPr lang="en-US" dirty="0"/>
          </a:p>
          <a:p>
            <a:pPr algn="just"/>
            <a:r>
              <a:rPr lang="en-US" dirty="0"/>
              <a:t>Redundancy, backup, and restore</a:t>
            </a:r>
          </a:p>
          <a:p>
            <a:pPr algn="just"/>
            <a:endParaRPr lang="en-US" dirty="0"/>
          </a:p>
          <a:p>
            <a:pPr algn="just"/>
            <a:r>
              <a:rPr lang="en-US" dirty="0"/>
              <a:t>Charts</a:t>
            </a:r>
          </a:p>
          <a:p>
            <a:pPr algn="just"/>
            <a:endParaRPr lang="en-US" dirty="0"/>
          </a:p>
          <a:p>
            <a:pPr algn="just"/>
            <a:r>
              <a:rPr lang="en-US" dirty="0"/>
              <a:t>Connectors</a:t>
            </a:r>
          </a:p>
          <a:p>
            <a:pPr algn="just"/>
            <a:endParaRPr lang="en-US" dirty="0"/>
          </a:p>
          <a:p>
            <a:pPr algn="just"/>
            <a:r>
              <a:rPr lang="en-US" dirty="0"/>
              <a:t>Schema navigator</a:t>
            </a:r>
            <a:endParaRPr lang="en-IN" dirty="0"/>
          </a:p>
        </p:txBody>
      </p:sp>
    </p:spTree>
    <p:extLst>
      <p:ext uri="{BB962C8B-B14F-4D97-AF65-F5344CB8AC3E}">
        <p14:creationId xmlns:p14="http://schemas.microsoft.com/office/powerpoint/2010/main" val="63505540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defTabSz="685800">
              <a:defRPr/>
            </a:pPr>
            <a:fld id="{409508CF-2E2A-4EF0-808D-70DBCF53F254}" type="datetime1">
              <a:rPr lang="en-US" sz="900" smtClean="0">
                <a:solidFill>
                  <a:prstClr val="black">
                    <a:tint val="75000"/>
                  </a:prstClr>
                </a:solidFill>
                <a:latin typeface="Calibri"/>
              </a:rPr>
              <a:pPr defTabSz="685800">
                <a:defRPr/>
              </a:pPr>
              <a:t>09/05/22</a:t>
            </a:fld>
            <a:endParaRPr lang="en-US" sz="900">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pPr defTabSz="685800">
              <a:defRPr/>
            </a:pPr>
            <a:fld id="{B6F15528-21DE-4FAA-801E-634DDDAF4B2B}" type="slidenum">
              <a:rPr lang="en-US" sz="900">
                <a:solidFill>
                  <a:prstClr val="black">
                    <a:tint val="75000"/>
                  </a:prstClr>
                </a:solidFill>
                <a:latin typeface="Calibri"/>
              </a:rPr>
              <a:pPr defTabSz="685800">
                <a:defRPr/>
              </a:pPr>
              <a:t>116</a:t>
            </a:fld>
            <a:endParaRPr lang="en-US" sz="900">
              <a:solidFill>
                <a:prstClr val="black">
                  <a:tint val="75000"/>
                </a:prstClr>
              </a:solidFill>
              <a:latin typeface="Calibri"/>
            </a:endParaRPr>
          </a:p>
        </p:txBody>
      </p:sp>
      <p:sp>
        <p:nvSpPr>
          <p:cNvPr id="9" name="Title 1">
            <a:extLst>
              <a:ext uri="{FF2B5EF4-FFF2-40B4-BE49-F238E27FC236}">
                <a16:creationId xmlns:a16="http://schemas.microsoft.com/office/drawing/2014/main" xmlns="" id="{21804AB5-1258-40FF-B1C3-A15800EBE9DE}"/>
              </a:ext>
            </a:extLst>
          </p:cNvPr>
          <p:cNvSpPr txBox="1">
            <a:spLocks/>
          </p:cNvSpPr>
          <p:nvPr/>
        </p:nvSpPr>
        <p:spPr>
          <a:xfrm>
            <a:off x="1378974"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dirty="0"/>
              <a:t>NoSQL with Cloud Database </a:t>
            </a:r>
          </a:p>
        </p:txBody>
      </p:sp>
      <p:sp>
        <p:nvSpPr>
          <p:cNvPr id="2" name="Footer Placeholder 1">
            <a:extLst>
              <a:ext uri="{FF2B5EF4-FFF2-40B4-BE49-F238E27FC236}">
                <a16:creationId xmlns:a16="http://schemas.microsoft.com/office/drawing/2014/main" xmlns="" id="{2A868212-4E78-4E6E-B054-B27AB3F857F7}"/>
              </a:ext>
            </a:extLst>
          </p:cNvPr>
          <p:cNvSpPr>
            <a:spLocks noGrp="1"/>
          </p:cNvSpPr>
          <p:nvPr>
            <p:ph type="ftr" sz="quarter" idx="11"/>
          </p:nvPr>
        </p:nvSpPr>
        <p:spPr/>
        <p:txBody>
          <a:bodyPr/>
          <a:lstStyle/>
          <a:p>
            <a:r>
              <a:rPr lang="en-US"/>
              <a:t>Mr. SOVERS SINGH BISHT                  UNIT 05</a:t>
            </a:r>
            <a:endParaRPr lang="en-US" dirty="0"/>
          </a:p>
        </p:txBody>
      </p:sp>
      <p:pic>
        <p:nvPicPr>
          <p:cNvPr id="7" name="Picture 6">
            <a:extLst>
              <a:ext uri="{FF2B5EF4-FFF2-40B4-BE49-F238E27FC236}">
                <a16:creationId xmlns:a16="http://schemas.microsoft.com/office/drawing/2014/main" xmlns="" id="{70049ABE-BC3A-7741-9C4B-820530C6C12B}"/>
              </a:ext>
            </a:extLst>
          </p:cNvPr>
          <p:cNvPicPr>
            <a:picLocks noChangeAspect="1"/>
          </p:cNvPicPr>
          <p:nvPr/>
        </p:nvPicPr>
        <p:blipFill>
          <a:blip r:embed="rId2"/>
          <a:stretch>
            <a:fillRect/>
          </a:stretch>
        </p:blipFill>
        <p:spPr>
          <a:xfrm>
            <a:off x="0" y="-27448"/>
            <a:ext cx="1384300" cy="812800"/>
          </a:xfrm>
          <a:prstGeom prst="rect">
            <a:avLst/>
          </a:prstGeom>
        </p:spPr>
      </p:pic>
      <p:sp>
        <p:nvSpPr>
          <p:cNvPr id="5" name="Content Placeholder 4">
            <a:extLst>
              <a:ext uri="{FF2B5EF4-FFF2-40B4-BE49-F238E27FC236}">
                <a16:creationId xmlns:a16="http://schemas.microsoft.com/office/drawing/2014/main" xmlns="" id="{C2663361-C443-4FB9-A104-40C774889490}"/>
              </a:ext>
            </a:extLst>
          </p:cNvPr>
          <p:cNvSpPr>
            <a:spLocks noGrp="1"/>
          </p:cNvSpPr>
          <p:nvPr>
            <p:ph idx="1"/>
          </p:nvPr>
        </p:nvSpPr>
        <p:spPr>
          <a:xfrm>
            <a:off x="304800" y="990600"/>
            <a:ext cx="8382000" cy="5135563"/>
          </a:xfrm>
        </p:spPr>
        <p:txBody>
          <a:bodyPr>
            <a:normAutofit fontScale="62500" lnSpcReduction="20000"/>
          </a:bodyPr>
          <a:lstStyle/>
          <a:p>
            <a:pPr algn="just"/>
            <a:r>
              <a:rPr lang="en-US" dirty="0"/>
              <a:t>MongoDB Atlas, part of MongoDB’s broader data-as-a-service (</a:t>
            </a:r>
            <a:r>
              <a:rPr lang="en-US" dirty="0" err="1"/>
              <a:t>DaaS</a:t>
            </a:r>
            <a:r>
              <a:rPr lang="en-US" dirty="0"/>
              <a:t>) development platform, is a powerful and compelling alternative to managing your own NoSQL, or traditional, database, or using a cloud provider-specific managed offering.</a:t>
            </a:r>
          </a:p>
          <a:p>
            <a:pPr algn="just"/>
            <a:endParaRPr lang="en-US" dirty="0"/>
          </a:p>
          <a:p>
            <a:pPr algn="just"/>
            <a:r>
              <a:rPr lang="en-US" dirty="0"/>
              <a:t>The way a cloud database works is that rather than installing, configuring, and maintaining a database instance or instances, an automated system is able to provision, manage, and scale the underlying database cluster for you.</a:t>
            </a:r>
          </a:p>
          <a:p>
            <a:pPr algn="just"/>
            <a:endParaRPr lang="en-US" dirty="0"/>
          </a:p>
          <a:p>
            <a:pPr algn="just"/>
            <a:r>
              <a:rPr lang="en-US" dirty="0"/>
              <a:t>Fully managed database services handle the complexities of maintaining a consistently available, high performance cluster in a way that allows you, the developer, to access it as a simple, globally available resource.</a:t>
            </a:r>
          </a:p>
          <a:p>
            <a:pPr algn="just"/>
            <a:endParaRPr lang="en-US" dirty="0"/>
          </a:p>
          <a:p>
            <a:pPr algn="just"/>
            <a:r>
              <a:rPr lang="en-US" dirty="0"/>
              <a:t>You can treat the cluster as a single database instance, covered by a transparent usage-based pricing model, so you’re never worrying about over- or under-provisioning.</a:t>
            </a:r>
            <a:endParaRPr lang="en-IN" dirty="0"/>
          </a:p>
        </p:txBody>
      </p:sp>
    </p:spTree>
    <p:extLst>
      <p:ext uri="{BB962C8B-B14F-4D97-AF65-F5344CB8AC3E}">
        <p14:creationId xmlns:p14="http://schemas.microsoft.com/office/powerpoint/2010/main" val="53107420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defTabSz="685800">
              <a:defRPr/>
            </a:pPr>
            <a:fld id="{32FD0190-E989-41CC-A9C6-B90BCDEF7DE4}" type="datetime1">
              <a:rPr lang="en-US" sz="900" smtClean="0">
                <a:solidFill>
                  <a:prstClr val="black">
                    <a:tint val="75000"/>
                  </a:prstClr>
                </a:solidFill>
                <a:latin typeface="Calibri"/>
              </a:rPr>
              <a:pPr defTabSz="685800">
                <a:defRPr/>
              </a:pPr>
              <a:t>09/05/22</a:t>
            </a:fld>
            <a:endParaRPr lang="en-US" sz="900">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pPr defTabSz="685800">
              <a:defRPr/>
            </a:pPr>
            <a:fld id="{B6F15528-21DE-4FAA-801E-634DDDAF4B2B}" type="slidenum">
              <a:rPr lang="en-US" sz="900">
                <a:solidFill>
                  <a:prstClr val="black">
                    <a:tint val="75000"/>
                  </a:prstClr>
                </a:solidFill>
                <a:latin typeface="Calibri"/>
              </a:rPr>
              <a:pPr defTabSz="685800">
                <a:defRPr/>
              </a:pPr>
              <a:t>117</a:t>
            </a:fld>
            <a:endParaRPr lang="en-US" sz="900">
              <a:solidFill>
                <a:prstClr val="black">
                  <a:tint val="75000"/>
                </a:prstClr>
              </a:solidFill>
              <a:latin typeface="Calibri"/>
            </a:endParaRPr>
          </a:p>
        </p:txBody>
      </p:sp>
      <p:sp>
        <p:nvSpPr>
          <p:cNvPr id="9" name="Title 1">
            <a:extLst>
              <a:ext uri="{FF2B5EF4-FFF2-40B4-BE49-F238E27FC236}">
                <a16:creationId xmlns:a16="http://schemas.microsoft.com/office/drawing/2014/main" xmlns="" id="{21804AB5-1258-40FF-B1C3-A15800EBE9DE}"/>
              </a:ext>
            </a:extLst>
          </p:cNvPr>
          <p:cNvSpPr txBox="1">
            <a:spLocks/>
          </p:cNvSpPr>
          <p:nvPr/>
        </p:nvSpPr>
        <p:spPr>
          <a:xfrm>
            <a:off x="1378974"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dirty="0"/>
              <a:t>Introduction to Real time Database.</a:t>
            </a:r>
          </a:p>
        </p:txBody>
      </p:sp>
      <p:sp>
        <p:nvSpPr>
          <p:cNvPr id="2" name="Footer Placeholder 1">
            <a:extLst>
              <a:ext uri="{FF2B5EF4-FFF2-40B4-BE49-F238E27FC236}">
                <a16:creationId xmlns:a16="http://schemas.microsoft.com/office/drawing/2014/main" xmlns="" id="{2A868212-4E78-4E6E-B054-B27AB3F857F7}"/>
              </a:ext>
            </a:extLst>
          </p:cNvPr>
          <p:cNvSpPr>
            <a:spLocks noGrp="1"/>
          </p:cNvSpPr>
          <p:nvPr>
            <p:ph type="ftr" sz="quarter" idx="11"/>
          </p:nvPr>
        </p:nvSpPr>
        <p:spPr/>
        <p:txBody>
          <a:bodyPr/>
          <a:lstStyle/>
          <a:p>
            <a:r>
              <a:rPr lang="en-US"/>
              <a:t>Mr. SOVERS SINGH BISHT                  UNIT 05</a:t>
            </a:r>
            <a:endParaRPr lang="en-US" dirty="0"/>
          </a:p>
        </p:txBody>
      </p:sp>
      <p:pic>
        <p:nvPicPr>
          <p:cNvPr id="7" name="Picture 6">
            <a:extLst>
              <a:ext uri="{FF2B5EF4-FFF2-40B4-BE49-F238E27FC236}">
                <a16:creationId xmlns:a16="http://schemas.microsoft.com/office/drawing/2014/main" xmlns="" id="{70049ABE-BC3A-7741-9C4B-820530C6C12B}"/>
              </a:ext>
            </a:extLst>
          </p:cNvPr>
          <p:cNvPicPr>
            <a:picLocks noChangeAspect="1"/>
          </p:cNvPicPr>
          <p:nvPr/>
        </p:nvPicPr>
        <p:blipFill>
          <a:blip r:embed="rId2"/>
          <a:stretch>
            <a:fillRect/>
          </a:stretch>
        </p:blipFill>
        <p:spPr>
          <a:xfrm>
            <a:off x="0" y="-27448"/>
            <a:ext cx="1384300" cy="812800"/>
          </a:xfrm>
          <a:prstGeom prst="rect">
            <a:avLst/>
          </a:prstGeom>
        </p:spPr>
      </p:pic>
      <p:sp>
        <p:nvSpPr>
          <p:cNvPr id="8" name="Content Placeholder 2">
            <a:extLst>
              <a:ext uri="{FF2B5EF4-FFF2-40B4-BE49-F238E27FC236}">
                <a16:creationId xmlns:a16="http://schemas.microsoft.com/office/drawing/2014/main" xmlns="" id="{FCAD78E4-28D7-4399-8685-2BE4481A2566}"/>
              </a:ext>
            </a:extLst>
          </p:cNvPr>
          <p:cNvSpPr>
            <a:spLocks noGrp="1"/>
          </p:cNvSpPr>
          <p:nvPr>
            <p:ph idx="1"/>
          </p:nvPr>
        </p:nvSpPr>
        <p:spPr>
          <a:xfrm>
            <a:off x="901337" y="1219200"/>
            <a:ext cx="7641771" cy="4405316"/>
          </a:xfrm>
        </p:spPr>
        <p:txBody>
          <a:bodyPr>
            <a:normAutofit/>
          </a:bodyPr>
          <a:lstStyle/>
          <a:p>
            <a:pPr marL="0" indent="0" algn="just">
              <a:buNone/>
            </a:pPr>
            <a:r>
              <a:rPr lang="en-IN" sz="2000" b="1" dirty="0"/>
              <a:t>Objective:</a:t>
            </a:r>
          </a:p>
          <a:p>
            <a:pPr algn="just">
              <a:lnSpc>
                <a:spcPct val="150000"/>
              </a:lnSpc>
              <a:buFont typeface="Wingdings" panose="05000000000000000000" pitchFamily="2" charset="2"/>
              <a:buChar char="§"/>
            </a:pPr>
            <a:r>
              <a:rPr lang="en-IN" sz="2000" b="1" dirty="0"/>
              <a:t>In this topic</a:t>
            </a:r>
            <a:r>
              <a:rPr lang="en-IN" sz="2000" dirty="0"/>
              <a:t> we focus on</a:t>
            </a:r>
            <a:r>
              <a:rPr lang="en-US" sz="2000" dirty="0"/>
              <a:t> cloud database which is a database service built and accessed through a cloud platform. It serves many of the same functions as a traditional database with the added flexibility of cloud computing. Users install software on a cloud infrastructure to implement the database.</a:t>
            </a:r>
          </a:p>
          <a:p>
            <a:pPr algn="just">
              <a:lnSpc>
                <a:spcPct val="150000"/>
              </a:lnSpc>
              <a:buFont typeface="Wingdings" panose="05000000000000000000" pitchFamily="2" charset="2"/>
              <a:buChar char="§"/>
            </a:pPr>
            <a:r>
              <a:rPr lang="en-IN" sz="2000" b="1" dirty="0"/>
              <a:t>Recap:</a:t>
            </a:r>
          </a:p>
          <a:p>
            <a:pPr algn="just">
              <a:lnSpc>
                <a:spcPct val="150000"/>
              </a:lnSpc>
              <a:buFont typeface="Wingdings" panose="05000000000000000000" pitchFamily="2" charset="2"/>
              <a:buChar char="§"/>
            </a:pPr>
            <a:r>
              <a:rPr lang="en-IN" sz="2000" dirty="0"/>
              <a:t>Revision of </a:t>
            </a:r>
            <a:r>
              <a:rPr lang="en-US" sz="2000" dirty="0"/>
              <a:t>Cloud Architecture.</a:t>
            </a:r>
            <a:endParaRPr lang="en-IN" sz="2000" dirty="0"/>
          </a:p>
          <a:p>
            <a:pPr marL="0" indent="0" algn="just">
              <a:lnSpc>
                <a:spcPct val="150000"/>
              </a:lnSpc>
              <a:buNone/>
            </a:pPr>
            <a:endParaRPr lang="en-IN" sz="1650" b="1" dirty="0"/>
          </a:p>
        </p:txBody>
      </p:sp>
    </p:spTree>
    <p:extLst>
      <p:ext uri="{BB962C8B-B14F-4D97-AF65-F5344CB8AC3E}">
        <p14:creationId xmlns:p14="http://schemas.microsoft.com/office/powerpoint/2010/main" val="152017644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a:extLst>
              <a:ext uri="{FF2B5EF4-FFF2-40B4-BE49-F238E27FC236}">
                <a16:creationId xmlns:a16="http://schemas.microsoft.com/office/drawing/2014/main" xmlns="" id="{585B0D5D-856D-4D74-A361-220E6ACC0345}"/>
              </a:ext>
            </a:extLst>
          </p:cNvPr>
          <p:cNvSpPr>
            <a:spLocks noGrp="1"/>
          </p:cNvSpPr>
          <p:nvPr>
            <p:ph type="title"/>
          </p:nvPr>
        </p:nvSpPr>
        <p:spPr/>
        <p:txBody>
          <a:bodyPr/>
          <a:lstStyle/>
          <a:p>
            <a:r>
              <a:rPr lang="en-US" altLang="en-US"/>
              <a:t>Definition</a:t>
            </a:r>
          </a:p>
        </p:txBody>
      </p:sp>
      <p:sp>
        <p:nvSpPr>
          <p:cNvPr id="86019" name="Rectangle 3">
            <a:extLst>
              <a:ext uri="{FF2B5EF4-FFF2-40B4-BE49-F238E27FC236}">
                <a16:creationId xmlns:a16="http://schemas.microsoft.com/office/drawing/2014/main" xmlns="" id="{1FC3CCFF-E2A4-4BA6-8330-9304B8DB6494}"/>
              </a:ext>
            </a:extLst>
          </p:cNvPr>
          <p:cNvSpPr>
            <a:spLocks noGrp="1"/>
          </p:cNvSpPr>
          <p:nvPr>
            <p:ph type="body" idx="1"/>
          </p:nvPr>
        </p:nvSpPr>
        <p:spPr/>
        <p:txBody>
          <a:bodyPr>
            <a:normAutofit fontScale="92500"/>
          </a:bodyPr>
          <a:lstStyle/>
          <a:p>
            <a:r>
              <a:rPr lang="en-US" altLang="en-US"/>
              <a:t>Real-Time Data Base System can be defined as those computing systems that are designed to operate in a timely manner.</a:t>
            </a:r>
          </a:p>
          <a:p>
            <a:r>
              <a:rPr lang="en-US" altLang="en-US"/>
              <a:t>It must perform certain actions within specific timing constrains (producing results while meeting predefined deadlines)</a:t>
            </a:r>
          </a:p>
          <a:p>
            <a:r>
              <a:rPr lang="en-US" altLang="en-US"/>
              <a:t>Real-Time Data Base System can also be defined as Traditional Databases that uses an extension to give additional power to yield reliable response.</a:t>
            </a:r>
          </a:p>
          <a:p>
            <a:endParaRPr lang="en-US" altLang="en-US"/>
          </a:p>
        </p:txBody>
      </p:sp>
      <p:sp>
        <p:nvSpPr>
          <p:cNvPr id="4" name="Title 1">
            <a:extLst>
              <a:ext uri="{FF2B5EF4-FFF2-40B4-BE49-F238E27FC236}">
                <a16:creationId xmlns:a16="http://schemas.microsoft.com/office/drawing/2014/main" xmlns="" id="{2CBD3CED-461C-487E-A83B-ADDBC9B65E63}"/>
              </a:ext>
            </a:extLst>
          </p:cNvPr>
          <p:cNvSpPr txBox="1">
            <a:spLocks/>
          </p:cNvSpPr>
          <p:nvPr/>
        </p:nvSpPr>
        <p:spPr>
          <a:xfrm>
            <a:off x="1378974"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dirty="0"/>
              <a:t>Introduction to Real time Database.</a:t>
            </a:r>
          </a:p>
        </p:txBody>
      </p:sp>
      <p:pic>
        <p:nvPicPr>
          <p:cNvPr id="5" name="Picture 4">
            <a:extLst>
              <a:ext uri="{FF2B5EF4-FFF2-40B4-BE49-F238E27FC236}">
                <a16:creationId xmlns:a16="http://schemas.microsoft.com/office/drawing/2014/main" xmlns="" id="{278251B1-0AC3-4640-B57B-DFE37E81FB10}"/>
              </a:ext>
            </a:extLst>
          </p:cNvPr>
          <p:cNvPicPr>
            <a:picLocks noChangeAspect="1"/>
          </p:cNvPicPr>
          <p:nvPr/>
        </p:nvPicPr>
        <p:blipFill>
          <a:blip r:embed="rId2"/>
          <a:stretch>
            <a:fillRect/>
          </a:stretch>
        </p:blipFill>
        <p:spPr>
          <a:xfrm>
            <a:off x="0" y="-27448"/>
            <a:ext cx="1384300" cy="812800"/>
          </a:xfrm>
          <a:prstGeom prst="rect">
            <a:avLst/>
          </a:prstGeom>
        </p:spPr>
      </p:pic>
      <p:sp>
        <p:nvSpPr>
          <p:cNvPr id="2" name="Date Placeholder 1">
            <a:extLst>
              <a:ext uri="{FF2B5EF4-FFF2-40B4-BE49-F238E27FC236}">
                <a16:creationId xmlns:a16="http://schemas.microsoft.com/office/drawing/2014/main" xmlns="" id="{0E614EF0-DEF7-402E-BEAC-AA2B4411ABAD}"/>
              </a:ext>
            </a:extLst>
          </p:cNvPr>
          <p:cNvSpPr>
            <a:spLocks noGrp="1"/>
          </p:cNvSpPr>
          <p:nvPr>
            <p:ph type="dt" sz="half" idx="10"/>
          </p:nvPr>
        </p:nvSpPr>
        <p:spPr/>
        <p:txBody>
          <a:bodyPr/>
          <a:lstStyle/>
          <a:p>
            <a:fld id="{4B4942F8-3A5D-4A12-8606-CF54623F8338}" type="datetime1">
              <a:rPr lang="en-US" smtClean="0"/>
              <a:pPr/>
              <a:t>09/05/22</a:t>
            </a:fld>
            <a:endParaRPr lang="en-US" dirty="0"/>
          </a:p>
        </p:txBody>
      </p:sp>
      <p:sp>
        <p:nvSpPr>
          <p:cNvPr id="3" name="Footer Placeholder 2">
            <a:extLst>
              <a:ext uri="{FF2B5EF4-FFF2-40B4-BE49-F238E27FC236}">
                <a16:creationId xmlns:a16="http://schemas.microsoft.com/office/drawing/2014/main" xmlns="" id="{A081B38B-7D29-47F4-8890-795AEA629A2A}"/>
              </a:ext>
            </a:extLst>
          </p:cNvPr>
          <p:cNvSpPr>
            <a:spLocks noGrp="1"/>
          </p:cNvSpPr>
          <p:nvPr>
            <p:ph type="ftr" sz="quarter" idx="11"/>
          </p:nvPr>
        </p:nvSpPr>
        <p:spPr/>
        <p:txBody>
          <a:bodyPr/>
          <a:lstStyle/>
          <a:p>
            <a:r>
              <a:rPr lang="en-US"/>
              <a:t>Mr. SOVERS SINGH BISHT                  UNIT 05</a:t>
            </a:r>
            <a:endParaRPr lang="en-US" dirty="0"/>
          </a:p>
        </p:txBody>
      </p:sp>
      <p:sp>
        <p:nvSpPr>
          <p:cNvPr id="6" name="Slide Number Placeholder 5">
            <a:extLst>
              <a:ext uri="{FF2B5EF4-FFF2-40B4-BE49-F238E27FC236}">
                <a16:creationId xmlns:a16="http://schemas.microsoft.com/office/drawing/2014/main" xmlns="" id="{2B19163A-88EF-457B-96A0-87E61B89495A}"/>
              </a:ext>
            </a:extLst>
          </p:cNvPr>
          <p:cNvSpPr>
            <a:spLocks noGrp="1"/>
          </p:cNvSpPr>
          <p:nvPr>
            <p:ph type="sldNum" sz="quarter" idx="12"/>
          </p:nvPr>
        </p:nvSpPr>
        <p:spPr/>
        <p:txBody>
          <a:bodyPr/>
          <a:lstStyle/>
          <a:p>
            <a:fld id="{B6F15528-21DE-4FAA-801E-634DDDAF4B2B}" type="slidenum">
              <a:rPr lang="en-US" smtClean="0"/>
              <a:pPr/>
              <a:t>118</a:t>
            </a:fld>
            <a:endParaRPr lang="en-US" dirty="0"/>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a:extLst>
              <a:ext uri="{FF2B5EF4-FFF2-40B4-BE49-F238E27FC236}">
                <a16:creationId xmlns:a16="http://schemas.microsoft.com/office/drawing/2014/main" xmlns="" id="{DD59282E-1A1E-4683-87E0-3AC84F2EA79E}"/>
              </a:ext>
            </a:extLst>
          </p:cNvPr>
          <p:cNvSpPr>
            <a:spLocks noGrp="1"/>
          </p:cNvSpPr>
          <p:nvPr>
            <p:ph type="title"/>
          </p:nvPr>
        </p:nvSpPr>
        <p:spPr/>
        <p:txBody>
          <a:bodyPr/>
          <a:lstStyle/>
          <a:p>
            <a:r>
              <a:rPr lang="en-US" altLang="en-US"/>
              <a:t>RTDBS Structure</a:t>
            </a:r>
          </a:p>
        </p:txBody>
      </p:sp>
      <p:sp>
        <p:nvSpPr>
          <p:cNvPr id="87043" name="Rectangle 3">
            <a:extLst>
              <a:ext uri="{FF2B5EF4-FFF2-40B4-BE49-F238E27FC236}">
                <a16:creationId xmlns:a16="http://schemas.microsoft.com/office/drawing/2014/main" xmlns="" id="{9020E1B5-018B-4541-A8BD-9B28A91B107E}"/>
              </a:ext>
            </a:extLst>
          </p:cNvPr>
          <p:cNvSpPr>
            <a:spLocks noGrp="1"/>
          </p:cNvSpPr>
          <p:nvPr>
            <p:ph type="body" idx="1"/>
          </p:nvPr>
        </p:nvSpPr>
        <p:spPr/>
        <p:txBody>
          <a:bodyPr>
            <a:normAutofit fontScale="92500"/>
          </a:bodyPr>
          <a:lstStyle/>
          <a:p>
            <a:pPr algn="just"/>
            <a:r>
              <a:rPr lang="en-US" altLang="en-US"/>
              <a:t>Typical Real-Time Bata Base System consists of:</a:t>
            </a:r>
          </a:p>
          <a:p>
            <a:pPr lvl="1" algn="just"/>
            <a:r>
              <a:rPr lang="en-US" altLang="en-US"/>
              <a:t>Controlled System : the underlying application</a:t>
            </a:r>
          </a:p>
          <a:p>
            <a:pPr lvl="1" algn="just"/>
            <a:r>
              <a:rPr lang="en-US" altLang="en-US"/>
              <a:t>Controlling System:</a:t>
            </a:r>
          </a:p>
          <a:p>
            <a:pPr lvl="2" algn="just"/>
            <a:r>
              <a:rPr lang="en-US" altLang="en-US"/>
              <a:t>A Computer monitoring the state of the environment </a:t>
            </a:r>
          </a:p>
          <a:p>
            <a:pPr lvl="2" algn="just"/>
            <a:r>
              <a:rPr lang="en-US" altLang="en-US"/>
              <a:t>Supplying the environment with the appropriate driving</a:t>
            </a:r>
          </a:p>
          <a:p>
            <a:pPr lvl="2" algn="just">
              <a:buFont typeface="Wingdings 2" panose="05020102010507070707" pitchFamily="18" charset="2"/>
              <a:buNone/>
            </a:pPr>
            <a:r>
              <a:rPr lang="en-US" altLang="en-US"/>
              <a:t>   signals.</a:t>
            </a:r>
          </a:p>
          <a:p>
            <a:pPr algn="just"/>
            <a:r>
              <a:rPr lang="en-US" altLang="en-US"/>
              <a:t>The state of the environment as perceived by the controlling system must be consistent with the actual state of the environment.</a:t>
            </a:r>
          </a:p>
        </p:txBody>
      </p:sp>
      <p:sp>
        <p:nvSpPr>
          <p:cNvPr id="4" name="Title 1">
            <a:extLst>
              <a:ext uri="{FF2B5EF4-FFF2-40B4-BE49-F238E27FC236}">
                <a16:creationId xmlns:a16="http://schemas.microsoft.com/office/drawing/2014/main" xmlns="" id="{4943703B-215F-46A2-A6C0-F09DEFCDE865}"/>
              </a:ext>
            </a:extLst>
          </p:cNvPr>
          <p:cNvSpPr txBox="1">
            <a:spLocks/>
          </p:cNvSpPr>
          <p:nvPr/>
        </p:nvSpPr>
        <p:spPr>
          <a:xfrm>
            <a:off x="1378974"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dirty="0"/>
              <a:t>Introduction to Real time Database.</a:t>
            </a:r>
          </a:p>
        </p:txBody>
      </p:sp>
      <p:pic>
        <p:nvPicPr>
          <p:cNvPr id="5" name="Picture 4">
            <a:extLst>
              <a:ext uri="{FF2B5EF4-FFF2-40B4-BE49-F238E27FC236}">
                <a16:creationId xmlns:a16="http://schemas.microsoft.com/office/drawing/2014/main" xmlns="" id="{F50D1DD0-BD52-4FF4-A738-25FA9E0E9C37}"/>
              </a:ext>
            </a:extLst>
          </p:cNvPr>
          <p:cNvPicPr>
            <a:picLocks noChangeAspect="1"/>
          </p:cNvPicPr>
          <p:nvPr/>
        </p:nvPicPr>
        <p:blipFill>
          <a:blip r:embed="rId2"/>
          <a:stretch>
            <a:fillRect/>
          </a:stretch>
        </p:blipFill>
        <p:spPr>
          <a:xfrm>
            <a:off x="0" y="-27448"/>
            <a:ext cx="1384300" cy="812800"/>
          </a:xfrm>
          <a:prstGeom prst="rect">
            <a:avLst/>
          </a:prstGeom>
        </p:spPr>
      </p:pic>
      <p:sp>
        <p:nvSpPr>
          <p:cNvPr id="2" name="Date Placeholder 1">
            <a:extLst>
              <a:ext uri="{FF2B5EF4-FFF2-40B4-BE49-F238E27FC236}">
                <a16:creationId xmlns:a16="http://schemas.microsoft.com/office/drawing/2014/main" xmlns="" id="{A492B35B-40E6-4B98-B1F9-E34780E1411C}"/>
              </a:ext>
            </a:extLst>
          </p:cNvPr>
          <p:cNvSpPr>
            <a:spLocks noGrp="1"/>
          </p:cNvSpPr>
          <p:nvPr>
            <p:ph type="dt" sz="half" idx="10"/>
          </p:nvPr>
        </p:nvSpPr>
        <p:spPr/>
        <p:txBody>
          <a:bodyPr/>
          <a:lstStyle/>
          <a:p>
            <a:fld id="{7F909CC1-2A21-49FC-A10B-05E07F3CD1EE}" type="datetime1">
              <a:rPr lang="en-US" smtClean="0"/>
              <a:pPr/>
              <a:t>09/05/22</a:t>
            </a:fld>
            <a:endParaRPr lang="en-US" dirty="0"/>
          </a:p>
        </p:txBody>
      </p:sp>
      <p:sp>
        <p:nvSpPr>
          <p:cNvPr id="3" name="Footer Placeholder 2">
            <a:extLst>
              <a:ext uri="{FF2B5EF4-FFF2-40B4-BE49-F238E27FC236}">
                <a16:creationId xmlns:a16="http://schemas.microsoft.com/office/drawing/2014/main" xmlns="" id="{C6F06934-D2E4-4351-BEA4-64BEBA9FB0E7}"/>
              </a:ext>
            </a:extLst>
          </p:cNvPr>
          <p:cNvSpPr>
            <a:spLocks noGrp="1"/>
          </p:cNvSpPr>
          <p:nvPr>
            <p:ph type="ftr" sz="quarter" idx="11"/>
          </p:nvPr>
        </p:nvSpPr>
        <p:spPr/>
        <p:txBody>
          <a:bodyPr/>
          <a:lstStyle/>
          <a:p>
            <a:r>
              <a:rPr lang="en-US"/>
              <a:t>Mr. SOVERS SINGH BISHT                  UNIT 05</a:t>
            </a:r>
            <a:endParaRPr lang="en-US" dirty="0"/>
          </a:p>
        </p:txBody>
      </p:sp>
      <p:sp>
        <p:nvSpPr>
          <p:cNvPr id="6" name="Slide Number Placeholder 5">
            <a:extLst>
              <a:ext uri="{FF2B5EF4-FFF2-40B4-BE49-F238E27FC236}">
                <a16:creationId xmlns:a16="http://schemas.microsoft.com/office/drawing/2014/main" xmlns="" id="{6DBCB4BE-AF8B-47D6-B602-D642686B74B6}"/>
              </a:ext>
            </a:extLst>
          </p:cNvPr>
          <p:cNvSpPr>
            <a:spLocks noGrp="1"/>
          </p:cNvSpPr>
          <p:nvPr>
            <p:ph type="sldNum" sz="quarter" idx="12"/>
          </p:nvPr>
        </p:nvSpPr>
        <p:spPr/>
        <p:txBody>
          <a:bodyPr/>
          <a:lstStyle/>
          <a:p>
            <a:fld id="{B6F15528-21DE-4FAA-801E-634DDDAF4B2B}" type="slidenum">
              <a:rPr lang="en-US" smtClean="0"/>
              <a:pPr/>
              <a:t>119</a:t>
            </a:fld>
            <a:endParaRPr 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6F15528-21DE-4FAA-801E-634DDDAF4B2B}" type="slidenum">
              <a:rPr lang="en-US" smtClean="0">
                <a:solidFill>
                  <a:schemeClr val="tx1"/>
                </a:solidFill>
              </a:rPr>
              <a:pPr/>
              <a:t>12</a:t>
            </a:fld>
            <a:endParaRPr lang="en-US" dirty="0">
              <a:solidFill>
                <a:schemeClr val="tx1"/>
              </a:solidFill>
            </a:endParaRPr>
          </a:p>
        </p:txBody>
      </p:sp>
      <p:sp>
        <p:nvSpPr>
          <p:cNvPr id="5" name="Title 1"/>
          <p:cNvSpPr txBox="1">
            <a:spLocks/>
          </p:cNvSpPr>
          <p:nvPr/>
        </p:nvSpPr>
        <p:spPr>
          <a:xfrm>
            <a:off x="1269157" y="0"/>
            <a:ext cx="7874843" cy="726498"/>
          </a:xfrm>
          <a:prstGeom prst="rect">
            <a:avLst/>
          </a:prstGeom>
        </p:spPr>
        <p:style>
          <a:lnRef idx="1">
            <a:schemeClr val="accent5"/>
          </a:lnRef>
          <a:fillRef idx="2">
            <a:schemeClr val="accent5"/>
          </a:fillRef>
          <a:effectRef idx="1">
            <a:schemeClr val="accent5"/>
          </a:effectRef>
          <a:fontRef idx="minor">
            <a:schemeClr val="dk1"/>
          </a:fontRef>
        </p:style>
        <p:txBody>
          <a:bodyPr vert="horz" lIns="68580" tIns="34290" rIns="68580" bIns="34290" rtlCol="0" anchor="ctr">
            <a:noAutofit/>
          </a:bodyPr>
          <a:lstStyle/>
          <a:p>
            <a:pPr algn="ctr">
              <a:spcBef>
                <a:spcPct val="0"/>
              </a:spcBef>
              <a:defRPr/>
            </a:pPr>
            <a:r>
              <a:rPr lang="en-US" sz="3000" dirty="0">
                <a:solidFill>
                  <a:schemeClr val="tx1"/>
                </a:solidFill>
              </a:rPr>
              <a:t>Question Paper Template</a:t>
            </a:r>
          </a:p>
        </p:txBody>
      </p:sp>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4532" y="983395"/>
            <a:ext cx="6850601" cy="37662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p:cNvSpPr/>
          <p:nvPr/>
        </p:nvSpPr>
        <p:spPr>
          <a:xfrm>
            <a:off x="804532" y="1716618"/>
            <a:ext cx="6880572" cy="369332"/>
          </a:xfrm>
          <a:prstGeom prst="rect">
            <a:avLst/>
          </a:prstGeom>
        </p:spPr>
        <p:txBody>
          <a:bodyPr wrap="square">
            <a:spAutoFit/>
          </a:bodyPr>
          <a:lstStyle/>
          <a:p>
            <a:pPr algn="just"/>
            <a:r>
              <a:rPr lang="en-US" b="1" dirty="0">
                <a:solidFill>
                  <a:srgbClr val="000000"/>
                </a:solidFill>
              </a:rPr>
              <a:t>	</a:t>
            </a:r>
          </a:p>
        </p:txBody>
      </p:sp>
      <p:sp>
        <p:nvSpPr>
          <p:cNvPr id="2" name="Date Placeholder 1"/>
          <p:cNvSpPr>
            <a:spLocks noGrp="1"/>
          </p:cNvSpPr>
          <p:nvPr>
            <p:ph type="dt" sz="half" idx="10"/>
          </p:nvPr>
        </p:nvSpPr>
        <p:spPr/>
        <p:txBody>
          <a:bodyPr/>
          <a:lstStyle/>
          <a:p>
            <a:fld id="{8A1A6A3C-A948-45C4-8DA5-B934ABE6AFEF}" type="datetime1">
              <a:rPr lang="en-US" smtClean="0">
                <a:solidFill>
                  <a:schemeClr val="tx1"/>
                </a:solidFill>
              </a:rPr>
              <a:pPr/>
              <a:t>09/05/22</a:t>
            </a:fld>
            <a:endParaRPr lang="en-US" dirty="0">
              <a:solidFill>
                <a:schemeClr val="tx1"/>
              </a:solidFill>
            </a:endParaRPr>
          </a:p>
        </p:txBody>
      </p:sp>
      <p:sp>
        <p:nvSpPr>
          <p:cNvPr id="11" name="Footer Placeholder 10">
            <a:extLst>
              <a:ext uri="{FF2B5EF4-FFF2-40B4-BE49-F238E27FC236}">
                <a16:creationId xmlns:a16="http://schemas.microsoft.com/office/drawing/2014/main" xmlns="" id="{36A70B1D-918E-44EC-9C09-C68DF7FA411C}"/>
              </a:ext>
            </a:extLst>
          </p:cNvPr>
          <p:cNvSpPr>
            <a:spLocks noGrp="1"/>
          </p:cNvSpPr>
          <p:nvPr>
            <p:ph type="ftr" sz="quarter" idx="11"/>
          </p:nvPr>
        </p:nvSpPr>
        <p:spPr/>
        <p:txBody>
          <a:bodyPr/>
          <a:lstStyle/>
          <a:p>
            <a:r>
              <a:rPr lang="en-US"/>
              <a:t>Mr. SOVERS SINGH BISHT                  UNIT 05</a:t>
            </a:r>
            <a:endParaRPr lang="en-US" dirty="0"/>
          </a:p>
        </p:txBody>
      </p:sp>
      <p:pic>
        <p:nvPicPr>
          <p:cNvPr id="7" name="Picture 6">
            <a:extLst>
              <a:ext uri="{FF2B5EF4-FFF2-40B4-BE49-F238E27FC236}">
                <a16:creationId xmlns:a16="http://schemas.microsoft.com/office/drawing/2014/main" xmlns="" id="{205EA77E-DEF1-B545-8A3A-F076C4FAE629}"/>
              </a:ext>
            </a:extLst>
          </p:cNvPr>
          <p:cNvPicPr>
            <a:picLocks noChangeAspect="1"/>
          </p:cNvPicPr>
          <p:nvPr/>
        </p:nvPicPr>
        <p:blipFill>
          <a:blip r:embed="rId3"/>
          <a:stretch>
            <a:fillRect/>
          </a:stretch>
        </p:blipFill>
        <p:spPr>
          <a:xfrm>
            <a:off x="933450" y="844550"/>
            <a:ext cx="7277100" cy="5168900"/>
          </a:xfrm>
          <a:prstGeom prst="rect">
            <a:avLst/>
          </a:prstGeom>
        </p:spPr>
      </p:pic>
      <p:pic>
        <p:nvPicPr>
          <p:cNvPr id="9" name="Picture 8">
            <a:extLst>
              <a:ext uri="{FF2B5EF4-FFF2-40B4-BE49-F238E27FC236}">
                <a16:creationId xmlns:a16="http://schemas.microsoft.com/office/drawing/2014/main" xmlns="" id="{62829486-2894-F343-8A4B-BCB5011C169E}"/>
              </a:ext>
            </a:extLst>
          </p:cNvPr>
          <p:cNvPicPr>
            <a:picLocks noChangeAspect="1"/>
          </p:cNvPicPr>
          <p:nvPr/>
        </p:nvPicPr>
        <p:blipFill>
          <a:blip r:embed="rId4"/>
          <a:stretch>
            <a:fillRect/>
          </a:stretch>
        </p:blipFill>
        <p:spPr>
          <a:xfrm>
            <a:off x="0" y="-27448"/>
            <a:ext cx="1384300" cy="812800"/>
          </a:xfrm>
          <a:prstGeom prst="rect">
            <a:avLst/>
          </a:prstGeom>
        </p:spPr>
      </p:pic>
    </p:spTree>
    <p:extLst>
      <p:ext uri="{BB962C8B-B14F-4D97-AF65-F5344CB8AC3E}">
        <p14:creationId xmlns:p14="http://schemas.microsoft.com/office/powerpoint/2010/main" val="281759667"/>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a:extLst>
              <a:ext uri="{FF2B5EF4-FFF2-40B4-BE49-F238E27FC236}">
                <a16:creationId xmlns:a16="http://schemas.microsoft.com/office/drawing/2014/main" xmlns="" id="{DAECD0B7-9478-4A4C-945D-D0DC6376D6FD}"/>
              </a:ext>
            </a:extLst>
          </p:cNvPr>
          <p:cNvSpPr>
            <a:spLocks noGrp="1"/>
          </p:cNvSpPr>
          <p:nvPr>
            <p:ph type="title"/>
          </p:nvPr>
        </p:nvSpPr>
        <p:spPr/>
        <p:txBody>
          <a:bodyPr/>
          <a:lstStyle/>
          <a:p>
            <a:r>
              <a:rPr lang="en-US" altLang="en-US"/>
              <a:t>Specifications</a:t>
            </a:r>
          </a:p>
        </p:txBody>
      </p:sp>
      <p:sp>
        <p:nvSpPr>
          <p:cNvPr id="88067" name="Rectangle 3">
            <a:extLst>
              <a:ext uri="{FF2B5EF4-FFF2-40B4-BE49-F238E27FC236}">
                <a16:creationId xmlns:a16="http://schemas.microsoft.com/office/drawing/2014/main" xmlns="" id="{A317C3C6-AFA3-490F-97C2-C00AB12BA5DA}"/>
              </a:ext>
            </a:extLst>
          </p:cNvPr>
          <p:cNvSpPr>
            <a:spLocks noGrp="1"/>
          </p:cNvSpPr>
          <p:nvPr>
            <p:ph type="body" idx="1"/>
          </p:nvPr>
        </p:nvSpPr>
        <p:spPr/>
        <p:txBody>
          <a:bodyPr>
            <a:normAutofit fontScale="92500" lnSpcReduction="10000"/>
          </a:bodyPr>
          <a:lstStyle/>
          <a:p>
            <a:pPr>
              <a:lnSpc>
                <a:spcPct val="90000"/>
              </a:lnSpc>
            </a:pPr>
            <a:r>
              <a:rPr lang="en-US" altLang="en-US"/>
              <a:t>Effective RTBDS must consider:</a:t>
            </a:r>
          </a:p>
          <a:p>
            <a:pPr lvl="1">
              <a:lnSpc>
                <a:spcPct val="90000"/>
              </a:lnSpc>
            </a:pPr>
            <a:r>
              <a:rPr lang="en-US" altLang="en-US"/>
              <a:t>Temporal-consistency: maintaining consistency between the actual state of the environment and the state as reflected or perceived by the system.</a:t>
            </a:r>
          </a:p>
          <a:p>
            <a:pPr lvl="1">
              <a:lnSpc>
                <a:spcPct val="90000"/>
              </a:lnSpc>
            </a:pPr>
            <a:r>
              <a:rPr lang="en-US" altLang="en-US"/>
              <a:t>Deadlines: timing constrains which must be met in addition to the desired computations </a:t>
            </a:r>
            <a:endParaRPr lang="x-none" altLang="en-US">
              <a:cs typeface="Arial" panose="020B0604020202020204" pitchFamily="34" charset="0"/>
            </a:endParaRPr>
          </a:p>
          <a:p>
            <a:pPr lvl="1">
              <a:lnSpc>
                <a:spcPct val="90000"/>
              </a:lnSpc>
            </a:pPr>
            <a:r>
              <a:rPr lang="en-US" altLang="en-US">
                <a:cs typeface="Arial" panose="020B0604020202020204" pitchFamily="34" charset="0"/>
              </a:rPr>
              <a:t>Priority Scheduling: policy for ordering the execution of the outstanding processor according to some predefined criteria.</a:t>
            </a:r>
          </a:p>
          <a:p>
            <a:pPr>
              <a:lnSpc>
                <a:spcPct val="90000"/>
              </a:lnSpc>
              <a:buFontTx/>
              <a:buChar char="•"/>
            </a:pPr>
            <a:r>
              <a:rPr lang="en-US" altLang="en-US">
                <a:cs typeface="Arial" panose="020B0604020202020204" pitchFamily="34" charset="0"/>
              </a:rPr>
              <a:t>As a conclusion, Real Time Data Base Systems correctness do not only depends on the </a:t>
            </a:r>
            <a:r>
              <a:rPr lang="en-US" altLang="en-US">
                <a:solidFill>
                  <a:schemeClr val="hlink"/>
                </a:solidFill>
                <a:cs typeface="Arial" panose="020B0604020202020204" pitchFamily="34" charset="0"/>
              </a:rPr>
              <a:t>logical correctness</a:t>
            </a:r>
            <a:r>
              <a:rPr lang="en-US" altLang="en-US">
                <a:cs typeface="Arial" panose="020B0604020202020204" pitchFamily="34" charset="0"/>
              </a:rPr>
              <a:t>, but on the </a:t>
            </a:r>
            <a:r>
              <a:rPr lang="en-US" altLang="en-US">
                <a:solidFill>
                  <a:schemeClr val="hlink"/>
                </a:solidFill>
                <a:cs typeface="Arial" panose="020B0604020202020204" pitchFamily="34" charset="0"/>
              </a:rPr>
              <a:t>timeliness</a:t>
            </a:r>
            <a:r>
              <a:rPr lang="en-US" altLang="en-US">
                <a:cs typeface="Arial" panose="020B0604020202020204" pitchFamily="34" charset="0"/>
              </a:rPr>
              <a:t> of its actions </a:t>
            </a:r>
          </a:p>
        </p:txBody>
      </p:sp>
      <p:sp>
        <p:nvSpPr>
          <p:cNvPr id="88068" name="Rectangle 4">
            <a:extLst>
              <a:ext uri="{FF2B5EF4-FFF2-40B4-BE49-F238E27FC236}">
                <a16:creationId xmlns:a16="http://schemas.microsoft.com/office/drawing/2014/main" xmlns="" id="{EF1E77EC-B22D-4EF6-873D-49FF3DFF6114}"/>
              </a:ext>
            </a:extLst>
          </p:cNvPr>
          <p:cNvSpPr>
            <a:spLocks noChangeArrowheads="1"/>
          </p:cNvSpPr>
          <p:nvPr/>
        </p:nvSpPr>
        <p:spPr bwMode="auto">
          <a:xfrm>
            <a:off x="6443663" y="4149725"/>
            <a:ext cx="2232025" cy="8636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ct val="80000"/>
              </a:lnSpc>
              <a:spcBef>
                <a:spcPct val="20000"/>
              </a:spcBef>
              <a:buClr>
                <a:srgbClr val="B32C16"/>
              </a:buClr>
              <a:buSzPct val="95000"/>
              <a:buFont typeface="Wingdings 2" panose="05020102010507070707" pitchFamily="18" charset="2"/>
              <a:buNone/>
            </a:pPr>
            <a:endParaRPr lang="en-US" altLang="en-US"/>
          </a:p>
          <a:p>
            <a:pPr algn="ctr" eaLnBrk="1" hangingPunct="1">
              <a:lnSpc>
                <a:spcPct val="80000"/>
              </a:lnSpc>
              <a:spcBef>
                <a:spcPct val="20000"/>
              </a:spcBef>
              <a:buClr>
                <a:srgbClr val="B32C16"/>
              </a:buClr>
              <a:buSzPct val="95000"/>
              <a:buFont typeface="Wingdings 2" panose="05020102010507070707" pitchFamily="18" charset="2"/>
              <a:buNone/>
            </a:pPr>
            <a:r>
              <a:rPr lang="en-US" altLang="en-US"/>
              <a:t>integrity of data</a:t>
            </a:r>
          </a:p>
          <a:p>
            <a:pPr algn="ctr"/>
            <a:endParaRPr lang="en-US" altLang="en-US"/>
          </a:p>
        </p:txBody>
      </p:sp>
      <p:sp>
        <p:nvSpPr>
          <p:cNvPr id="88069" name="Line 5">
            <a:extLst>
              <a:ext uri="{FF2B5EF4-FFF2-40B4-BE49-F238E27FC236}">
                <a16:creationId xmlns:a16="http://schemas.microsoft.com/office/drawing/2014/main" xmlns="" id="{EE051DDA-B745-4A33-ABF2-1FFA90C4F216}"/>
              </a:ext>
            </a:extLst>
          </p:cNvPr>
          <p:cNvSpPr>
            <a:spLocks noChangeShapeType="1"/>
          </p:cNvSpPr>
          <p:nvPr/>
        </p:nvSpPr>
        <p:spPr bwMode="auto">
          <a:xfrm flipH="1">
            <a:off x="7019925" y="5013325"/>
            <a:ext cx="576263" cy="431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88070" name="Rectangle 6">
            <a:extLst>
              <a:ext uri="{FF2B5EF4-FFF2-40B4-BE49-F238E27FC236}">
                <a16:creationId xmlns:a16="http://schemas.microsoft.com/office/drawing/2014/main" xmlns="" id="{CC7BF789-AB54-4221-AED4-CA37D9EC3FB6}"/>
              </a:ext>
            </a:extLst>
          </p:cNvPr>
          <p:cNvSpPr>
            <a:spLocks noChangeArrowheads="1"/>
          </p:cNvSpPr>
          <p:nvPr/>
        </p:nvSpPr>
        <p:spPr bwMode="auto">
          <a:xfrm>
            <a:off x="4932363" y="1196975"/>
            <a:ext cx="2303462" cy="719138"/>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t>validity of data</a:t>
            </a:r>
          </a:p>
        </p:txBody>
      </p:sp>
      <p:sp>
        <p:nvSpPr>
          <p:cNvPr id="88071" name="Line 7">
            <a:extLst>
              <a:ext uri="{FF2B5EF4-FFF2-40B4-BE49-F238E27FC236}">
                <a16:creationId xmlns:a16="http://schemas.microsoft.com/office/drawing/2014/main" xmlns="" id="{4F0F1982-F563-4F20-93E3-FEB7E8B7BFD5}"/>
              </a:ext>
            </a:extLst>
          </p:cNvPr>
          <p:cNvSpPr>
            <a:spLocks noChangeShapeType="1"/>
          </p:cNvSpPr>
          <p:nvPr/>
        </p:nvSpPr>
        <p:spPr bwMode="auto">
          <a:xfrm flipH="1">
            <a:off x="3851275" y="1917700"/>
            <a:ext cx="2233613" cy="57467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8" name="Title 1">
            <a:extLst>
              <a:ext uri="{FF2B5EF4-FFF2-40B4-BE49-F238E27FC236}">
                <a16:creationId xmlns:a16="http://schemas.microsoft.com/office/drawing/2014/main" xmlns="" id="{7D2E5DCE-E898-474C-A139-47E9DA96E1E4}"/>
              </a:ext>
            </a:extLst>
          </p:cNvPr>
          <p:cNvSpPr txBox="1">
            <a:spLocks/>
          </p:cNvSpPr>
          <p:nvPr/>
        </p:nvSpPr>
        <p:spPr>
          <a:xfrm>
            <a:off x="1378974"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dirty="0"/>
              <a:t>Introduction to Real time Database.</a:t>
            </a:r>
          </a:p>
        </p:txBody>
      </p:sp>
      <p:pic>
        <p:nvPicPr>
          <p:cNvPr id="9" name="Picture 8">
            <a:extLst>
              <a:ext uri="{FF2B5EF4-FFF2-40B4-BE49-F238E27FC236}">
                <a16:creationId xmlns:a16="http://schemas.microsoft.com/office/drawing/2014/main" xmlns="" id="{9881896E-8C4B-463B-B681-9AE7D34E2550}"/>
              </a:ext>
            </a:extLst>
          </p:cNvPr>
          <p:cNvPicPr>
            <a:picLocks noChangeAspect="1"/>
          </p:cNvPicPr>
          <p:nvPr/>
        </p:nvPicPr>
        <p:blipFill>
          <a:blip r:embed="rId2"/>
          <a:stretch>
            <a:fillRect/>
          </a:stretch>
        </p:blipFill>
        <p:spPr>
          <a:xfrm>
            <a:off x="0" y="-27448"/>
            <a:ext cx="1384300" cy="812800"/>
          </a:xfrm>
          <a:prstGeom prst="rect">
            <a:avLst/>
          </a:prstGeom>
        </p:spPr>
      </p:pic>
      <p:sp>
        <p:nvSpPr>
          <p:cNvPr id="2" name="Date Placeholder 1">
            <a:extLst>
              <a:ext uri="{FF2B5EF4-FFF2-40B4-BE49-F238E27FC236}">
                <a16:creationId xmlns:a16="http://schemas.microsoft.com/office/drawing/2014/main" xmlns="" id="{A8ED1490-15B6-4BE6-8DB3-B3EC5317B4B0}"/>
              </a:ext>
            </a:extLst>
          </p:cNvPr>
          <p:cNvSpPr>
            <a:spLocks noGrp="1"/>
          </p:cNvSpPr>
          <p:nvPr>
            <p:ph type="dt" sz="half" idx="10"/>
          </p:nvPr>
        </p:nvSpPr>
        <p:spPr/>
        <p:txBody>
          <a:bodyPr/>
          <a:lstStyle/>
          <a:p>
            <a:fld id="{8EEEBA5B-402C-4FBD-BEE8-43A60AE57F08}" type="datetime1">
              <a:rPr lang="en-US" smtClean="0"/>
              <a:pPr/>
              <a:t>09/05/22</a:t>
            </a:fld>
            <a:endParaRPr lang="en-US" dirty="0"/>
          </a:p>
        </p:txBody>
      </p:sp>
      <p:sp>
        <p:nvSpPr>
          <p:cNvPr id="3" name="Footer Placeholder 2">
            <a:extLst>
              <a:ext uri="{FF2B5EF4-FFF2-40B4-BE49-F238E27FC236}">
                <a16:creationId xmlns:a16="http://schemas.microsoft.com/office/drawing/2014/main" xmlns="" id="{84101A09-5EF9-4C24-AF51-F93AF3BBD586}"/>
              </a:ext>
            </a:extLst>
          </p:cNvPr>
          <p:cNvSpPr>
            <a:spLocks noGrp="1"/>
          </p:cNvSpPr>
          <p:nvPr>
            <p:ph type="ftr" sz="quarter" idx="11"/>
          </p:nvPr>
        </p:nvSpPr>
        <p:spPr/>
        <p:txBody>
          <a:bodyPr/>
          <a:lstStyle/>
          <a:p>
            <a:r>
              <a:rPr lang="en-US"/>
              <a:t>Mr. SOVERS SINGH BISHT                  UNIT 05</a:t>
            </a:r>
            <a:endParaRPr lang="en-US" dirty="0"/>
          </a:p>
        </p:txBody>
      </p:sp>
      <p:sp>
        <p:nvSpPr>
          <p:cNvPr id="4" name="Slide Number Placeholder 3">
            <a:extLst>
              <a:ext uri="{FF2B5EF4-FFF2-40B4-BE49-F238E27FC236}">
                <a16:creationId xmlns:a16="http://schemas.microsoft.com/office/drawing/2014/main" xmlns="" id="{352869A0-3D66-4841-98B1-A8A38A68AA26}"/>
              </a:ext>
            </a:extLst>
          </p:cNvPr>
          <p:cNvSpPr>
            <a:spLocks noGrp="1"/>
          </p:cNvSpPr>
          <p:nvPr>
            <p:ph type="sldNum" sz="quarter" idx="12"/>
          </p:nvPr>
        </p:nvSpPr>
        <p:spPr/>
        <p:txBody>
          <a:bodyPr/>
          <a:lstStyle/>
          <a:p>
            <a:fld id="{B6F15528-21DE-4FAA-801E-634DDDAF4B2B}" type="slidenum">
              <a:rPr lang="en-US" smtClean="0"/>
              <a:pPr/>
              <a:t>120</a:t>
            </a:fld>
            <a:endParaRPr lang="en-US" dirty="0"/>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807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8071"/>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806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80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068" grpId="0" animBg="1"/>
      <p:bldP spid="88070" grpId="0" animBg="1"/>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a:extLst>
              <a:ext uri="{FF2B5EF4-FFF2-40B4-BE49-F238E27FC236}">
                <a16:creationId xmlns:a16="http://schemas.microsoft.com/office/drawing/2014/main" xmlns="" id="{71559BC8-2ED0-4C6B-AAFD-C2A6FB2D2033}"/>
              </a:ext>
            </a:extLst>
          </p:cNvPr>
          <p:cNvSpPr>
            <a:spLocks noGrp="1"/>
          </p:cNvSpPr>
          <p:nvPr>
            <p:ph type="title"/>
          </p:nvPr>
        </p:nvSpPr>
        <p:spPr/>
        <p:txBody>
          <a:bodyPr/>
          <a:lstStyle/>
          <a:p>
            <a:r>
              <a:rPr lang="en-US" altLang="en-US"/>
              <a:t>Services and Examples</a:t>
            </a:r>
          </a:p>
        </p:txBody>
      </p:sp>
      <p:sp>
        <p:nvSpPr>
          <p:cNvPr id="89091" name="Rectangle 3">
            <a:extLst>
              <a:ext uri="{FF2B5EF4-FFF2-40B4-BE49-F238E27FC236}">
                <a16:creationId xmlns:a16="http://schemas.microsoft.com/office/drawing/2014/main" xmlns="" id="{95EB4F19-C87A-4479-910F-25E0B9934CFE}"/>
              </a:ext>
            </a:extLst>
          </p:cNvPr>
          <p:cNvSpPr>
            <a:spLocks noGrp="1"/>
          </p:cNvSpPr>
          <p:nvPr>
            <p:ph type="body" idx="1"/>
          </p:nvPr>
        </p:nvSpPr>
        <p:spPr/>
        <p:txBody>
          <a:bodyPr/>
          <a:lstStyle/>
          <a:p>
            <a:r>
              <a:rPr lang="en-US" altLang="en-US" sz="2200"/>
              <a:t>Telecommunication Systems</a:t>
            </a:r>
          </a:p>
          <a:p>
            <a:pPr lvl="1"/>
            <a:r>
              <a:rPr lang="en-US" altLang="en-US" sz="2000"/>
              <a:t>Routers and network management systems</a:t>
            </a:r>
          </a:p>
          <a:p>
            <a:pPr lvl="1"/>
            <a:r>
              <a:rPr lang="en-US" altLang="en-US" sz="2000"/>
              <a:t>Telephone switching systems</a:t>
            </a:r>
          </a:p>
          <a:p>
            <a:r>
              <a:rPr lang="en-US" altLang="en-US" sz="2200"/>
              <a:t>Control Systems</a:t>
            </a:r>
          </a:p>
          <a:p>
            <a:pPr lvl="1"/>
            <a:r>
              <a:rPr lang="en-US" altLang="en-US" sz="2000"/>
              <a:t>Automatic tracking and object positioning</a:t>
            </a:r>
          </a:p>
          <a:p>
            <a:pPr lvl="1"/>
            <a:r>
              <a:rPr lang="en-US" altLang="en-US" sz="2000"/>
              <a:t>Engine control in automobiles</a:t>
            </a:r>
          </a:p>
          <a:p>
            <a:r>
              <a:rPr lang="en-US" altLang="en-US" sz="2200"/>
              <a:t>Multimedia servers for real-time streaming</a:t>
            </a:r>
          </a:p>
          <a:p>
            <a:r>
              <a:rPr lang="en-US" altLang="en-US" sz="2200"/>
              <a:t>E-commerce and e-buisness</a:t>
            </a:r>
          </a:p>
          <a:p>
            <a:pPr lvl="1"/>
            <a:r>
              <a:rPr lang="en-US" altLang="en-US" sz="2000"/>
              <a:t>Stock market: program stock trading </a:t>
            </a:r>
          </a:p>
          <a:p>
            <a:pPr lvl="1"/>
            <a:r>
              <a:rPr lang="en-US" altLang="en-US" sz="2000"/>
              <a:t>Financial services: credit card transactions</a:t>
            </a:r>
          </a:p>
          <a:p>
            <a:r>
              <a:rPr lang="en-US" altLang="en-US" sz="2200"/>
              <a:t>Web-based data services </a:t>
            </a:r>
            <a:endParaRPr lang="x-none" altLang="en-US" sz="2200">
              <a:cs typeface="Arial" panose="020B0604020202020204" pitchFamily="34" charset="0"/>
            </a:endParaRPr>
          </a:p>
          <a:p>
            <a:endParaRPr lang="en-IN" altLang="en-US" sz="2200">
              <a:cs typeface="Arial" panose="020B0604020202020204" pitchFamily="34" charset="0"/>
            </a:endParaRPr>
          </a:p>
        </p:txBody>
      </p:sp>
      <p:sp>
        <p:nvSpPr>
          <p:cNvPr id="4" name="Title 1">
            <a:extLst>
              <a:ext uri="{FF2B5EF4-FFF2-40B4-BE49-F238E27FC236}">
                <a16:creationId xmlns:a16="http://schemas.microsoft.com/office/drawing/2014/main" xmlns="" id="{25C637C9-0CEE-41DE-839D-0EC5767CBFF0}"/>
              </a:ext>
            </a:extLst>
          </p:cNvPr>
          <p:cNvSpPr txBox="1">
            <a:spLocks/>
          </p:cNvSpPr>
          <p:nvPr/>
        </p:nvSpPr>
        <p:spPr>
          <a:xfrm>
            <a:off x="1378974"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dirty="0"/>
              <a:t>Introduction to Real time Database.</a:t>
            </a:r>
          </a:p>
        </p:txBody>
      </p:sp>
      <p:pic>
        <p:nvPicPr>
          <p:cNvPr id="5" name="Picture 4">
            <a:extLst>
              <a:ext uri="{FF2B5EF4-FFF2-40B4-BE49-F238E27FC236}">
                <a16:creationId xmlns:a16="http://schemas.microsoft.com/office/drawing/2014/main" xmlns="" id="{979BA3BE-AC88-428F-9B03-328DCCAB8540}"/>
              </a:ext>
            </a:extLst>
          </p:cNvPr>
          <p:cNvPicPr>
            <a:picLocks noChangeAspect="1"/>
          </p:cNvPicPr>
          <p:nvPr/>
        </p:nvPicPr>
        <p:blipFill>
          <a:blip r:embed="rId2"/>
          <a:stretch>
            <a:fillRect/>
          </a:stretch>
        </p:blipFill>
        <p:spPr>
          <a:xfrm>
            <a:off x="0" y="-27448"/>
            <a:ext cx="1384300" cy="812800"/>
          </a:xfrm>
          <a:prstGeom prst="rect">
            <a:avLst/>
          </a:prstGeom>
        </p:spPr>
      </p:pic>
      <p:sp>
        <p:nvSpPr>
          <p:cNvPr id="2" name="Date Placeholder 1">
            <a:extLst>
              <a:ext uri="{FF2B5EF4-FFF2-40B4-BE49-F238E27FC236}">
                <a16:creationId xmlns:a16="http://schemas.microsoft.com/office/drawing/2014/main" xmlns="" id="{0BFF4EDE-6A18-46AE-8F03-EA47CA00FF55}"/>
              </a:ext>
            </a:extLst>
          </p:cNvPr>
          <p:cNvSpPr>
            <a:spLocks noGrp="1"/>
          </p:cNvSpPr>
          <p:nvPr>
            <p:ph type="dt" sz="half" idx="10"/>
          </p:nvPr>
        </p:nvSpPr>
        <p:spPr/>
        <p:txBody>
          <a:bodyPr/>
          <a:lstStyle/>
          <a:p>
            <a:fld id="{7AD5B1EF-4937-4B60-80B6-4D16C4EEF356}" type="datetime1">
              <a:rPr lang="en-US" smtClean="0"/>
              <a:pPr/>
              <a:t>09/05/22</a:t>
            </a:fld>
            <a:endParaRPr lang="en-US" dirty="0"/>
          </a:p>
        </p:txBody>
      </p:sp>
      <p:sp>
        <p:nvSpPr>
          <p:cNvPr id="3" name="Footer Placeholder 2">
            <a:extLst>
              <a:ext uri="{FF2B5EF4-FFF2-40B4-BE49-F238E27FC236}">
                <a16:creationId xmlns:a16="http://schemas.microsoft.com/office/drawing/2014/main" xmlns="" id="{5EE0160C-DA2F-4A0F-A386-6342776C1540}"/>
              </a:ext>
            </a:extLst>
          </p:cNvPr>
          <p:cNvSpPr>
            <a:spLocks noGrp="1"/>
          </p:cNvSpPr>
          <p:nvPr>
            <p:ph type="ftr" sz="quarter" idx="11"/>
          </p:nvPr>
        </p:nvSpPr>
        <p:spPr/>
        <p:txBody>
          <a:bodyPr/>
          <a:lstStyle/>
          <a:p>
            <a:r>
              <a:rPr lang="en-US"/>
              <a:t>Mr. SOVERS SINGH BISHT                  UNIT 05</a:t>
            </a:r>
            <a:endParaRPr lang="en-US" dirty="0"/>
          </a:p>
        </p:txBody>
      </p:sp>
      <p:sp>
        <p:nvSpPr>
          <p:cNvPr id="6" name="Slide Number Placeholder 5">
            <a:extLst>
              <a:ext uri="{FF2B5EF4-FFF2-40B4-BE49-F238E27FC236}">
                <a16:creationId xmlns:a16="http://schemas.microsoft.com/office/drawing/2014/main" xmlns="" id="{5B29BB45-CA84-4F3C-9710-CF33E308C823}"/>
              </a:ext>
            </a:extLst>
          </p:cNvPr>
          <p:cNvSpPr>
            <a:spLocks noGrp="1"/>
          </p:cNvSpPr>
          <p:nvPr>
            <p:ph type="sldNum" sz="quarter" idx="12"/>
          </p:nvPr>
        </p:nvSpPr>
        <p:spPr/>
        <p:txBody>
          <a:bodyPr/>
          <a:lstStyle/>
          <a:p>
            <a:fld id="{B6F15528-21DE-4FAA-801E-634DDDAF4B2B}" type="slidenum">
              <a:rPr lang="en-US" smtClean="0"/>
              <a:pPr/>
              <a:t>121</a:t>
            </a:fld>
            <a:endParaRPr lang="en-US" dirty="0"/>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a:extLst>
              <a:ext uri="{FF2B5EF4-FFF2-40B4-BE49-F238E27FC236}">
                <a16:creationId xmlns:a16="http://schemas.microsoft.com/office/drawing/2014/main" xmlns="" id="{50F1E32D-99AB-4C52-BB1A-6D87CA41E664}"/>
              </a:ext>
            </a:extLst>
          </p:cNvPr>
          <p:cNvSpPr>
            <a:spLocks noGrp="1"/>
          </p:cNvSpPr>
          <p:nvPr>
            <p:ph type="title"/>
          </p:nvPr>
        </p:nvSpPr>
        <p:spPr>
          <a:xfrm>
            <a:off x="457200" y="762000"/>
            <a:ext cx="8229600" cy="1143000"/>
          </a:xfrm>
        </p:spPr>
        <p:txBody>
          <a:bodyPr>
            <a:normAutofit fontScale="90000"/>
          </a:bodyPr>
          <a:lstStyle/>
          <a:p>
            <a:r>
              <a:rPr lang="en-US" altLang="en-US" sz="4600" dirty="0"/>
              <a:t>System Models and Timing</a:t>
            </a:r>
            <a:br>
              <a:rPr lang="en-US" altLang="en-US" sz="4600" dirty="0"/>
            </a:br>
            <a:r>
              <a:rPr lang="en-US" altLang="en-US" sz="4600" dirty="0"/>
              <a:t>Deadlines</a:t>
            </a:r>
          </a:p>
        </p:txBody>
      </p:sp>
      <p:sp>
        <p:nvSpPr>
          <p:cNvPr id="90115" name="Rectangle 3">
            <a:extLst>
              <a:ext uri="{FF2B5EF4-FFF2-40B4-BE49-F238E27FC236}">
                <a16:creationId xmlns:a16="http://schemas.microsoft.com/office/drawing/2014/main" xmlns="" id="{1F0BA384-7099-49CC-A814-B05EDD4528DA}"/>
              </a:ext>
            </a:extLst>
          </p:cNvPr>
          <p:cNvSpPr>
            <a:spLocks noGrp="1"/>
          </p:cNvSpPr>
          <p:nvPr>
            <p:ph type="body" idx="1"/>
          </p:nvPr>
        </p:nvSpPr>
        <p:spPr/>
        <p:txBody>
          <a:bodyPr/>
          <a:lstStyle/>
          <a:p>
            <a:pPr>
              <a:buFont typeface="Wingdings 2" panose="05020102010507070707" pitchFamily="18" charset="2"/>
              <a:buNone/>
            </a:pPr>
            <a:endParaRPr lang="en-US" altLang="en-US"/>
          </a:p>
          <a:p>
            <a:r>
              <a:rPr lang="en-US" altLang="en-US"/>
              <a:t>Soft-Deadline:</a:t>
            </a:r>
          </a:p>
          <a:p>
            <a:pPr lvl="1"/>
            <a:r>
              <a:rPr lang="en-US" altLang="en-US"/>
              <a:t>desirable but not critical</a:t>
            </a:r>
          </a:p>
          <a:p>
            <a:pPr lvl="1"/>
            <a:r>
              <a:rPr lang="en-US" altLang="en-US"/>
              <a:t>missing a soft-deadline does not cause a system failure or compromises the system’s integrity</a:t>
            </a:r>
          </a:p>
          <a:p>
            <a:pPr lvl="1"/>
            <a:r>
              <a:rPr lang="en-US" altLang="en-US"/>
              <a:t>Example: operator switchboard for a telephone </a:t>
            </a:r>
          </a:p>
          <a:p>
            <a:pPr lvl="1"/>
            <a:endParaRPr lang="en-US" altLang="en-US"/>
          </a:p>
        </p:txBody>
      </p:sp>
      <p:sp>
        <p:nvSpPr>
          <p:cNvPr id="90116" name="Line 4">
            <a:extLst>
              <a:ext uri="{FF2B5EF4-FFF2-40B4-BE49-F238E27FC236}">
                <a16:creationId xmlns:a16="http://schemas.microsoft.com/office/drawing/2014/main" xmlns="" id="{76FF12BF-D448-4268-9783-91DB29CDD9EA}"/>
              </a:ext>
            </a:extLst>
          </p:cNvPr>
          <p:cNvSpPr>
            <a:spLocks noChangeShapeType="1"/>
          </p:cNvSpPr>
          <p:nvPr/>
        </p:nvSpPr>
        <p:spPr bwMode="auto">
          <a:xfrm>
            <a:off x="3048000" y="6308725"/>
            <a:ext cx="3200400" cy="0"/>
          </a:xfrm>
          <a:prstGeom prst="line">
            <a:avLst/>
          </a:prstGeom>
          <a:noFill/>
          <a:ln w="28575">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90117" name="Line 5">
            <a:extLst>
              <a:ext uri="{FF2B5EF4-FFF2-40B4-BE49-F238E27FC236}">
                <a16:creationId xmlns:a16="http://schemas.microsoft.com/office/drawing/2014/main" xmlns="" id="{78F192BF-A6AD-4BB6-8FFB-3EF09F872988}"/>
              </a:ext>
            </a:extLst>
          </p:cNvPr>
          <p:cNvSpPr>
            <a:spLocks noChangeShapeType="1"/>
          </p:cNvSpPr>
          <p:nvPr/>
        </p:nvSpPr>
        <p:spPr bwMode="auto">
          <a:xfrm flipV="1">
            <a:off x="3048000" y="4784725"/>
            <a:ext cx="0" cy="1524000"/>
          </a:xfrm>
          <a:prstGeom prst="line">
            <a:avLst/>
          </a:prstGeom>
          <a:noFill/>
          <a:ln w="28575">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90118" name="Line 6">
            <a:extLst>
              <a:ext uri="{FF2B5EF4-FFF2-40B4-BE49-F238E27FC236}">
                <a16:creationId xmlns:a16="http://schemas.microsoft.com/office/drawing/2014/main" xmlns="" id="{0AA97B69-4094-42AD-96F1-38022866D1B0}"/>
              </a:ext>
            </a:extLst>
          </p:cNvPr>
          <p:cNvSpPr>
            <a:spLocks noChangeShapeType="1"/>
          </p:cNvSpPr>
          <p:nvPr/>
        </p:nvSpPr>
        <p:spPr bwMode="auto">
          <a:xfrm>
            <a:off x="3048000" y="5394325"/>
            <a:ext cx="1295400" cy="0"/>
          </a:xfrm>
          <a:prstGeom prst="line">
            <a:avLst/>
          </a:prstGeom>
          <a:noFill/>
          <a:ln w="28575">
            <a:solidFill>
              <a:schemeClr val="accent1"/>
            </a:solidFill>
            <a:round/>
            <a:headEnd type="none" w="sm" len="sm"/>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90119" name="Line 7">
            <a:extLst>
              <a:ext uri="{FF2B5EF4-FFF2-40B4-BE49-F238E27FC236}">
                <a16:creationId xmlns:a16="http://schemas.microsoft.com/office/drawing/2014/main" xmlns="" id="{AE910540-E903-4D16-96D5-E82667F1DCAB}"/>
              </a:ext>
            </a:extLst>
          </p:cNvPr>
          <p:cNvSpPr>
            <a:spLocks noChangeShapeType="1"/>
          </p:cNvSpPr>
          <p:nvPr/>
        </p:nvSpPr>
        <p:spPr bwMode="auto">
          <a:xfrm>
            <a:off x="4343400" y="5394325"/>
            <a:ext cx="1066800" cy="914400"/>
          </a:xfrm>
          <a:prstGeom prst="line">
            <a:avLst/>
          </a:prstGeom>
          <a:noFill/>
          <a:ln w="28575">
            <a:solidFill>
              <a:schemeClr val="accent1"/>
            </a:solidFill>
            <a:round/>
            <a:headEnd type="none" w="sm" len="sm"/>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90120" name="Text Box 8">
            <a:extLst>
              <a:ext uri="{FF2B5EF4-FFF2-40B4-BE49-F238E27FC236}">
                <a16:creationId xmlns:a16="http://schemas.microsoft.com/office/drawing/2014/main" xmlns="" id="{B94AE40C-430F-48AF-B1C0-3BE06D7BFF6C}"/>
              </a:ext>
            </a:extLst>
          </p:cNvPr>
          <p:cNvSpPr txBox="1">
            <a:spLocks noChangeArrowheads="1"/>
          </p:cNvSpPr>
          <p:nvPr/>
        </p:nvSpPr>
        <p:spPr bwMode="auto">
          <a:xfrm>
            <a:off x="5257800" y="6384925"/>
            <a:ext cx="381000" cy="284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bg2"/>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lnSpc>
                <a:spcPct val="90000"/>
              </a:lnSpc>
              <a:spcBef>
                <a:spcPct val="50000"/>
              </a:spcBef>
            </a:pPr>
            <a:r>
              <a:rPr lang="en-US" altLang="en-US" sz="1400" b="1"/>
              <a:t>d</a:t>
            </a:r>
            <a:r>
              <a:rPr lang="en-US" altLang="en-US" sz="1400" b="1" baseline="-25000"/>
              <a:t>2</a:t>
            </a:r>
            <a:endParaRPr lang="en-US" altLang="en-US" sz="3600" b="1"/>
          </a:p>
        </p:txBody>
      </p:sp>
      <p:sp>
        <p:nvSpPr>
          <p:cNvPr id="90121" name="Text Box 9">
            <a:extLst>
              <a:ext uri="{FF2B5EF4-FFF2-40B4-BE49-F238E27FC236}">
                <a16:creationId xmlns:a16="http://schemas.microsoft.com/office/drawing/2014/main" xmlns="" id="{A3FAD318-97AC-4AD5-B83C-125C67976480}"/>
              </a:ext>
            </a:extLst>
          </p:cNvPr>
          <p:cNvSpPr txBox="1">
            <a:spLocks noChangeArrowheads="1"/>
          </p:cNvSpPr>
          <p:nvPr/>
        </p:nvSpPr>
        <p:spPr bwMode="auto">
          <a:xfrm>
            <a:off x="6248400" y="6384925"/>
            <a:ext cx="381000" cy="284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bg2"/>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lnSpc>
                <a:spcPct val="90000"/>
              </a:lnSpc>
              <a:spcBef>
                <a:spcPct val="50000"/>
              </a:spcBef>
            </a:pPr>
            <a:r>
              <a:rPr lang="en-US" altLang="en-US" sz="1400" b="1"/>
              <a:t>t</a:t>
            </a:r>
            <a:endParaRPr lang="en-US" altLang="en-US" sz="3600" b="1"/>
          </a:p>
        </p:txBody>
      </p:sp>
      <p:sp>
        <p:nvSpPr>
          <p:cNvPr id="90122" name="Text Box 10">
            <a:extLst>
              <a:ext uri="{FF2B5EF4-FFF2-40B4-BE49-F238E27FC236}">
                <a16:creationId xmlns:a16="http://schemas.microsoft.com/office/drawing/2014/main" xmlns="" id="{C5555FD7-D447-43AA-8642-D716CD38F9A4}"/>
              </a:ext>
            </a:extLst>
          </p:cNvPr>
          <p:cNvSpPr txBox="1">
            <a:spLocks noChangeArrowheads="1"/>
          </p:cNvSpPr>
          <p:nvPr/>
        </p:nvSpPr>
        <p:spPr bwMode="auto">
          <a:xfrm>
            <a:off x="2971800" y="4479925"/>
            <a:ext cx="533400" cy="284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bg2"/>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lnSpc>
                <a:spcPct val="90000"/>
              </a:lnSpc>
              <a:spcBef>
                <a:spcPct val="50000"/>
              </a:spcBef>
            </a:pPr>
            <a:r>
              <a:rPr lang="en-US" altLang="en-US" sz="1400" b="1"/>
              <a:t>v(t)</a:t>
            </a:r>
            <a:endParaRPr lang="en-US" altLang="en-US" sz="3600" b="1"/>
          </a:p>
        </p:txBody>
      </p:sp>
      <p:sp>
        <p:nvSpPr>
          <p:cNvPr id="90123" name="Text Box 11">
            <a:extLst>
              <a:ext uri="{FF2B5EF4-FFF2-40B4-BE49-F238E27FC236}">
                <a16:creationId xmlns:a16="http://schemas.microsoft.com/office/drawing/2014/main" xmlns="" id="{2E728DC4-279B-49DE-AFD0-1597F4D6BAA2}"/>
              </a:ext>
            </a:extLst>
          </p:cNvPr>
          <p:cNvSpPr txBox="1">
            <a:spLocks noChangeArrowheads="1"/>
          </p:cNvSpPr>
          <p:nvPr/>
        </p:nvSpPr>
        <p:spPr bwMode="auto">
          <a:xfrm>
            <a:off x="2590800" y="5241925"/>
            <a:ext cx="381000" cy="284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bg2"/>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lnSpc>
                <a:spcPct val="90000"/>
              </a:lnSpc>
              <a:spcBef>
                <a:spcPct val="50000"/>
              </a:spcBef>
            </a:pPr>
            <a:r>
              <a:rPr lang="en-US" altLang="en-US" sz="1400" b="1"/>
              <a:t>v</a:t>
            </a:r>
            <a:r>
              <a:rPr lang="en-US" altLang="en-US" sz="1400" b="1" baseline="-25000"/>
              <a:t>0</a:t>
            </a:r>
            <a:endParaRPr lang="en-US" altLang="en-US" sz="3600" b="1"/>
          </a:p>
        </p:txBody>
      </p:sp>
      <p:sp>
        <p:nvSpPr>
          <p:cNvPr id="90124" name="Line 12">
            <a:extLst>
              <a:ext uri="{FF2B5EF4-FFF2-40B4-BE49-F238E27FC236}">
                <a16:creationId xmlns:a16="http://schemas.microsoft.com/office/drawing/2014/main" xmlns="" id="{73CDE873-31CB-4A25-AE23-7F86C88FD6AB}"/>
              </a:ext>
            </a:extLst>
          </p:cNvPr>
          <p:cNvSpPr>
            <a:spLocks noChangeShapeType="1"/>
          </p:cNvSpPr>
          <p:nvPr/>
        </p:nvSpPr>
        <p:spPr bwMode="auto">
          <a:xfrm>
            <a:off x="4343400" y="5394325"/>
            <a:ext cx="0" cy="914400"/>
          </a:xfrm>
          <a:prstGeom prst="line">
            <a:avLst/>
          </a:prstGeom>
          <a:noFill/>
          <a:ln w="28575">
            <a:solidFill>
              <a:schemeClr val="accent2"/>
            </a:solidFill>
            <a:prstDash val="sysDot"/>
            <a:round/>
            <a:headEnd type="none" w="sm" len="sm"/>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90125" name="Text Box 13">
            <a:extLst>
              <a:ext uri="{FF2B5EF4-FFF2-40B4-BE49-F238E27FC236}">
                <a16:creationId xmlns:a16="http://schemas.microsoft.com/office/drawing/2014/main" xmlns="" id="{EB306283-1C32-4623-AE66-F3C820C549B0}"/>
              </a:ext>
            </a:extLst>
          </p:cNvPr>
          <p:cNvSpPr txBox="1">
            <a:spLocks noChangeArrowheads="1"/>
          </p:cNvSpPr>
          <p:nvPr/>
        </p:nvSpPr>
        <p:spPr bwMode="auto">
          <a:xfrm>
            <a:off x="4191000" y="6384925"/>
            <a:ext cx="381000" cy="284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bg2"/>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lnSpc>
                <a:spcPct val="90000"/>
              </a:lnSpc>
              <a:spcBef>
                <a:spcPct val="50000"/>
              </a:spcBef>
            </a:pPr>
            <a:r>
              <a:rPr lang="en-US" altLang="en-US" sz="1400" b="1"/>
              <a:t>d</a:t>
            </a:r>
            <a:r>
              <a:rPr lang="en-US" altLang="en-US" sz="1400" b="1" baseline="-25000"/>
              <a:t>1</a:t>
            </a:r>
            <a:endParaRPr lang="en-US" altLang="en-US" sz="3600" b="1"/>
          </a:p>
        </p:txBody>
      </p:sp>
      <p:sp>
        <p:nvSpPr>
          <p:cNvPr id="90126" name="Text Box 14">
            <a:extLst>
              <a:ext uri="{FF2B5EF4-FFF2-40B4-BE49-F238E27FC236}">
                <a16:creationId xmlns:a16="http://schemas.microsoft.com/office/drawing/2014/main" xmlns="" id="{E26C0E89-32F5-4B0D-944D-7C3019DE440F}"/>
              </a:ext>
            </a:extLst>
          </p:cNvPr>
          <p:cNvSpPr txBox="1">
            <a:spLocks noChangeArrowheads="1"/>
          </p:cNvSpPr>
          <p:nvPr/>
        </p:nvSpPr>
        <p:spPr bwMode="auto">
          <a:xfrm>
            <a:off x="5105400" y="4419600"/>
            <a:ext cx="197167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b="1">
                <a:latin typeface="Tahoma" panose="020B0604030504040204" pitchFamily="34" charset="0"/>
              </a:rPr>
              <a:t>Soft deadline</a:t>
            </a:r>
            <a:r>
              <a:rPr lang="en-US" altLang="en-US" sz="2800" b="1" i="1">
                <a:solidFill>
                  <a:srgbClr val="FAFD00"/>
                </a:solidFill>
                <a:latin typeface="Tahoma" panose="020B0604030504040204" pitchFamily="34" charset="0"/>
              </a:rPr>
              <a:t> </a:t>
            </a:r>
          </a:p>
        </p:txBody>
      </p:sp>
      <p:sp>
        <p:nvSpPr>
          <p:cNvPr id="15" name="Title 1">
            <a:extLst>
              <a:ext uri="{FF2B5EF4-FFF2-40B4-BE49-F238E27FC236}">
                <a16:creationId xmlns:a16="http://schemas.microsoft.com/office/drawing/2014/main" xmlns="" id="{0F14D0EA-50A0-463A-B878-28992F80AB51}"/>
              </a:ext>
            </a:extLst>
          </p:cNvPr>
          <p:cNvSpPr txBox="1">
            <a:spLocks/>
          </p:cNvSpPr>
          <p:nvPr/>
        </p:nvSpPr>
        <p:spPr>
          <a:xfrm>
            <a:off x="1378974"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dirty="0"/>
              <a:t>Introduction to Real time Database.</a:t>
            </a:r>
          </a:p>
        </p:txBody>
      </p:sp>
      <p:pic>
        <p:nvPicPr>
          <p:cNvPr id="16" name="Picture 15">
            <a:extLst>
              <a:ext uri="{FF2B5EF4-FFF2-40B4-BE49-F238E27FC236}">
                <a16:creationId xmlns:a16="http://schemas.microsoft.com/office/drawing/2014/main" xmlns="" id="{26184AD8-8B97-4029-BA31-392C422FA781}"/>
              </a:ext>
            </a:extLst>
          </p:cNvPr>
          <p:cNvPicPr>
            <a:picLocks noChangeAspect="1"/>
          </p:cNvPicPr>
          <p:nvPr/>
        </p:nvPicPr>
        <p:blipFill>
          <a:blip r:embed="rId2"/>
          <a:stretch>
            <a:fillRect/>
          </a:stretch>
        </p:blipFill>
        <p:spPr>
          <a:xfrm>
            <a:off x="0" y="-27448"/>
            <a:ext cx="1384300" cy="812800"/>
          </a:xfrm>
          <a:prstGeom prst="rect">
            <a:avLst/>
          </a:prstGeom>
        </p:spPr>
      </p:pic>
      <p:sp>
        <p:nvSpPr>
          <p:cNvPr id="2" name="Date Placeholder 1">
            <a:extLst>
              <a:ext uri="{FF2B5EF4-FFF2-40B4-BE49-F238E27FC236}">
                <a16:creationId xmlns:a16="http://schemas.microsoft.com/office/drawing/2014/main" xmlns="" id="{F1EDD8EF-AD1C-46EB-9108-9E07970F9881}"/>
              </a:ext>
            </a:extLst>
          </p:cNvPr>
          <p:cNvSpPr>
            <a:spLocks noGrp="1"/>
          </p:cNvSpPr>
          <p:nvPr>
            <p:ph type="dt" sz="half" idx="10"/>
          </p:nvPr>
        </p:nvSpPr>
        <p:spPr/>
        <p:txBody>
          <a:bodyPr/>
          <a:lstStyle/>
          <a:p>
            <a:fld id="{BE0D5552-62CD-4C28-854B-91D45880CF6D}" type="datetime1">
              <a:rPr lang="en-US" smtClean="0"/>
              <a:pPr/>
              <a:t>09/05/22</a:t>
            </a:fld>
            <a:endParaRPr lang="en-US" dirty="0"/>
          </a:p>
        </p:txBody>
      </p:sp>
      <p:sp>
        <p:nvSpPr>
          <p:cNvPr id="3" name="Footer Placeholder 2">
            <a:extLst>
              <a:ext uri="{FF2B5EF4-FFF2-40B4-BE49-F238E27FC236}">
                <a16:creationId xmlns:a16="http://schemas.microsoft.com/office/drawing/2014/main" xmlns="" id="{A3C36B74-88AD-4150-978D-A400980E7A01}"/>
              </a:ext>
            </a:extLst>
          </p:cNvPr>
          <p:cNvSpPr>
            <a:spLocks noGrp="1"/>
          </p:cNvSpPr>
          <p:nvPr>
            <p:ph type="ftr" sz="quarter" idx="11"/>
          </p:nvPr>
        </p:nvSpPr>
        <p:spPr/>
        <p:txBody>
          <a:bodyPr/>
          <a:lstStyle/>
          <a:p>
            <a:r>
              <a:rPr lang="en-US"/>
              <a:t>Mr. SOVERS SINGH BISHT                  UNIT 05</a:t>
            </a:r>
            <a:endParaRPr lang="en-US" dirty="0"/>
          </a:p>
        </p:txBody>
      </p:sp>
      <p:sp>
        <p:nvSpPr>
          <p:cNvPr id="4" name="Slide Number Placeholder 3">
            <a:extLst>
              <a:ext uri="{FF2B5EF4-FFF2-40B4-BE49-F238E27FC236}">
                <a16:creationId xmlns:a16="http://schemas.microsoft.com/office/drawing/2014/main" xmlns="" id="{613149CB-E310-4B51-BA7A-BD75DC8AB28C}"/>
              </a:ext>
            </a:extLst>
          </p:cNvPr>
          <p:cNvSpPr>
            <a:spLocks noGrp="1"/>
          </p:cNvSpPr>
          <p:nvPr>
            <p:ph type="sldNum" sz="quarter" idx="12"/>
          </p:nvPr>
        </p:nvSpPr>
        <p:spPr/>
        <p:txBody>
          <a:bodyPr/>
          <a:lstStyle/>
          <a:p>
            <a:fld id="{B6F15528-21DE-4FAA-801E-634DDDAF4B2B}" type="slidenum">
              <a:rPr lang="en-US" smtClean="0"/>
              <a:pPr/>
              <a:t>122</a:t>
            </a:fld>
            <a:endParaRPr lang="en-US" dirty="0"/>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a:extLst>
              <a:ext uri="{FF2B5EF4-FFF2-40B4-BE49-F238E27FC236}">
                <a16:creationId xmlns:a16="http://schemas.microsoft.com/office/drawing/2014/main" xmlns="" id="{5AB642D0-6A82-4522-967D-B4F77EAA10BC}"/>
              </a:ext>
            </a:extLst>
          </p:cNvPr>
          <p:cNvSpPr>
            <a:spLocks noGrp="1"/>
          </p:cNvSpPr>
          <p:nvPr>
            <p:ph type="title"/>
          </p:nvPr>
        </p:nvSpPr>
        <p:spPr>
          <a:xfrm>
            <a:off x="228600" y="274638"/>
            <a:ext cx="8229600" cy="1143000"/>
          </a:xfrm>
        </p:spPr>
        <p:txBody>
          <a:bodyPr/>
          <a:lstStyle/>
          <a:p>
            <a:r>
              <a:rPr lang="en-US" altLang="en-US" dirty="0"/>
              <a:t>Deadlines</a:t>
            </a:r>
          </a:p>
        </p:txBody>
      </p:sp>
      <p:sp>
        <p:nvSpPr>
          <p:cNvPr id="91139" name="Rectangle 3">
            <a:extLst>
              <a:ext uri="{FF2B5EF4-FFF2-40B4-BE49-F238E27FC236}">
                <a16:creationId xmlns:a16="http://schemas.microsoft.com/office/drawing/2014/main" xmlns="" id="{306F59F7-7377-4FDE-8DC3-0277E8DFEE8C}"/>
              </a:ext>
            </a:extLst>
          </p:cNvPr>
          <p:cNvSpPr>
            <a:spLocks noGrp="1"/>
          </p:cNvSpPr>
          <p:nvPr>
            <p:ph type="body" idx="1"/>
          </p:nvPr>
        </p:nvSpPr>
        <p:spPr>
          <a:xfrm>
            <a:off x="457200" y="1935163"/>
            <a:ext cx="8229600" cy="4662487"/>
          </a:xfrm>
        </p:spPr>
        <p:txBody>
          <a:bodyPr/>
          <a:lstStyle/>
          <a:p>
            <a:r>
              <a:rPr lang="en-US" altLang="en-US"/>
              <a:t>Firm-Deadline:</a:t>
            </a:r>
          </a:p>
          <a:p>
            <a:pPr lvl="1"/>
            <a:r>
              <a:rPr lang="en-US" altLang="en-US"/>
              <a:t>Desirable but not critical (like Soft-Deadline case)</a:t>
            </a:r>
          </a:p>
          <a:p>
            <a:pPr lvl="1"/>
            <a:r>
              <a:rPr lang="en-US" altLang="en-US"/>
              <a:t>It is not executed after its deadline and no value is gained by the system from the tasks that miss their deadlines </a:t>
            </a:r>
          </a:p>
          <a:p>
            <a:pPr lvl="1"/>
            <a:r>
              <a:rPr lang="en-US" altLang="en-US"/>
              <a:t>Example: an autopilot system </a:t>
            </a:r>
          </a:p>
          <a:p>
            <a:endParaRPr lang="en-US" altLang="en-US"/>
          </a:p>
        </p:txBody>
      </p:sp>
      <p:sp>
        <p:nvSpPr>
          <p:cNvPr id="91140" name="Line 4">
            <a:extLst>
              <a:ext uri="{FF2B5EF4-FFF2-40B4-BE49-F238E27FC236}">
                <a16:creationId xmlns:a16="http://schemas.microsoft.com/office/drawing/2014/main" xmlns="" id="{E2B9A265-A6FA-4B48-8252-DAD997CE774A}"/>
              </a:ext>
            </a:extLst>
          </p:cNvPr>
          <p:cNvSpPr>
            <a:spLocks noChangeShapeType="1"/>
          </p:cNvSpPr>
          <p:nvPr/>
        </p:nvSpPr>
        <p:spPr bwMode="auto">
          <a:xfrm>
            <a:off x="2797175" y="6164263"/>
            <a:ext cx="3200400" cy="0"/>
          </a:xfrm>
          <a:prstGeom prst="line">
            <a:avLst/>
          </a:prstGeom>
          <a:noFill/>
          <a:ln w="28575">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91141" name="Line 5">
            <a:extLst>
              <a:ext uri="{FF2B5EF4-FFF2-40B4-BE49-F238E27FC236}">
                <a16:creationId xmlns:a16="http://schemas.microsoft.com/office/drawing/2014/main" xmlns="" id="{C5DEC72E-0377-4E1B-8058-FF3653A3538F}"/>
              </a:ext>
            </a:extLst>
          </p:cNvPr>
          <p:cNvSpPr>
            <a:spLocks noChangeShapeType="1"/>
          </p:cNvSpPr>
          <p:nvPr/>
        </p:nvSpPr>
        <p:spPr bwMode="auto">
          <a:xfrm flipV="1">
            <a:off x="2797175" y="4640263"/>
            <a:ext cx="0" cy="1524000"/>
          </a:xfrm>
          <a:prstGeom prst="line">
            <a:avLst/>
          </a:prstGeom>
          <a:noFill/>
          <a:ln w="28575">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91142" name="Line 6">
            <a:extLst>
              <a:ext uri="{FF2B5EF4-FFF2-40B4-BE49-F238E27FC236}">
                <a16:creationId xmlns:a16="http://schemas.microsoft.com/office/drawing/2014/main" xmlns="" id="{BFDC42E4-7FF6-4607-BC34-9741D047F419}"/>
              </a:ext>
            </a:extLst>
          </p:cNvPr>
          <p:cNvSpPr>
            <a:spLocks noChangeShapeType="1"/>
          </p:cNvSpPr>
          <p:nvPr/>
        </p:nvSpPr>
        <p:spPr bwMode="auto">
          <a:xfrm>
            <a:off x="2797175" y="5249863"/>
            <a:ext cx="1981200" cy="0"/>
          </a:xfrm>
          <a:prstGeom prst="line">
            <a:avLst/>
          </a:prstGeom>
          <a:noFill/>
          <a:ln w="28575">
            <a:solidFill>
              <a:schemeClr val="accent1"/>
            </a:solidFill>
            <a:round/>
            <a:headEnd type="none" w="sm" len="sm"/>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91143" name="Line 7">
            <a:extLst>
              <a:ext uri="{FF2B5EF4-FFF2-40B4-BE49-F238E27FC236}">
                <a16:creationId xmlns:a16="http://schemas.microsoft.com/office/drawing/2014/main" xmlns="" id="{4AC516BB-1B5B-41B7-B4B8-43C0D54FB8B6}"/>
              </a:ext>
            </a:extLst>
          </p:cNvPr>
          <p:cNvSpPr>
            <a:spLocks noChangeShapeType="1"/>
          </p:cNvSpPr>
          <p:nvPr/>
        </p:nvSpPr>
        <p:spPr bwMode="auto">
          <a:xfrm>
            <a:off x="4778375" y="5249863"/>
            <a:ext cx="0" cy="914400"/>
          </a:xfrm>
          <a:prstGeom prst="line">
            <a:avLst/>
          </a:prstGeom>
          <a:noFill/>
          <a:ln w="28575">
            <a:solidFill>
              <a:schemeClr val="accent1"/>
            </a:solidFill>
            <a:round/>
            <a:headEnd type="none" w="sm" len="sm"/>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91144" name="Text Box 8">
            <a:extLst>
              <a:ext uri="{FF2B5EF4-FFF2-40B4-BE49-F238E27FC236}">
                <a16:creationId xmlns:a16="http://schemas.microsoft.com/office/drawing/2014/main" xmlns="" id="{70546FD9-801D-4EA8-B795-8C072C20AAFF}"/>
              </a:ext>
            </a:extLst>
          </p:cNvPr>
          <p:cNvSpPr txBox="1">
            <a:spLocks noChangeArrowheads="1"/>
          </p:cNvSpPr>
          <p:nvPr/>
        </p:nvSpPr>
        <p:spPr bwMode="auto">
          <a:xfrm>
            <a:off x="4625975" y="6240463"/>
            <a:ext cx="381000" cy="284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bg2"/>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90000"/>
              </a:lnSpc>
              <a:spcBef>
                <a:spcPct val="50000"/>
              </a:spcBef>
            </a:pPr>
            <a:r>
              <a:rPr lang="en-US" altLang="en-US" sz="1400" b="1"/>
              <a:t>d</a:t>
            </a:r>
            <a:endParaRPr lang="en-US" altLang="en-US" sz="3600" b="1"/>
          </a:p>
        </p:txBody>
      </p:sp>
      <p:sp>
        <p:nvSpPr>
          <p:cNvPr id="91145" name="Text Box 9">
            <a:extLst>
              <a:ext uri="{FF2B5EF4-FFF2-40B4-BE49-F238E27FC236}">
                <a16:creationId xmlns:a16="http://schemas.microsoft.com/office/drawing/2014/main" xmlns="" id="{658143E1-4E97-4DE1-B385-BE80A0093DE3}"/>
              </a:ext>
            </a:extLst>
          </p:cNvPr>
          <p:cNvSpPr txBox="1">
            <a:spLocks noChangeArrowheads="1"/>
          </p:cNvSpPr>
          <p:nvPr/>
        </p:nvSpPr>
        <p:spPr bwMode="auto">
          <a:xfrm>
            <a:off x="5940425" y="6237288"/>
            <a:ext cx="381000" cy="284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bg2"/>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90000"/>
              </a:lnSpc>
              <a:spcBef>
                <a:spcPct val="50000"/>
              </a:spcBef>
            </a:pPr>
            <a:r>
              <a:rPr lang="en-US" altLang="en-US" sz="1400" b="1"/>
              <a:t>t</a:t>
            </a:r>
            <a:endParaRPr lang="en-US" altLang="en-US" sz="3600" b="1"/>
          </a:p>
        </p:txBody>
      </p:sp>
      <p:sp>
        <p:nvSpPr>
          <p:cNvPr id="91146" name="Text Box 10">
            <a:extLst>
              <a:ext uri="{FF2B5EF4-FFF2-40B4-BE49-F238E27FC236}">
                <a16:creationId xmlns:a16="http://schemas.microsoft.com/office/drawing/2014/main" xmlns="" id="{64E4715E-3BB2-4821-BA42-9589D72072D5}"/>
              </a:ext>
            </a:extLst>
          </p:cNvPr>
          <p:cNvSpPr txBox="1">
            <a:spLocks noChangeArrowheads="1"/>
          </p:cNvSpPr>
          <p:nvPr/>
        </p:nvSpPr>
        <p:spPr bwMode="auto">
          <a:xfrm>
            <a:off x="2644775" y="4259263"/>
            <a:ext cx="533400" cy="284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bg2"/>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90000"/>
              </a:lnSpc>
              <a:spcBef>
                <a:spcPct val="50000"/>
              </a:spcBef>
            </a:pPr>
            <a:r>
              <a:rPr lang="en-US" altLang="en-US" sz="1400" b="1"/>
              <a:t>v(t)</a:t>
            </a:r>
            <a:endParaRPr lang="en-US" altLang="en-US" sz="3600" b="1"/>
          </a:p>
        </p:txBody>
      </p:sp>
      <p:sp>
        <p:nvSpPr>
          <p:cNvPr id="91147" name="Text Box 11">
            <a:extLst>
              <a:ext uri="{FF2B5EF4-FFF2-40B4-BE49-F238E27FC236}">
                <a16:creationId xmlns:a16="http://schemas.microsoft.com/office/drawing/2014/main" xmlns="" id="{B4BC7AD4-D343-4EA1-9F7D-73DD4829CF94}"/>
              </a:ext>
            </a:extLst>
          </p:cNvPr>
          <p:cNvSpPr txBox="1">
            <a:spLocks noChangeArrowheads="1"/>
          </p:cNvSpPr>
          <p:nvPr/>
        </p:nvSpPr>
        <p:spPr bwMode="auto">
          <a:xfrm>
            <a:off x="2339975" y="5097463"/>
            <a:ext cx="381000" cy="284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bg2"/>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90000"/>
              </a:lnSpc>
              <a:spcBef>
                <a:spcPct val="50000"/>
              </a:spcBef>
            </a:pPr>
            <a:r>
              <a:rPr lang="en-US" altLang="en-US" sz="1400" b="1"/>
              <a:t>v</a:t>
            </a:r>
            <a:r>
              <a:rPr lang="en-US" altLang="en-US" sz="1400" b="1" baseline="-25000"/>
              <a:t>0</a:t>
            </a:r>
            <a:endParaRPr lang="en-US" altLang="en-US" sz="3600" b="1"/>
          </a:p>
        </p:txBody>
      </p:sp>
      <p:sp>
        <p:nvSpPr>
          <p:cNvPr id="91148" name="Text Box 12">
            <a:extLst>
              <a:ext uri="{FF2B5EF4-FFF2-40B4-BE49-F238E27FC236}">
                <a16:creationId xmlns:a16="http://schemas.microsoft.com/office/drawing/2014/main" xmlns="" id="{8ACABC90-B272-4519-A4BA-65FEE6F5E876}"/>
              </a:ext>
            </a:extLst>
          </p:cNvPr>
          <p:cNvSpPr txBox="1">
            <a:spLocks noChangeArrowheads="1"/>
          </p:cNvSpPr>
          <p:nvPr/>
        </p:nvSpPr>
        <p:spPr bwMode="auto">
          <a:xfrm>
            <a:off x="4854575" y="4487863"/>
            <a:ext cx="202882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b="1">
                <a:latin typeface="Tahoma" panose="020B0604030504040204" pitchFamily="34" charset="0"/>
              </a:rPr>
              <a:t>Firm deadline</a:t>
            </a:r>
            <a:r>
              <a:rPr lang="en-US" altLang="en-US" sz="2800" b="1" i="1">
                <a:solidFill>
                  <a:srgbClr val="FAFD00"/>
                </a:solidFill>
                <a:latin typeface="Tahoma" panose="020B0604030504040204" pitchFamily="34" charset="0"/>
              </a:rPr>
              <a:t> </a:t>
            </a:r>
          </a:p>
        </p:txBody>
      </p:sp>
      <p:sp>
        <p:nvSpPr>
          <p:cNvPr id="13" name="Title 1">
            <a:extLst>
              <a:ext uri="{FF2B5EF4-FFF2-40B4-BE49-F238E27FC236}">
                <a16:creationId xmlns:a16="http://schemas.microsoft.com/office/drawing/2014/main" xmlns="" id="{909E3092-8E67-4098-86D6-6BFA7C32CBE7}"/>
              </a:ext>
            </a:extLst>
          </p:cNvPr>
          <p:cNvSpPr txBox="1">
            <a:spLocks/>
          </p:cNvSpPr>
          <p:nvPr/>
        </p:nvSpPr>
        <p:spPr>
          <a:xfrm>
            <a:off x="1378974"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dirty="0"/>
              <a:t>Introduction to Real time Database.</a:t>
            </a:r>
          </a:p>
        </p:txBody>
      </p:sp>
      <p:pic>
        <p:nvPicPr>
          <p:cNvPr id="14" name="Picture 13">
            <a:extLst>
              <a:ext uri="{FF2B5EF4-FFF2-40B4-BE49-F238E27FC236}">
                <a16:creationId xmlns:a16="http://schemas.microsoft.com/office/drawing/2014/main" xmlns="" id="{AAE30A73-AE84-46C5-80FC-BC64FBE82054}"/>
              </a:ext>
            </a:extLst>
          </p:cNvPr>
          <p:cNvPicPr>
            <a:picLocks noChangeAspect="1"/>
          </p:cNvPicPr>
          <p:nvPr/>
        </p:nvPicPr>
        <p:blipFill>
          <a:blip r:embed="rId2"/>
          <a:stretch>
            <a:fillRect/>
          </a:stretch>
        </p:blipFill>
        <p:spPr>
          <a:xfrm>
            <a:off x="0" y="-27448"/>
            <a:ext cx="1384300" cy="812800"/>
          </a:xfrm>
          <a:prstGeom prst="rect">
            <a:avLst/>
          </a:prstGeom>
        </p:spPr>
      </p:pic>
      <p:sp>
        <p:nvSpPr>
          <p:cNvPr id="2" name="Date Placeholder 1">
            <a:extLst>
              <a:ext uri="{FF2B5EF4-FFF2-40B4-BE49-F238E27FC236}">
                <a16:creationId xmlns:a16="http://schemas.microsoft.com/office/drawing/2014/main" xmlns="" id="{10F68DA7-BF9B-4144-86BB-136703A3BD20}"/>
              </a:ext>
            </a:extLst>
          </p:cNvPr>
          <p:cNvSpPr>
            <a:spLocks noGrp="1"/>
          </p:cNvSpPr>
          <p:nvPr>
            <p:ph type="dt" sz="half" idx="10"/>
          </p:nvPr>
        </p:nvSpPr>
        <p:spPr/>
        <p:txBody>
          <a:bodyPr/>
          <a:lstStyle/>
          <a:p>
            <a:fld id="{C07B817E-CE74-4D53-BC74-CF26F1ECC0B1}" type="datetime1">
              <a:rPr lang="en-US" smtClean="0"/>
              <a:pPr/>
              <a:t>09/05/22</a:t>
            </a:fld>
            <a:endParaRPr lang="en-US" dirty="0"/>
          </a:p>
        </p:txBody>
      </p:sp>
      <p:sp>
        <p:nvSpPr>
          <p:cNvPr id="3" name="Footer Placeholder 2">
            <a:extLst>
              <a:ext uri="{FF2B5EF4-FFF2-40B4-BE49-F238E27FC236}">
                <a16:creationId xmlns:a16="http://schemas.microsoft.com/office/drawing/2014/main" xmlns="" id="{66F70BFE-38F2-4EB7-975D-70ADCF5D38F8}"/>
              </a:ext>
            </a:extLst>
          </p:cNvPr>
          <p:cNvSpPr>
            <a:spLocks noGrp="1"/>
          </p:cNvSpPr>
          <p:nvPr>
            <p:ph type="ftr" sz="quarter" idx="11"/>
          </p:nvPr>
        </p:nvSpPr>
        <p:spPr/>
        <p:txBody>
          <a:bodyPr/>
          <a:lstStyle/>
          <a:p>
            <a:r>
              <a:rPr lang="en-US"/>
              <a:t>Mr. SOVERS SINGH BISHT                  UNIT 05</a:t>
            </a:r>
            <a:endParaRPr lang="en-US" dirty="0"/>
          </a:p>
        </p:txBody>
      </p:sp>
      <p:sp>
        <p:nvSpPr>
          <p:cNvPr id="4" name="Slide Number Placeholder 3">
            <a:extLst>
              <a:ext uri="{FF2B5EF4-FFF2-40B4-BE49-F238E27FC236}">
                <a16:creationId xmlns:a16="http://schemas.microsoft.com/office/drawing/2014/main" xmlns="" id="{C9BBF2E5-841B-4241-8CE2-7A317AC4E8DA}"/>
              </a:ext>
            </a:extLst>
          </p:cNvPr>
          <p:cNvSpPr>
            <a:spLocks noGrp="1"/>
          </p:cNvSpPr>
          <p:nvPr>
            <p:ph type="sldNum" sz="quarter" idx="12"/>
          </p:nvPr>
        </p:nvSpPr>
        <p:spPr/>
        <p:txBody>
          <a:bodyPr/>
          <a:lstStyle/>
          <a:p>
            <a:fld id="{B6F15528-21DE-4FAA-801E-634DDDAF4B2B}" type="slidenum">
              <a:rPr lang="en-US" smtClean="0"/>
              <a:pPr/>
              <a:t>123</a:t>
            </a:fld>
            <a:endParaRPr lang="en-US" dirty="0"/>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a:extLst>
              <a:ext uri="{FF2B5EF4-FFF2-40B4-BE49-F238E27FC236}">
                <a16:creationId xmlns:a16="http://schemas.microsoft.com/office/drawing/2014/main" xmlns="" id="{84BAEA5C-ADEB-4B32-85E5-BC776AC30F6D}"/>
              </a:ext>
            </a:extLst>
          </p:cNvPr>
          <p:cNvSpPr>
            <a:spLocks noGrp="1"/>
          </p:cNvSpPr>
          <p:nvPr>
            <p:ph type="title"/>
          </p:nvPr>
        </p:nvSpPr>
        <p:spPr/>
        <p:txBody>
          <a:bodyPr/>
          <a:lstStyle/>
          <a:p>
            <a:r>
              <a:rPr lang="en-US" altLang="en-US"/>
              <a:t>Deadlines</a:t>
            </a:r>
          </a:p>
        </p:txBody>
      </p:sp>
      <p:sp>
        <p:nvSpPr>
          <p:cNvPr id="92163" name="Rectangle 3">
            <a:extLst>
              <a:ext uri="{FF2B5EF4-FFF2-40B4-BE49-F238E27FC236}">
                <a16:creationId xmlns:a16="http://schemas.microsoft.com/office/drawing/2014/main" xmlns="" id="{DDCE851D-CF79-4F84-826E-427AEEC0FF56}"/>
              </a:ext>
            </a:extLst>
          </p:cNvPr>
          <p:cNvSpPr>
            <a:spLocks noGrp="1"/>
          </p:cNvSpPr>
          <p:nvPr>
            <p:ph type="body" idx="1"/>
          </p:nvPr>
        </p:nvSpPr>
        <p:spPr>
          <a:xfrm>
            <a:off x="457200" y="1844675"/>
            <a:ext cx="8229600" cy="4949825"/>
          </a:xfrm>
        </p:spPr>
        <p:txBody>
          <a:bodyPr/>
          <a:lstStyle/>
          <a:p>
            <a:r>
              <a:rPr lang="en-US" altLang="en-US"/>
              <a:t>Hard-Deadline: </a:t>
            </a:r>
          </a:p>
          <a:p>
            <a:pPr lvl="1"/>
            <a:r>
              <a:rPr lang="en-US" altLang="en-US"/>
              <a:t>Timely and logically correct execution is considered to be critical </a:t>
            </a:r>
          </a:p>
          <a:p>
            <a:pPr lvl="1"/>
            <a:r>
              <a:rPr lang="en-US" altLang="en-US"/>
              <a:t>Missing a hard-deadline can result in catastrophic consequences</a:t>
            </a:r>
          </a:p>
          <a:p>
            <a:pPr lvl="1"/>
            <a:r>
              <a:rPr lang="en-US" altLang="en-US"/>
              <a:t>Also known as </a:t>
            </a:r>
            <a:r>
              <a:rPr lang="en-US" altLang="en-US">
                <a:solidFill>
                  <a:schemeClr val="hlink"/>
                </a:solidFill>
              </a:rPr>
              <a:t>Safety-Critical </a:t>
            </a:r>
            <a:r>
              <a:rPr lang="en-US" altLang="en-US"/>
              <a:t> </a:t>
            </a:r>
          </a:p>
          <a:p>
            <a:pPr lvl="1"/>
            <a:r>
              <a:rPr lang="en-US" altLang="en-US">
                <a:cs typeface="Arial" panose="020B0604020202020204" pitchFamily="34" charset="0"/>
              </a:rPr>
              <a:t>Example: data gathered by a sensor </a:t>
            </a:r>
            <a:endParaRPr lang="x-none" altLang="en-US">
              <a:cs typeface="Arial" panose="020B0604020202020204" pitchFamily="34" charset="0"/>
            </a:endParaRPr>
          </a:p>
          <a:p>
            <a:pPr lvl="1"/>
            <a:endParaRPr lang="en-IN" altLang="en-US">
              <a:cs typeface="Arial" panose="020B0604020202020204" pitchFamily="34" charset="0"/>
            </a:endParaRPr>
          </a:p>
        </p:txBody>
      </p:sp>
      <p:sp>
        <p:nvSpPr>
          <p:cNvPr id="92164" name="Line 4">
            <a:extLst>
              <a:ext uri="{FF2B5EF4-FFF2-40B4-BE49-F238E27FC236}">
                <a16:creationId xmlns:a16="http://schemas.microsoft.com/office/drawing/2014/main" xmlns="" id="{051610DA-93E0-4112-9197-7E540AB45327}"/>
              </a:ext>
            </a:extLst>
          </p:cNvPr>
          <p:cNvSpPr>
            <a:spLocks noChangeShapeType="1"/>
          </p:cNvSpPr>
          <p:nvPr/>
        </p:nvSpPr>
        <p:spPr bwMode="auto">
          <a:xfrm>
            <a:off x="2797175" y="6289675"/>
            <a:ext cx="3200400" cy="0"/>
          </a:xfrm>
          <a:prstGeom prst="line">
            <a:avLst/>
          </a:prstGeom>
          <a:noFill/>
          <a:ln w="28575">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92165" name="Line 5">
            <a:extLst>
              <a:ext uri="{FF2B5EF4-FFF2-40B4-BE49-F238E27FC236}">
                <a16:creationId xmlns:a16="http://schemas.microsoft.com/office/drawing/2014/main" xmlns="" id="{FE2CA712-7F64-4A44-98F3-217DEC53030A}"/>
              </a:ext>
            </a:extLst>
          </p:cNvPr>
          <p:cNvSpPr>
            <a:spLocks noChangeShapeType="1"/>
          </p:cNvSpPr>
          <p:nvPr/>
        </p:nvSpPr>
        <p:spPr bwMode="auto">
          <a:xfrm>
            <a:off x="2797175" y="5375275"/>
            <a:ext cx="1981200" cy="0"/>
          </a:xfrm>
          <a:prstGeom prst="line">
            <a:avLst/>
          </a:prstGeom>
          <a:noFill/>
          <a:ln w="28575">
            <a:solidFill>
              <a:schemeClr val="accent1"/>
            </a:solidFill>
            <a:round/>
            <a:headEnd type="none" w="sm" len="sm"/>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92166" name="Line 6">
            <a:extLst>
              <a:ext uri="{FF2B5EF4-FFF2-40B4-BE49-F238E27FC236}">
                <a16:creationId xmlns:a16="http://schemas.microsoft.com/office/drawing/2014/main" xmlns="" id="{7B3079F2-8B2E-4868-99AE-BAD355D7A6B4}"/>
              </a:ext>
            </a:extLst>
          </p:cNvPr>
          <p:cNvSpPr>
            <a:spLocks noChangeShapeType="1"/>
          </p:cNvSpPr>
          <p:nvPr/>
        </p:nvSpPr>
        <p:spPr bwMode="auto">
          <a:xfrm>
            <a:off x="4778375" y="5375275"/>
            <a:ext cx="0" cy="914400"/>
          </a:xfrm>
          <a:prstGeom prst="line">
            <a:avLst/>
          </a:prstGeom>
          <a:noFill/>
          <a:ln w="28575">
            <a:solidFill>
              <a:schemeClr val="accent1"/>
            </a:solidFill>
            <a:round/>
            <a:headEnd type="none" w="sm" len="sm"/>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92167" name="Text Box 7">
            <a:extLst>
              <a:ext uri="{FF2B5EF4-FFF2-40B4-BE49-F238E27FC236}">
                <a16:creationId xmlns:a16="http://schemas.microsoft.com/office/drawing/2014/main" xmlns="" id="{ADBDC23D-A290-4999-9765-DCF851BB8831}"/>
              </a:ext>
            </a:extLst>
          </p:cNvPr>
          <p:cNvSpPr txBox="1">
            <a:spLocks noChangeArrowheads="1"/>
          </p:cNvSpPr>
          <p:nvPr/>
        </p:nvSpPr>
        <p:spPr bwMode="auto">
          <a:xfrm>
            <a:off x="4625975" y="6365875"/>
            <a:ext cx="381000" cy="284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bg2"/>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lnSpc>
                <a:spcPct val="90000"/>
              </a:lnSpc>
              <a:spcBef>
                <a:spcPct val="50000"/>
              </a:spcBef>
            </a:pPr>
            <a:r>
              <a:rPr lang="en-US" altLang="en-US" sz="1400" b="1"/>
              <a:t>d</a:t>
            </a:r>
            <a:endParaRPr lang="en-US" altLang="en-US" sz="3600" b="1"/>
          </a:p>
        </p:txBody>
      </p:sp>
      <p:sp>
        <p:nvSpPr>
          <p:cNvPr id="92168" name="Text Box 8">
            <a:extLst>
              <a:ext uri="{FF2B5EF4-FFF2-40B4-BE49-F238E27FC236}">
                <a16:creationId xmlns:a16="http://schemas.microsoft.com/office/drawing/2014/main" xmlns="" id="{38E64F21-97FD-461E-86F0-C1805B2C37CF}"/>
              </a:ext>
            </a:extLst>
          </p:cNvPr>
          <p:cNvSpPr txBox="1">
            <a:spLocks noChangeArrowheads="1"/>
          </p:cNvSpPr>
          <p:nvPr/>
        </p:nvSpPr>
        <p:spPr bwMode="auto">
          <a:xfrm>
            <a:off x="5940425" y="6362700"/>
            <a:ext cx="381000" cy="284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bg2"/>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lnSpc>
                <a:spcPct val="90000"/>
              </a:lnSpc>
              <a:spcBef>
                <a:spcPct val="50000"/>
              </a:spcBef>
            </a:pPr>
            <a:r>
              <a:rPr lang="en-US" altLang="en-US" sz="1400" b="1"/>
              <a:t>t</a:t>
            </a:r>
            <a:endParaRPr lang="en-US" altLang="en-US" sz="3600" b="1"/>
          </a:p>
        </p:txBody>
      </p:sp>
      <p:sp>
        <p:nvSpPr>
          <p:cNvPr id="92169" name="Text Box 9">
            <a:extLst>
              <a:ext uri="{FF2B5EF4-FFF2-40B4-BE49-F238E27FC236}">
                <a16:creationId xmlns:a16="http://schemas.microsoft.com/office/drawing/2014/main" xmlns="" id="{6E4FCCFE-1561-4488-800A-2907829496A8}"/>
              </a:ext>
            </a:extLst>
          </p:cNvPr>
          <p:cNvSpPr txBox="1">
            <a:spLocks noChangeArrowheads="1"/>
          </p:cNvSpPr>
          <p:nvPr/>
        </p:nvSpPr>
        <p:spPr bwMode="auto">
          <a:xfrm>
            <a:off x="2339975" y="4873625"/>
            <a:ext cx="533400" cy="284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bg2"/>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lnSpc>
                <a:spcPct val="90000"/>
              </a:lnSpc>
              <a:spcBef>
                <a:spcPct val="50000"/>
              </a:spcBef>
            </a:pPr>
            <a:r>
              <a:rPr lang="en-US" altLang="en-US" sz="1400" b="1"/>
              <a:t>v(t)</a:t>
            </a:r>
            <a:endParaRPr lang="en-US" altLang="en-US" sz="3600" b="1"/>
          </a:p>
        </p:txBody>
      </p:sp>
      <p:sp>
        <p:nvSpPr>
          <p:cNvPr id="92170" name="Text Box 10">
            <a:extLst>
              <a:ext uri="{FF2B5EF4-FFF2-40B4-BE49-F238E27FC236}">
                <a16:creationId xmlns:a16="http://schemas.microsoft.com/office/drawing/2014/main" xmlns="" id="{B4C88C2B-E43E-4038-AF16-8382D9E2176B}"/>
              </a:ext>
            </a:extLst>
          </p:cNvPr>
          <p:cNvSpPr txBox="1">
            <a:spLocks noChangeArrowheads="1"/>
          </p:cNvSpPr>
          <p:nvPr/>
        </p:nvSpPr>
        <p:spPr bwMode="auto">
          <a:xfrm>
            <a:off x="2339975" y="5222875"/>
            <a:ext cx="381000" cy="284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bg2"/>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lnSpc>
                <a:spcPct val="90000"/>
              </a:lnSpc>
              <a:spcBef>
                <a:spcPct val="50000"/>
              </a:spcBef>
            </a:pPr>
            <a:r>
              <a:rPr lang="en-US" altLang="en-US" sz="1400" b="1"/>
              <a:t>v</a:t>
            </a:r>
            <a:r>
              <a:rPr lang="en-US" altLang="en-US" sz="1400" b="1" baseline="-25000"/>
              <a:t>0</a:t>
            </a:r>
            <a:endParaRPr lang="en-US" altLang="en-US" sz="3600" b="1"/>
          </a:p>
        </p:txBody>
      </p:sp>
      <p:sp>
        <p:nvSpPr>
          <p:cNvPr id="92171" name="Text Box 11">
            <a:extLst>
              <a:ext uri="{FF2B5EF4-FFF2-40B4-BE49-F238E27FC236}">
                <a16:creationId xmlns:a16="http://schemas.microsoft.com/office/drawing/2014/main" xmlns="" id="{DF3945B6-5D7F-4F45-8466-8A6BA53CCF7E}"/>
              </a:ext>
            </a:extLst>
          </p:cNvPr>
          <p:cNvSpPr txBox="1">
            <a:spLocks noChangeArrowheads="1"/>
          </p:cNvSpPr>
          <p:nvPr/>
        </p:nvSpPr>
        <p:spPr bwMode="auto">
          <a:xfrm>
            <a:off x="4932363" y="4868863"/>
            <a:ext cx="2068512"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b="1">
                <a:latin typeface="Tahoma" panose="020B0604030504040204" pitchFamily="34" charset="0"/>
              </a:rPr>
              <a:t>Hard deadline</a:t>
            </a:r>
            <a:r>
              <a:rPr lang="en-US" altLang="en-US" sz="2800" b="1" i="1">
                <a:solidFill>
                  <a:srgbClr val="FAFD00"/>
                </a:solidFill>
                <a:latin typeface="Tahoma" panose="020B0604030504040204" pitchFamily="34" charset="0"/>
              </a:rPr>
              <a:t> </a:t>
            </a:r>
          </a:p>
        </p:txBody>
      </p:sp>
      <p:sp>
        <p:nvSpPr>
          <p:cNvPr id="92172" name="Line 12">
            <a:extLst>
              <a:ext uri="{FF2B5EF4-FFF2-40B4-BE49-F238E27FC236}">
                <a16:creationId xmlns:a16="http://schemas.microsoft.com/office/drawing/2014/main" xmlns="" id="{3E91936F-83DD-4298-AB21-16538100C97A}"/>
              </a:ext>
            </a:extLst>
          </p:cNvPr>
          <p:cNvSpPr>
            <a:spLocks noChangeShapeType="1"/>
          </p:cNvSpPr>
          <p:nvPr/>
        </p:nvSpPr>
        <p:spPr bwMode="auto">
          <a:xfrm flipV="1">
            <a:off x="2797175" y="4765675"/>
            <a:ext cx="0" cy="1524000"/>
          </a:xfrm>
          <a:prstGeom prst="line">
            <a:avLst/>
          </a:prstGeom>
          <a:noFill/>
          <a:ln w="28575">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92173" name="Arc 13">
            <a:extLst>
              <a:ext uri="{FF2B5EF4-FFF2-40B4-BE49-F238E27FC236}">
                <a16:creationId xmlns:a16="http://schemas.microsoft.com/office/drawing/2014/main" xmlns="" id="{C931B3DE-A5C6-4862-9F4A-BED0EAF6B7F8}"/>
              </a:ext>
            </a:extLst>
          </p:cNvPr>
          <p:cNvSpPr>
            <a:spLocks/>
          </p:cNvSpPr>
          <p:nvPr/>
        </p:nvSpPr>
        <p:spPr bwMode="auto">
          <a:xfrm rot="10800000">
            <a:off x="4783138" y="6238875"/>
            <a:ext cx="758825" cy="354013"/>
          </a:xfrm>
          <a:custGeom>
            <a:avLst/>
            <a:gdLst>
              <a:gd name="G0" fmla="+- 3732 0 0"/>
              <a:gd name="G1" fmla="+- 21600 0 0"/>
              <a:gd name="G2" fmla="+- 21600 0 0"/>
              <a:gd name="T0" fmla="*/ 0 w 25332"/>
              <a:gd name="T1" fmla="*/ 325 h 21600"/>
              <a:gd name="T2" fmla="*/ 25332 w 25332"/>
              <a:gd name="T3" fmla="*/ 21600 h 21600"/>
              <a:gd name="T4" fmla="*/ 3732 w 25332"/>
              <a:gd name="T5" fmla="*/ 21600 h 21600"/>
            </a:gdLst>
            <a:ahLst/>
            <a:cxnLst>
              <a:cxn ang="0">
                <a:pos x="T0" y="T1"/>
              </a:cxn>
              <a:cxn ang="0">
                <a:pos x="T2" y="T3"/>
              </a:cxn>
              <a:cxn ang="0">
                <a:pos x="T4" y="T5"/>
              </a:cxn>
            </a:cxnLst>
            <a:rect l="0" t="0" r="r" b="b"/>
            <a:pathLst>
              <a:path w="25332" h="21600" fill="none" extrusionOk="0">
                <a:moveTo>
                  <a:pt x="-1" y="324"/>
                </a:moveTo>
                <a:cubicBezTo>
                  <a:pt x="1232" y="108"/>
                  <a:pt x="2480" y="0"/>
                  <a:pt x="3732" y="0"/>
                </a:cubicBezTo>
                <a:cubicBezTo>
                  <a:pt x="15661" y="0"/>
                  <a:pt x="25332" y="9670"/>
                  <a:pt x="25332" y="21600"/>
                </a:cubicBezTo>
              </a:path>
              <a:path w="25332" h="21600" stroke="0" extrusionOk="0">
                <a:moveTo>
                  <a:pt x="-1" y="324"/>
                </a:moveTo>
                <a:cubicBezTo>
                  <a:pt x="1232" y="108"/>
                  <a:pt x="2480" y="0"/>
                  <a:pt x="3732" y="0"/>
                </a:cubicBezTo>
                <a:cubicBezTo>
                  <a:pt x="15661" y="0"/>
                  <a:pt x="25332" y="9670"/>
                  <a:pt x="25332" y="21600"/>
                </a:cubicBezTo>
                <a:lnTo>
                  <a:pt x="3732" y="21600"/>
                </a:lnTo>
                <a:close/>
              </a:path>
            </a:pathLst>
          </a:custGeom>
          <a:noFill/>
          <a:ln w="28575">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4" name="Title 1">
            <a:extLst>
              <a:ext uri="{FF2B5EF4-FFF2-40B4-BE49-F238E27FC236}">
                <a16:creationId xmlns:a16="http://schemas.microsoft.com/office/drawing/2014/main" xmlns="" id="{C9901B79-E7CA-464F-BFD0-06E673FD8CFB}"/>
              </a:ext>
            </a:extLst>
          </p:cNvPr>
          <p:cNvSpPr txBox="1">
            <a:spLocks/>
          </p:cNvSpPr>
          <p:nvPr/>
        </p:nvSpPr>
        <p:spPr>
          <a:xfrm>
            <a:off x="1378974"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dirty="0"/>
              <a:t>Introduction to Real time Database.</a:t>
            </a:r>
          </a:p>
        </p:txBody>
      </p:sp>
      <p:pic>
        <p:nvPicPr>
          <p:cNvPr id="15" name="Picture 14">
            <a:extLst>
              <a:ext uri="{FF2B5EF4-FFF2-40B4-BE49-F238E27FC236}">
                <a16:creationId xmlns:a16="http://schemas.microsoft.com/office/drawing/2014/main" xmlns="" id="{E737D83A-2394-4F33-8297-33C4DC2B8C0D}"/>
              </a:ext>
            </a:extLst>
          </p:cNvPr>
          <p:cNvPicPr>
            <a:picLocks noChangeAspect="1"/>
          </p:cNvPicPr>
          <p:nvPr/>
        </p:nvPicPr>
        <p:blipFill>
          <a:blip r:embed="rId2"/>
          <a:stretch>
            <a:fillRect/>
          </a:stretch>
        </p:blipFill>
        <p:spPr>
          <a:xfrm>
            <a:off x="0" y="-27448"/>
            <a:ext cx="1384300" cy="812800"/>
          </a:xfrm>
          <a:prstGeom prst="rect">
            <a:avLst/>
          </a:prstGeom>
        </p:spPr>
      </p:pic>
      <p:sp>
        <p:nvSpPr>
          <p:cNvPr id="2" name="Date Placeholder 1">
            <a:extLst>
              <a:ext uri="{FF2B5EF4-FFF2-40B4-BE49-F238E27FC236}">
                <a16:creationId xmlns:a16="http://schemas.microsoft.com/office/drawing/2014/main" xmlns="" id="{E468C151-5E20-40E4-B5B1-8364A05457E2}"/>
              </a:ext>
            </a:extLst>
          </p:cNvPr>
          <p:cNvSpPr>
            <a:spLocks noGrp="1"/>
          </p:cNvSpPr>
          <p:nvPr>
            <p:ph type="dt" sz="half" idx="10"/>
          </p:nvPr>
        </p:nvSpPr>
        <p:spPr/>
        <p:txBody>
          <a:bodyPr/>
          <a:lstStyle/>
          <a:p>
            <a:fld id="{8B36C678-9D64-4457-97D8-0CF7BED021D6}" type="datetime1">
              <a:rPr lang="en-US" smtClean="0"/>
              <a:pPr/>
              <a:t>09/05/22</a:t>
            </a:fld>
            <a:endParaRPr lang="en-US" dirty="0"/>
          </a:p>
        </p:txBody>
      </p:sp>
      <p:sp>
        <p:nvSpPr>
          <p:cNvPr id="3" name="Footer Placeholder 2">
            <a:extLst>
              <a:ext uri="{FF2B5EF4-FFF2-40B4-BE49-F238E27FC236}">
                <a16:creationId xmlns:a16="http://schemas.microsoft.com/office/drawing/2014/main" xmlns="" id="{B1DBB5AD-6B05-4341-87FE-DADDD38C04BD}"/>
              </a:ext>
            </a:extLst>
          </p:cNvPr>
          <p:cNvSpPr>
            <a:spLocks noGrp="1"/>
          </p:cNvSpPr>
          <p:nvPr>
            <p:ph type="ftr" sz="quarter" idx="11"/>
          </p:nvPr>
        </p:nvSpPr>
        <p:spPr/>
        <p:txBody>
          <a:bodyPr/>
          <a:lstStyle/>
          <a:p>
            <a:r>
              <a:rPr lang="en-US"/>
              <a:t>Mr. SOVERS SINGH BISHT                  UNIT 05</a:t>
            </a:r>
            <a:endParaRPr lang="en-US" dirty="0"/>
          </a:p>
        </p:txBody>
      </p:sp>
      <p:sp>
        <p:nvSpPr>
          <p:cNvPr id="4" name="Slide Number Placeholder 3">
            <a:extLst>
              <a:ext uri="{FF2B5EF4-FFF2-40B4-BE49-F238E27FC236}">
                <a16:creationId xmlns:a16="http://schemas.microsoft.com/office/drawing/2014/main" xmlns="" id="{244A3A01-5F26-40C9-BB57-EFBA50758DF0}"/>
              </a:ext>
            </a:extLst>
          </p:cNvPr>
          <p:cNvSpPr>
            <a:spLocks noGrp="1"/>
          </p:cNvSpPr>
          <p:nvPr>
            <p:ph type="sldNum" sz="quarter" idx="12"/>
          </p:nvPr>
        </p:nvSpPr>
        <p:spPr/>
        <p:txBody>
          <a:bodyPr/>
          <a:lstStyle/>
          <a:p>
            <a:fld id="{B6F15528-21DE-4FAA-801E-634DDDAF4B2B}" type="slidenum">
              <a:rPr lang="en-US" smtClean="0"/>
              <a:pPr/>
              <a:t>124</a:t>
            </a:fld>
            <a:endParaRPr lang="en-US" dirty="0"/>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a:extLst>
              <a:ext uri="{FF2B5EF4-FFF2-40B4-BE49-F238E27FC236}">
                <a16:creationId xmlns:a16="http://schemas.microsoft.com/office/drawing/2014/main" xmlns="" id="{DD4F8923-876B-49B5-AEA2-7EE94DD41855}"/>
              </a:ext>
            </a:extLst>
          </p:cNvPr>
          <p:cNvSpPr>
            <a:spLocks noGrp="1"/>
          </p:cNvSpPr>
          <p:nvPr>
            <p:ph type="title"/>
          </p:nvPr>
        </p:nvSpPr>
        <p:spPr/>
        <p:txBody>
          <a:bodyPr/>
          <a:lstStyle/>
          <a:p>
            <a:r>
              <a:rPr lang="en-US" altLang="en-US"/>
              <a:t>Design Paradigms</a:t>
            </a:r>
          </a:p>
        </p:txBody>
      </p:sp>
      <p:sp>
        <p:nvSpPr>
          <p:cNvPr id="93187" name="Rectangle 3">
            <a:extLst>
              <a:ext uri="{FF2B5EF4-FFF2-40B4-BE49-F238E27FC236}">
                <a16:creationId xmlns:a16="http://schemas.microsoft.com/office/drawing/2014/main" xmlns="" id="{93E6C98F-B3EA-4E90-AC87-57021483B968}"/>
              </a:ext>
            </a:extLst>
          </p:cNvPr>
          <p:cNvSpPr>
            <a:spLocks noGrp="1"/>
          </p:cNvSpPr>
          <p:nvPr>
            <p:ph type="body" idx="1"/>
          </p:nvPr>
        </p:nvSpPr>
        <p:spPr/>
        <p:txBody>
          <a:bodyPr/>
          <a:lstStyle/>
          <a:p>
            <a:r>
              <a:rPr lang="en-US" altLang="en-US"/>
              <a:t>Time-Triggered (TT)</a:t>
            </a:r>
          </a:p>
          <a:p>
            <a:pPr lvl="1"/>
            <a:r>
              <a:rPr lang="en-US" altLang="en-US"/>
              <a:t>Systems are initiated as predefined instances</a:t>
            </a:r>
          </a:p>
          <a:p>
            <a:pPr lvl="1"/>
            <a:r>
              <a:rPr lang="en-US" altLang="en-US"/>
              <a:t>Assessments of resource requirements and resource availability is required</a:t>
            </a:r>
          </a:p>
          <a:p>
            <a:pPr lvl="1"/>
            <a:r>
              <a:rPr lang="en-US" altLang="en-US"/>
              <a:t>TT architecture can provide predictable behavior due to its pre-planed execution pattern.</a:t>
            </a:r>
          </a:p>
        </p:txBody>
      </p:sp>
      <p:sp>
        <p:nvSpPr>
          <p:cNvPr id="4" name="Title 1">
            <a:extLst>
              <a:ext uri="{FF2B5EF4-FFF2-40B4-BE49-F238E27FC236}">
                <a16:creationId xmlns:a16="http://schemas.microsoft.com/office/drawing/2014/main" xmlns="" id="{E45DCF88-DFCF-4BE0-B6A4-1CBA9E88F16F}"/>
              </a:ext>
            </a:extLst>
          </p:cNvPr>
          <p:cNvSpPr txBox="1">
            <a:spLocks/>
          </p:cNvSpPr>
          <p:nvPr/>
        </p:nvSpPr>
        <p:spPr>
          <a:xfrm>
            <a:off x="1378974"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dirty="0"/>
              <a:t>Introduction to Real time Database.</a:t>
            </a:r>
          </a:p>
        </p:txBody>
      </p:sp>
      <p:pic>
        <p:nvPicPr>
          <p:cNvPr id="5" name="Picture 4">
            <a:extLst>
              <a:ext uri="{FF2B5EF4-FFF2-40B4-BE49-F238E27FC236}">
                <a16:creationId xmlns:a16="http://schemas.microsoft.com/office/drawing/2014/main" xmlns="" id="{DAB51475-3811-46DB-BC74-43374F1BD9F5}"/>
              </a:ext>
            </a:extLst>
          </p:cNvPr>
          <p:cNvPicPr>
            <a:picLocks noChangeAspect="1"/>
          </p:cNvPicPr>
          <p:nvPr/>
        </p:nvPicPr>
        <p:blipFill>
          <a:blip r:embed="rId2"/>
          <a:stretch>
            <a:fillRect/>
          </a:stretch>
        </p:blipFill>
        <p:spPr>
          <a:xfrm>
            <a:off x="0" y="-27448"/>
            <a:ext cx="1384300" cy="812800"/>
          </a:xfrm>
          <a:prstGeom prst="rect">
            <a:avLst/>
          </a:prstGeom>
        </p:spPr>
      </p:pic>
      <p:sp>
        <p:nvSpPr>
          <p:cNvPr id="2" name="Date Placeholder 1">
            <a:extLst>
              <a:ext uri="{FF2B5EF4-FFF2-40B4-BE49-F238E27FC236}">
                <a16:creationId xmlns:a16="http://schemas.microsoft.com/office/drawing/2014/main" xmlns="" id="{CB80C27F-2D39-49DF-AAF3-ADDF3CEE93B7}"/>
              </a:ext>
            </a:extLst>
          </p:cNvPr>
          <p:cNvSpPr>
            <a:spLocks noGrp="1"/>
          </p:cNvSpPr>
          <p:nvPr>
            <p:ph type="dt" sz="half" idx="10"/>
          </p:nvPr>
        </p:nvSpPr>
        <p:spPr/>
        <p:txBody>
          <a:bodyPr/>
          <a:lstStyle/>
          <a:p>
            <a:fld id="{361D1FC8-C5F2-4B3B-9EB5-E201E5F9D4A0}" type="datetime1">
              <a:rPr lang="en-US" smtClean="0"/>
              <a:pPr/>
              <a:t>09/05/22</a:t>
            </a:fld>
            <a:endParaRPr lang="en-US" dirty="0"/>
          </a:p>
        </p:txBody>
      </p:sp>
      <p:sp>
        <p:nvSpPr>
          <p:cNvPr id="3" name="Footer Placeholder 2">
            <a:extLst>
              <a:ext uri="{FF2B5EF4-FFF2-40B4-BE49-F238E27FC236}">
                <a16:creationId xmlns:a16="http://schemas.microsoft.com/office/drawing/2014/main" xmlns="" id="{3E13C93C-2CA5-4D39-8F61-B9128739E0FB}"/>
              </a:ext>
            </a:extLst>
          </p:cNvPr>
          <p:cNvSpPr>
            <a:spLocks noGrp="1"/>
          </p:cNvSpPr>
          <p:nvPr>
            <p:ph type="ftr" sz="quarter" idx="11"/>
          </p:nvPr>
        </p:nvSpPr>
        <p:spPr/>
        <p:txBody>
          <a:bodyPr/>
          <a:lstStyle/>
          <a:p>
            <a:r>
              <a:rPr lang="en-US"/>
              <a:t>Mr. SOVERS SINGH BISHT                  UNIT 05</a:t>
            </a:r>
            <a:endParaRPr lang="en-US" dirty="0"/>
          </a:p>
        </p:txBody>
      </p:sp>
      <p:sp>
        <p:nvSpPr>
          <p:cNvPr id="6" name="Slide Number Placeholder 5">
            <a:extLst>
              <a:ext uri="{FF2B5EF4-FFF2-40B4-BE49-F238E27FC236}">
                <a16:creationId xmlns:a16="http://schemas.microsoft.com/office/drawing/2014/main" xmlns="" id="{A2C71547-51DA-40E7-A4AC-69339761C896}"/>
              </a:ext>
            </a:extLst>
          </p:cNvPr>
          <p:cNvSpPr>
            <a:spLocks noGrp="1"/>
          </p:cNvSpPr>
          <p:nvPr>
            <p:ph type="sldNum" sz="quarter" idx="12"/>
          </p:nvPr>
        </p:nvSpPr>
        <p:spPr/>
        <p:txBody>
          <a:bodyPr/>
          <a:lstStyle/>
          <a:p>
            <a:fld id="{B6F15528-21DE-4FAA-801E-634DDDAF4B2B}" type="slidenum">
              <a:rPr lang="en-US" smtClean="0"/>
              <a:pPr/>
              <a:t>125</a:t>
            </a:fld>
            <a:endParaRPr lang="en-US" dirty="0"/>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a:extLst>
              <a:ext uri="{FF2B5EF4-FFF2-40B4-BE49-F238E27FC236}">
                <a16:creationId xmlns:a16="http://schemas.microsoft.com/office/drawing/2014/main" xmlns="" id="{51282D6F-EC47-43ED-AE1D-C2715320F4E7}"/>
              </a:ext>
            </a:extLst>
          </p:cNvPr>
          <p:cNvSpPr>
            <a:spLocks noGrp="1"/>
          </p:cNvSpPr>
          <p:nvPr>
            <p:ph type="title"/>
          </p:nvPr>
        </p:nvSpPr>
        <p:spPr/>
        <p:txBody>
          <a:bodyPr/>
          <a:lstStyle/>
          <a:p>
            <a:r>
              <a:rPr lang="en-US" altLang="en-US"/>
              <a:t>Design Paradigms</a:t>
            </a:r>
          </a:p>
        </p:txBody>
      </p:sp>
      <p:sp>
        <p:nvSpPr>
          <p:cNvPr id="94211" name="Rectangle 3">
            <a:extLst>
              <a:ext uri="{FF2B5EF4-FFF2-40B4-BE49-F238E27FC236}">
                <a16:creationId xmlns:a16="http://schemas.microsoft.com/office/drawing/2014/main" xmlns="" id="{64A41020-D3BA-48C4-83E5-C40B2DA6ED28}"/>
              </a:ext>
            </a:extLst>
          </p:cNvPr>
          <p:cNvSpPr>
            <a:spLocks noGrp="1"/>
          </p:cNvSpPr>
          <p:nvPr>
            <p:ph type="body" idx="1"/>
          </p:nvPr>
        </p:nvSpPr>
        <p:spPr/>
        <p:txBody>
          <a:bodyPr>
            <a:normAutofit lnSpcReduction="10000"/>
          </a:bodyPr>
          <a:lstStyle/>
          <a:p>
            <a:r>
              <a:rPr lang="en-US" altLang="en-US"/>
              <a:t>Event-Triggered (ET)</a:t>
            </a:r>
            <a:endParaRPr lang="x-none" altLang="en-US">
              <a:cs typeface="Arial" panose="020B0604020202020204" pitchFamily="34" charset="0"/>
            </a:endParaRPr>
          </a:p>
          <a:p>
            <a:pPr lvl="1"/>
            <a:r>
              <a:rPr lang="en-US" altLang="en-US"/>
              <a:t>Systems are initiated in response to the occurrence of particular events that are possibly caused by the environment</a:t>
            </a:r>
          </a:p>
          <a:p>
            <a:pPr lvl="1"/>
            <a:r>
              <a:rPr lang="en-US" altLang="en-US"/>
              <a:t>The resource-need  assessments in ET architecture is  usually probabilistic</a:t>
            </a:r>
          </a:p>
          <a:p>
            <a:pPr lvl="1"/>
            <a:r>
              <a:rPr lang="en-US" altLang="en-US"/>
              <a:t>ET is not as reliable as TT but provides more flexibility and ideal for more classes of applications </a:t>
            </a:r>
          </a:p>
          <a:p>
            <a:pPr lvl="1"/>
            <a:r>
              <a:rPr lang="en-US" altLang="en-US"/>
              <a:t>ET behavior usually is not predictable.</a:t>
            </a:r>
            <a:endParaRPr lang="en-US" altLang="en-US">
              <a:cs typeface="Arial" panose="020B0604020202020204" pitchFamily="34" charset="0"/>
            </a:endParaRPr>
          </a:p>
          <a:p>
            <a:endParaRPr lang="en-US" altLang="en-US"/>
          </a:p>
        </p:txBody>
      </p:sp>
      <p:sp>
        <p:nvSpPr>
          <p:cNvPr id="4" name="Title 1">
            <a:extLst>
              <a:ext uri="{FF2B5EF4-FFF2-40B4-BE49-F238E27FC236}">
                <a16:creationId xmlns:a16="http://schemas.microsoft.com/office/drawing/2014/main" xmlns="" id="{CCA43C6C-104D-4A98-945B-5ED9AAD9C6CF}"/>
              </a:ext>
            </a:extLst>
          </p:cNvPr>
          <p:cNvSpPr txBox="1">
            <a:spLocks/>
          </p:cNvSpPr>
          <p:nvPr/>
        </p:nvSpPr>
        <p:spPr>
          <a:xfrm>
            <a:off x="1378974"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dirty="0"/>
              <a:t>Introduction to Real time Database.</a:t>
            </a:r>
          </a:p>
        </p:txBody>
      </p:sp>
      <p:pic>
        <p:nvPicPr>
          <p:cNvPr id="5" name="Picture 4">
            <a:extLst>
              <a:ext uri="{FF2B5EF4-FFF2-40B4-BE49-F238E27FC236}">
                <a16:creationId xmlns:a16="http://schemas.microsoft.com/office/drawing/2014/main" xmlns="" id="{C2D08928-2683-43F0-A2D5-37374B4F8D23}"/>
              </a:ext>
            </a:extLst>
          </p:cNvPr>
          <p:cNvPicPr>
            <a:picLocks noChangeAspect="1"/>
          </p:cNvPicPr>
          <p:nvPr/>
        </p:nvPicPr>
        <p:blipFill>
          <a:blip r:embed="rId2"/>
          <a:stretch>
            <a:fillRect/>
          </a:stretch>
        </p:blipFill>
        <p:spPr>
          <a:xfrm>
            <a:off x="0" y="-27448"/>
            <a:ext cx="1384300" cy="812800"/>
          </a:xfrm>
          <a:prstGeom prst="rect">
            <a:avLst/>
          </a:prstGeom>
        </p:spPr>
      </p:pic>
      <p:sp>
        <p:nvSpPr>
          <p:cNvPr id="2" name="Date Placeholder 1">
            <a:extLst>
              <a:ext uri="{FF2B5EF4-FFF2-40B4-BE49-F238E27FC236}">
                <a16:creationId xmlns:a16="http://schemas.microsoft.com/office/drawing/2014/main" xmlns="" id="{6D4EF205-2E74-4A8E-A694-497D425A1AB9}"/>
              </a:ext>
            </a:extLst>
          </p:cNvPr>
          <p:cNvSpPr>
            <a:spLocks noGrp="1"/>
          </p:cNvSpPr>
          <p:nvPr>
            <p:ph type="dt" sz="half" idx="10"/>
          </p:nvPr>
        </p:nvSpPr>
        <p:spPr/>
        <p:txBody>
          <a:bodyPr/>
          <a:lstStyle/>
          <a:p>
            <a:fld id="{7C1762F8-D597-4FC9-B26B-77F160D03AF3}" type="datetime1">
              <a:rPr lang="en-US" smtClean="0"/>
              <a:pPr/>
              <a:t>09/05/22</a:t>
            </a:fld>
            <a:endParaRPr lang="en-US" dirty="0"/>
          </a:p>
        </p:txBody>
      </p:sp>
      <p:sp>
        <p:nvSpPr>
          <p:cNvPr id="3" name="Footer Placeholder 2">
            <a:extLst>
              <a:ext uri="{FF2B5EF4-FFF2-40B4-BE49-F238E27FC236}">
                <a16:creationId xmlns:a16="http://schemas.microsoft.com/office/drawing/2014/main" xmlns="" id="{D180BE40-4933-4C64-B514-721DEA0CDD8F}"/>
              </a:ext>
            </a:extLst>
          </p:cNvPr>
          <p:cNvSpPr>
            <a:spLocks noGrp="1"/>
          </p:cNvSpPr>
          <p:nvPr>
            <p:ph type="ftr" sz="quarter" idx="11"/>
          </p:nvPr>
        </p:nvSpPr>
        <p:spPr/>
        <p:txBody>
          <a:bodyPr/>
          <a:lstStyle/>
          <a:p>
            <a:r>
              <a:rPr lang="en-US"/>
              <a:t>Mr. SOVERS SINGH BISHT                  UNIT 05</a:t>
            </a:r>
            <a:endParaRPr lang="en-US" dirty="0"/>
          </a:p>
        </p:txBody>
      </p:sp>
      <p:sp>
        <p:nvSpPr>
          <p:cNvPr id="6" name="Slide Number Placeholder 5">
            <a:extLst>
              <a:ext uri="{FF2B5EF4-FFF2-40B4-BE49-F238E27FC236}">
                <a16:creationId xmlns:a16="http://schemas.microsoft.com/office/drawing/2014/main" xmlns="" id="{255AD799-715A-487A-8529-FF123F0A9428}"/>
              </a:ext>
            </a:extLst>
          </p:cNvPr>
          <p:cNvSpPr>
            <a:spLocks noGrp="1"/>
          </p:cNvSpPr>
          <p:nvPr>
            <p:ph type="sldNum" sz="quarter" idx="12"/>
          </p:nvPr>
        </p:nvSpPr>
        <p:spPr/>
        <p:txBody>
          <a:bodyPr/>
          <a:lstStyle/>
          <a:p>
            <a:fld id="{B6F15528-21DE-4FAA-801E-634DDDAF4B2B}" type="slidenum">
              <a:rPr lang="en-US" smtClean="0"/>
              <a:pPr/>
              <a:t>126</a:t>
            </a:fld>
            <a:endParaRPr lang="en-US" dirty="0"/>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a:extLst>
              <a:ext uri="{FF2B5EF4-FFF2-40B4-BE49-F238E27FC236}">
                <a16:creationId xmlns:a16="http://schemas.microsoft.com/office/drawing/2014/main" xmlns="" id="{0DF4851E-182A-4356-BD6E-2206CFE21B34}"/>
              </a:ext>
            </a:extLst>
          </p:cNvPr>
          <p:cNvSpPr>
            <a:spLocks noGrp="1"/>
          </p:cNvSpPr>
          <p:nvPr>
            <p:ph type="title"/>
          </p:nvPr>
        </p:nvSpPr>
        <p:spPr>
          <a:xfrm>
            <a:off x="457200" y="457200"/>
            <a:ext cx="8229600" cy="1143000"/>
          </a:xfrm>
        </p:spPr>
        <p:txBody>
          <a:bodyPr/>
          <a:lstStyle/>
          <a:p>
            <a:r>
              <a:rPr lang="en-US" altLang="en-US" dirty="0"/>
              <a:t>Tasks Periodicity</a:t>
            </a:r>
          </a:p>
        </p:txBody>
      </p:sp>
      <p:sp>
        <p:nvSpPr>
          <p:cNvPr id="95235" name="Rectangle 3">
            <a:extLst>
              <a:ext uri="{FF2B5EF4-FFF2-40B4-BE49-F238E27FC236}">
                <a16:creationId xmlns:a16="http://schemas.microsoft.com/office/drawing/2014/main" xmlns="" id="{929C2698-3EB4-4046-8E84-978DE5E9D415}"/>
              </a:ext>
            </a:extLst>
          </p:cNvPr>
          <p:cNvSpPr>
            <a:spLocks noGrp="1"/>
          </p:cNvSpPr>
          <p:nvPr>
            <p:ph type="body" idx="1"/>
          </p:nvPr>
        </p:nvSpPr>
        <p:spPr/>
        <p:txBody>
          <a:bodyPr>
            <a:normAutofit fontScale="92500"/>
          </a:bodyPr>
          <a:lstStyle/>
          <a:p>
            <a:pPr>
              <a:lnSpc>
                <a:spcPct val="80000"/>
              </a:lnSpc>
            </a:pPr>
            <a:r>
              <a:rPr lang="en-US" altLang="en-US"/>
              <a:t>Prosodic Tasks</a:t>
            </a:r>
          </a:p>
          <a:p>
            <a:pPr lvl="1">
              <a:lnSpc>
                <a:spcPct val="80000"/>
              </a:lnSpc>
            </a:pPr>
            <a:r>
              <a:rPr lang="en-US" altLang="en-US"/>
              <a:t>Executes at regular intervals of time</a:t>
            </a:r>
          </a:p>
          <a:p>
            <a:pPr lvl="1">
              <a:lnSpc>
                <a:spcPct val="80000"/>
              </a:lnSpc>
            </a:pPr>
            <a:r>
              <a:rPr lang="en-US" altLang="en-US"/>
              <a:t>Corresponds to TT architecture</a:t>
            </a:r>
          </a:p>
          <a:p>
            <a:pPr lvl="1">
              <a:lnSpc>
                <a:spcPct val="80000"/>
              </a:lnSpc>
            </a:pPr>
            <a:r>
              <a:rPr lang="en-US" altLang="en-US"/>
              <a:t>Have </a:t>
            </a:r>
            <a:r>
              <a:rPr lang="en-US" altLang="en-US">
                <a:solidFill>
                  <a:schemeClr val="hlink"/>
                </a:solidFill>
              </a:rPr>
              <a:t>Hard-Deadlines</a:t>
            </a:r>
            <a:r>
              <a:rPr lang="en-US" altLang="en-US"/>
              <a:t> characterized by their periods (requires worst-case analysis).</a:t>
            </a:r>
          </a:p>
          <a:p>
            <a:pPr lvl="1">
              <a:lnSpc>
                <a:spcPct val="80000"/>
              </a:lnSpc>
              <a:buFont typeface="Wingdings 2" panose="05020102010507070707" pitchFamily="18" charset="2"/>
              <a:buNone/>
            </a:pPr>
            <a:endParaRPr lang="en-US" altLang="en-US"/>
          </a:p>
          <a:p>
            <a:pPr>
              <a:lnSpc>
                <a:spcPct val="80000"/>
              </a:lnSpc>
            </a:pPr>
            <a:r>
              <a:rPr lang="en-US" altLang="en-US"/>
              <a:t>Aperiodic Tasks</a:t>
            </a:r>
            <a:endParaRPr lang="x-none" altLang="en-US">
              <a:cs typeface="Arial" panose="020B0604020202020204" pitchFamily="34" charset="0"/>
            </a:endParaRPr>
          </a:p>
          <a:p>
            <a:pPr lvl="1">
              <a:lnSpc>
                <a:spcPct val="80000"/>
              </a:lnSpc>
            </a:pPr>
            <a:r>
              <a:rPr lang="en-US" altLang="en-US">
                <a:cs typeface="Arial" panose="020B0604020202020204" pitchFamily="34" charset="0"/>
              </a:rPr>
              <a:t>Execution time cannot be priori anticipated</a:t>
            </a:r>
          </a:p>
          <a:p>
            <a:pPr lvl="1">
              <a:lnSpc>
                <a:spcPct val="80000"/>
              </a:lnSpc>
            </a:pPr>
            <a:r>
              <a:rPr lang="en-US" altLang="en-US">
                <a:cs typeface="Arial" panose="020B0604020202020204" pitchFamily="34" charset="0"/>
              </a:rPr>
              <a:t>Activation of tasks is random event caused by a trigger</a:t>
            </a:r>
          </a:p>
          <a:p>
            <a:pPr lvl="1">
              <a:lnSpc>
                <a:spcPct val="80000"/>
              </a:lnSpc>
            </a:pPr>
            <a:r>
              <a:rPr lang="en-US" altLang="en-US">
                <a:cs typeface="Arial" panose="020B0604020202020204" pitchFamily="34" charset="0"/>
              </a:rPr>
              <a:t>Corresponds to ET architecture</a:t>
            </a:r>
          </a:p>
          <a:p>
            <a:pPr lvl="1">
              <a:lnSpc>
                <a:spcPct val="80000"/>
              </a:lnSpc>
            </a:pPr>
            <a:r>
              <a:rPr lang="en-US" altLang="en-US">
                <a:cs typeface="Arial" panose="020B0604020202020204" pitchFamily="34" charset="0"/>
              </a:rPr>
              <a:t>Have Soft</a:t>
            </a:r>
            <a:r>
              <a:rPr lang="x-none" altLang="en-US">
                <a:cs typeface="Arial" panose="020B0604020202020204" pitchFamily="34" charset="0"/>
              </a:rPr>
              <a:t>-</a:t>
            </a:r>
            <a:r>
              <a:rPr lang="en-US" altLang="en-US">
                <a:cs typeface="Arial" panose="020B0604020202020204" pitchFamily="34" charset="0"/>
              </a:rPr>
              <a:t>Deadlines (no worst-case analysis)</a:t>
            </a:r>
          </a:p>
        </p:txBody>
      </p:sp>
      <p:sp>
        <p:nvSpPr>
          <p:cNvPr id="4" name="Title 1">
            <a:extLst>
              <a:ext uri="{FF2B5EF4-FFF2-40B4-BE49-F238E27FC236}">
                <a16:creationId xmlns:a16="http://schemas.microsoft.com/office/drawing/2014/main" xmlns="" id="{45F827F0-C0C7-47D8-8179-DE50CE1D3DCB}"/>
              </a:ext>
            </a:extLst>
          </p:cNvPr>
          <p:cNvSpPr txBox="1">
            <a:spLocks/>
          </p:cNvSpPr>
          <p:nvPr/>
        </p:nvSpPr>
        <p:spPr>
          <a:xfrm>
            <a:off x="1378974"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dirty="0"/>
              <a:t>Introduction to Real time Database.</a:t>
            </a:r>
          </a:p>
        </p:txBody>
      </p:sp>
      <p:pic>
        <p:nvPicPr>
          <p:cNvPr id="5" name="Picture 4">
            <a:extLst>
              <a:ext uri="{FF2B5EF4-FFF2-40B4-BE49-F238E27FC236}">
                <a16:creationId xmlns:a16="http://schemas.microsoft.com/office/drawing/2014/main" xmlns="" id="{5BC1D739-8047-41F5-90E7-9992FA0CA7A1}"/>
              </a:ext>
            </a:extLst>
          </p:cNvPr>
          <p:cNvPicPr>
            <a:picLocks noChangeAspect="1"/>
          </p:cNvPicPr>
          <p:nvPr/>
        </p:nvPicPr>
        <p:blipFill>
          <a:blip r:embed="rId2"/>
          <a:stretch>
            <a:fillRect/>
          </a:stretch>
        </p:blipFill>
        <p:spPr>
          <a:xfrm>
            <a:off x="0" y="-27448"/>
            <a:ext cx="1384300" cy="812800"/>
          </a:xfrm>
          <a:prstGeom prst="rect">
            <a:avLst/>
          </a:prstGeom>
        </p:spPr>
      </p:pic>
      <p:sp>
        <p:nvSpPr>
          <p:cNvPr id="2" name="Date Placeholder 1">
            <a:extLst>
              <a:ext uri="{FF2B5EF4-FFF2-40B4-BE49-F238E27FC236}">
                <a16:creationId xmlns:a16="http://schemas.microsoft.com/office/drawing/2014/main" xmlns="" id="{7DEFD88F-F2B7-469E-8FEB-DB336B2C71DE}"/>
              </a:ext>
            </a:extLst>
          </p:cNvPr>
          <p:cNvSpPr>
            <a:spLocks noGrp="1"/>
          </p:cNvSpPr>
          <p:nvPr>
            <p:ph type="dt" sz="half" idx="10"/>
          </p:nvPr>
        </p:nvSpPr>
        <p:spPr/>
        <p:txBody>
          <a:bodyPr/>
          <a:lstStyle/>
          <a:p>
            <a:fld id="{62D7F85D-5A4B-43BE-9C8A-7C029E58AF61}" type="datetime1">
              <a:rPr lang="en-US" smtClean="0"/>
              <a:pPr/>
              <a:t>09/05/22</a:t>
            </a:fld>
            <a:endParaRPr lang="en-US" dirty="0"/>
          </a:p>
        </p:txBody>
      </p:sp>
      <p:sp>
        <p:nvSpPr>
          <p:cNvPr id="3" name="Footer Placeholder 2">
            <a:extLst>
              <a:ext uri="{FF2B5EF4-FFF2-40B4-BE49-F238E27FC236}">
                <a16:creationId xmlns:a16="http://schemas.microsoft.com/office/drawing/2014/main" xmlns="" id="{C7AACA96-DEEE-4DA3-B524-EB6090F57B7D}"/>
              </a:ext>
            </a:extLst>
          </p:cNvPr>
          <p:cNvSpPr>
            <a:spLocks noGrp="1"/>
          </p:cNvSpPr>
          <p:nvPr>
            <p:ph type="ftr" sz="quarter" idx="11"/>
          </p:nvPr>
        </p:nvSpPr>
        <p:spPr/>
        <p:txBody>
          <a:bodyPr/>
          <a:lstStyle/>
          <a:p>
            <a:r>
              <a:rPr lang="en-US"/>
              <a:t>Mr. SOVERS SINGH BISHT                  UNIT 05</a:t>
            </a:r>
            <a:endParaRPr lang="en-US" dirty="0"/>
          </a:p>
        </p:txBody>
      </p:sp>
      <p:sp>
        <p:nvSpPr>
          <p:cNvPr id="6" name="Slide Number Placeholder 5">
            <a:extLst>
              <a:ext uri="{FF2B5EF4-FFF2-40B4-BE49-F238E27FC236}">
                <a16:creationId xmlns:a16="http://schemas.microsoft.com/office/drawing/2014/main" xmlns="" id="{85D469AB-FF46-4BE2-B3CE-D2BA56AD07A7}"/>
              </a:ext>
            </a:extLst>
          </p:cNvPr>
          <p:cNvSpPr>
            <a:spLocks noGrp="1"/>
          </p:cNvSpPr>
          <p:nvPr>
            <p:ph type="sldNum" sz="quarter" idx="12"/>
          </p:nvPr>
        </p:nvSpPr>
        <p:spPr/>
        <p:txBody>
          <a:bodyPr/>
          <a:lstStyle/>
          <a:p>
            <a:fld id="{B6F15528-21DE-4FAA-801E-634DDDAF4B2B}" type="slidenum">
              <a:rPr lang="en-US" smtClean="0"/>
              <a:pPr/>
              <a:t>127</a:t>
            </a:fld>
            <a:endParaRPr lang="en-US" dirty="0"/>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a:extLst>
              <a:ext uri="{FF2B5EF4-FFF2-40B4-BE49-F238E27FC236}">
                <a16:creationId xmlns:a16="http://schemas.microsoft.com/office/drawing/2014/main" xmlns="" id="{FC9ACAF2-A276-4B99-B8EE-9D577A956CED}"/>
              </a:ext>
            </a:extLst>
          </p:cNvPr>
          <p:cNvSpPr>
            <a:spLocks noGrp="1"/>
          </p:cNvSpPr>
          <p:nvPr>
            <p:ph type="title"/>
          </p:nvPr>
        </p:nvSpPr>
        <p:spPr>
          <a:xfrm>
            <a:off x="457200" y="457200"/>
            <a:ext cx="8229600" cy="1143000"/>
          </a:xfrm>
        </p:spPr>
        <p:txBody>
          <a:bodyPr/>
          <a:lstStyle/>
          <a:p>
            <a:r>
              <a:rPr lang="en-US" altLang="en-US" dirty="0"/>
              <a:t>Tasks Periodicity</a:t>
            </a:r>
          </a:p>
        </p:txBody>
      </p:sp>
      <p:sp>
        <p:nvSpPr>
          <p:cNvPr id="96259" name="Rectangle 3">
            <a:extLst>
              <a:ext uri="{FF2B5EF4-FFF2-40B4-BE49-F238E27FC236}">
                <a16:creationId xmlns:a16="http://schemas.microsoft.com/office/drawing/2014/main" xmlns="" id="{D5EB14DC-AEA3-42FD-889D-604FD798AFC1}"/>
              </a:ext>
            </a:extLst>
          </p:cNvPr>
          <p:cNvSpPr>
            <a:spLocks noGrp="1"/>
          </p:cNvSpPr>
          <p:nvPr>
            <p:ph type="body" idx="1"/>
          </p:nvPr>
        </p:nvSpPr>
        <p:spPr/>
        <p:txBody>
          <a:bodyPr>
            <a:normAutofit fontScale="92500" lnSpcReduction="20000"/>
          </a:bodyPr>
          <a:lstStyle/>
          <a:p>
            <a:r>
              <a:rPr lang="en-US" altLang="en-US"/>
              <a:t>Sporadic Tasks</a:t>
            </a:r>
          </a:p>
          <a:p>
            <a:r>
              <a:rPr lang="en-US" altLang="en-US"/>
              <a:t>Tasks which are aperiodic in nature, but have </a:t>
            </a:r>
            <a:r>
              <a:rPr lang="en-US" altLang="en-US">
                <a:solidFill>
                  <a:schemeClr val="hlink"/>
                </a:solidFill>
              </a:rPr>
              <a:t>Hard-Deadlines</a:t>
            </a:r>
            <a:r>
              <a:rPr lang="x-none" altLang="en-US">
                <a:solidFill>
                  <a:schemeClr val="hlink"/>
                </a:solidFill>
                <a:cs typeface="Arial" panose="020B0604020202020204" pitchFamily="34" charset="0"/>
              </a:rPr>
              <a:t> </a:t>
            </a:r>
          </a:p>
          <a:p>
            <a:r>
              <a:rPr lang="en-US" altLang="en-US">
                <a:cs typeface="Arial" panose="020B0604020202020204" pitchFamily="34" charset="0"/>
              </a:rPr>
              <a:t>Used to handle emergency conditions or exceptional situations </a:t>
            </a:r>
          </a:p>
          <a:p>
            <a:r>
              <a:rPr lang="en-US" altLang="en-US">
                <a:cs typeface="Arial" panose="020B0604020202020204" pitchFamily="34" charset="0"/>
              </a:rPr>
              <a:t>Worst-case calculations is done using</a:t>
            </a:r>
            <a:r>
              <a:rPr lang="en-US" altLang="en-US">
                <a:solidFill>
                  <a:schemeClr val="hlink"/>
                </a:solidFill>
                <a:cs typeface="Arial" panose="020B0604020202020204" pitchFamily="34" charset="0"/>
              </a:rPr>
              <a:t> Schedulability-Constraint </a:t>
            </a:r>
          </a:p>
          <a:p>
            <a:r>
              <a:rPr lang="en-US" altLang="en-US">
                <a:solidFill>
                  <a:schemeClr val="hlink"/>
                </a:solidFill>
                <a:cs typeface="Arial" panose="020B0604020202020204" pitchFamily="34" charset="0"/>
              </a:rPr>
              <a:t>Schedulability-Constraint </a:t>
            </a:r>
            <a:r>
              <a:rPr lang="en-US" altLang="en-US">
                <a:cs typeface="Arial" panose="020B0604020202020204" pitchFamily="34" charset="0"/>
              </a:rPr>
              <a:t>defines a minimum period between any two sporadic events from the same source.</a:t>
            </a:r>
          </a:p>
        </p:txBody>
      </p:sp>
      <p:sp>
        <p:nvSpPr>
          <p:cNvPr id="4" name="Title 1">
            <a:extLst>
              <a:ext uri="{FF2B5EF4-FFF2-40B4-BE49-F238E27FC236}">
                <a16:creationId xmlns:a16="http://schemas.microsoft.com/office/drawing/2014/main" xmlns="" id="{D1B738F6-F088-4E44-ABE9-C1841B25D36D}"/>
              </a:ext>
            </a:extLst>
          </p:cNvPr>
          <p:cNvSpPr txBox="1">
            <a:spLocks/>
          </p:cNvSpPr>
          <p:nvPr/>
        </p:nvSpPr>
        <p:spPr>
          <a:xfrm>
            <a:off x="1378974"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dirty="0"/>
              <a:t>Introduction to Real time Database.</a:t>
            </a:r>
          </a:p>
        </p:txBody>
      </p:sp>
      <p:pic>
        <p:nvPicPr>
          <p:cNvPr id="5" name="Picture 4">
            <a:extLst>
              <a:ext uri="{FF2B5EF4-FFF2-40B4-BE49-F238E27FC236}">
                <a16:creationId xmlns:a16="http://schemas.microsoft.com/office/drawing/2014/main" xmlns="" id="{E6CA1E0B-44EF-4217-A256-A009C5837939}"/>
              </a:ext>
            </a:extLst>
          </p:cNvPr>
          <p:cNvPicPr>
            <a:picLocks noChangeAspect="1"/>
          </p:cNvPicPr>
          <p:nvPr/>
        </p:nvPicPr>
        <p:blipFill>
          <a:blip r:embed="rId2"/>
          <a:stretch>
            <a:fillRect/>
          </a:stretch>
        </p:blipFill>
        <p:spPr>
          <a:xfrm>
            <a:off x="0" y="-27448"/>
            <a:ext cx="1384300" cy="812800"/>
          </a:xfrm>
          <a:prstGeom prst="rect">
            <a:avLst/>
          </a:prstGeom>
        </p:spPr>
      </p:pic>
      <p:sp>
        <p:nvSpPr>
          <p:cNvPr id="2" name="Date Placeholder 1">
            <a:extLst>
              <a:ext uri="{FF2B5EF4-FFF2-40B4-BE49-F238E27FC236}">
                <a16:creationId xmlns:a16="http://schemas.microsoft.com/office/drawing/2014/main" xmlns="" id="{1B4A9FDA-1D27-469C-B246-FF5123E5E8CC}"/>
              </a:ext>
            </a:extLst>
          </p:cNvPr>
          <p:cNvSpPr>
            <a:spLocks noGrp="1"/>
          </p:cNvSpPr>
          <p:nvPr>
            <p:ph type="dt" sz="half" idx="10"/>
          </p:nvPr>
        </p:nvSpPr>
        <p:spPr/>
        <p:txBody>
          <a:bodyPr/>
          <a:lstStyle/>
          <a:p>
            <a:fld id="{D1E43503-7A2A-4299-BB49-D00D96D79E50}" type="datetime1">
              <a:rPr lang="en-US" smtClean="0"/>
              <a:pPr/>
              <a:t>09/05/22</a:t>
            </a:fld>
            <a:endParaRPr lang="en-US" dirty="0"/>
          </a:p>
        </p:txBody>
      </p:sp>
      <p:sp>
        <p:nvSpPr>
          <p:cNvPr id="3" name="Footer Placeholder 2">
            <a:extLst>
              <a:ext uri="{FF2B5EF4-FFF2-40B4-BE49-F238E27FC236}">
                <a16:creationId xmlns:a16="http://schemas.microsoft.com/office/drawing/2014/main" xmlns="" id="{0524799A-8529-4B0D-8C1D-8C99C5CC67A2}"/>
              </a:ext>
            </a:extLst>
          </p:cNvPr>
          <p:cNvSpPr>
            <a:spLocks noGrp="1"/>
          </p:cNvSpPr>
          <p:nvPr>
            <p:ph type="ftr" sz="quarter" idx="11"/>
          </p:nvPr>
        </p:nvSpPr>
        <p:spPr/>
        <p:txBody>
          <a:bodyPr/>
          <a:lstStyle/>
          <a:p>
            <a:r>
              <a:rPr lang="en-US"/>
              <a:t>Mr. SOVERS SINGH BISHT                  UNIT 05</a:t>
            </a:r>
            <a:endParaRPr lang="en-US" dirty="0"/>
          </a:p>
        </p:txBody>
      </p:sp>
      <p:sp>
        <p:nvSpPr>
          <p:cNvPr id="6" name="Slide Number Placeholder 5">
            <a:extLst>
              <a:ext uri="{FF2B5EF4-FFF2-40B4-BE49-F238E27FC236}">
                <a16:creationId xmlns:a16="http://schemas.microsoft.com/office/drawing/2014/main" xmlns="" id="{B9A975A4-E2CA-4B25-99B8-8DB167E0C01F}"/>
              </a:ext>
            </a:extLst>
          </p:cNvPr>
          <p:cNvSpPr>
            <a:spLocks noGrp="1"/>
          </p:cNvSpPr>
          <p:nvPr>
            <p:ph type="sldNum" sz="quarter" idx="12"/>
          </p:nvPr>
        </p:nvSpPr>
        <p:spPr/>
        <p:txBody>
          <a:bodyPr/>
          <a:lstStyle/>
          <a:p>
            <a:fld id="{B6F15528-21DE-4FAA-801E-634DDDAF4B2B}" type="slidenum">
              <a:rPr lang="en-US" smtClean="0"/>
              <a:pPr/>
              <a:t>128</a:t>
            </a:fld>
            <a:endParaRPr lang="en-US" dirty="0"/>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a:extLst>
              <a:ext uri="{FF2B5EF4-FFF2-40B4-BE49-F238E27FC236}">
                <a16:creationId xmlns:a16="http://schemas.microsoft.com/office/drawing/2014/main" xmlns="" id="{221554DB-A256-4C4F-9D11-81E9155EAC49}"/>
              </a:ext>
            </a:extLst>
          </p:cNvPr>
          <p:cNvSpPr>
            <a:spLocks noGrp="1"/>
          </p:cNvSpPr>
          <p:nvPr>
            <p:ph type="title"/>
          </p:nvPr>
        </p:nvSpPr>
        <p:spPr/>
        <p:txBody>
          <a:bodyPr/>
          <a:lstStyle/>
          <a:p>
            <a:r>
              <a:rPr lang="en-US" altLang="en-US"/>
              <a:t>Scheduling</a:t>
            </a:r>
          </a:p>
        </p:txBody>
      </p:sp>
      <p:sp>
        <p:nvSpPr>
          <p:cNvPr id="97283" name="Rectangle 3">
            <a:extLst>
              <a:ext uri="{FF2B5EF4-FFF2-40B4-BE49-F238E27FC236}">
                <a16:creationId xmlns:a16="http://schemas.microsoft.com/office/drawing/2014/main" xmlns="" id="{3881471B-4D6A-45C6-A074-2D08937968F8}"/>
              </a:ext>
            </a:extLst>
          </p:cNvPr>
          <p:cNvSpPr>
            <a:spLocks noGrp="1"/>
          </p:cNvSpPr>
          <p:nvPr>
            <p:ph type="body" idx="1"/>
          </p:nvPr>
        </p:nvSpPr>
        <p:spPr/>
        <p:txBody>
          <a:bodyPr>
            <a:normAutofit fontScale="92500" lnSpcReduction="20000"/>
          </a:bodyPr>
          <a:lstStyle/>
          <a:p>
            <a:r>
              <a:rPr lang="en-US" altLang="en-US"/>
              <a:t>Each task within a real-time system has</a:t>
            </a:r>
          </a:p>
          <a:p>
            <a:pPr lvl="1"/>
            <a:r>
              <a:rPr lang="en-US" altLang="en-US"/>
              <a:t>Deadline</a:t>
            </a:r>
          </a:p>
          <a:p>
            <a:pPr lvl="1"/>
            <a:r>
              <a:rPr lang="en-US" altLang="en-US"/>
              <a:t>An arrival time</a:t>
            </a:r>
          </a:p>
          <a:p>
            <a:pPr lvl="1"/>
            <a:r>
              <a:rPr lang="en-US" altLang="en-US"/>
              <a:t>Possibly an estimated worst-case execution</a:t>
            </a:r>
          </a:p>
          <a:p>
            <a:r>
              <a:rPr lang="en-US" altLang="en-US"/>
              <a:t>A Scheduler can be defined as an algorithm or policy for ordering the execution of the outstanding process </a:t>
            </a:r>
          </a:p>
          <a:p>
            <a:r>
              <a:rPr lang="en-US" altLang="en-US"/>
              <a:t>Scheduler maybe:</a:t>
            </a:r>
          </a:p>
          <a:p>
            <a:pPr lvl="1"/>
            <a:r>
              <a:rPr lang="en-US" altLang="en-US"/>
              <a:t>Preemptive</a:t>
            </a:r>
          </a:p>
          <a:p>
            <a:pPr lvl="2"/>
            <a:r>
              <a:rPr lang="en-US" altLang="en-US"/>
              <a:t>Can arbitrarily suspend and resume the execution of the task without affecting its behavior </a:t>
            </a:r>
          </a:p>
        </p:txBody>
      </p:sp>
      <p:pic>
        <p:nvPicPr>
          <p:cNvPr id="4" name="Picture 3">
            <a:extLst>
              <a:ext uri="{FF2B5EF4-FFF2-40B4-BE49-F238E27FC236}">
                <a16:creationId xmlns:a16="http://schemas.microsoft.com/office/drawing/2014/main" xmlns="" id="{883CFB62-AA5D-467E-8DB4-BDB330DD50DD}"/>
              </a:ext>
            </a:extLst>
          </p:cNvPr>
          <p:cNvPicPr>
            <a:picLocks noChangeAspect="1"/>
          </p:cNvPicPr>
          <p:nvPr/>
        </p:nvPicPr>
        <p:blipFill>
          <a:blip r:embed="rId2"/>
          <a:stretch>
            <a:fillRect/>
          </a:stretch>
        </p:blipFill>
        <p:spPr>
          <a:xfrm>
            <a:off x="0" y="-27448"/>
            <a:ext cx="1384300" cy="812800"/>
          </a:xfrm>
          <a:prstGeom prst="rect">
            <a:avLst/>
          </a:prstGeom>
        </p:spPr>
      </p:pic>
      <p:sp>
        <p:nvSpPr>
          <p:cNvPr id="2" name="Date Placeholder 1">
            <a:extLst>
              <a:ext uri="{FF2B5EF4-FFF2-40B4-BE49-F238E27FC236}">
                <a16:creationId xmlns:a16="http://schemas.microsoft.com/office/drawing/2014/main" xmlns="" id="{FB8CF206-B53A-4214-92B1-0454CC72813C}"/>
              </a:ext>
            </a:extLst>
          </p:cNvPr>
          <p:cNvSpPr>
            <a:spLocks noGrp="1"/>
          </p:cNvSpPr>
          <p:nvPr>
            <p:ph type="dt" sz="half" idx="10"/>
          </p:nvPr>
        </p:nvSpPr>
        <p:spPr/>
        <p:txBody>
          <a:bodyPr/>
          <a:lstStyle/>
          <a:p>
            <a:fld id="{5930944B-D6DD-4FDC-92A6-247F4C9727EA}" type="datetime1">
              <a:rPr lang="en-US" smtClean="0"/>
              <a:pPr/>
              <a:t>09/05/22</a:t>
            </a:fld>
            <a:endParaRPr lang="en-US" dirty="0"/>
          </a:p>
        </p:txBody>
      </p:sp>
      <p:sp>
        <p:nvSpPr>
          <p:cNvPr id="3" name="Footer Placeholder 2">
            <a:extLst>
              <a:ext uri="{FF2B5EF4-FFF2-40B4-BE49-F238E27FC236}">
                <a16:creationId xmlns:a16="http://schemas.microsoft.com/office/drawing/2014/main" xmlns="" id="{690F4B8F-F190-45AD-99A6-7860F5CB3933}"/>
              </a:ext>
            </a:extLst>
          </p:cNvPr>
          <p:cNvSpPr>
            <a:spLocks noGrp="1"/>
          </p:cNvSpPr>
          <p:nvPr>
            <p:ph type="ftr" sz="quarter" idx="11"/>
          </p:nvPr>
        </p:nvSpPr>
        <p:spPr/>
        <p:txBody>
          <a:bodyPr/>
          <a:lstStyle/>
          <a:p>
            <a:r>
              <a:rPr lang="en-US"/>
              <a:t>Mr. SOVERS SINGH BISHT                  UNIT 05</a:t>
            </a:r>
            <a:endParaRPr lang="en-US" dirty="0"/>
          </a:p>
        </p:txBody>
      </p:sp>
      <p:sp>
        <p:nvSpPr>
          <p:cNvPr id="5" name="Slide Number Placeholder 4">
            <a:extLst>
              <a:ext uri="{FF2B5EF4-FFF2-40B4-BE49-F238E27FC236}">
                <a16:creationId xmlns:a16="http://schemas.microsoft.com/office/drawing/2014/main" xmlns="" id="{1DE87166-6186-4605-91E5-08EDD5EA4235}"/>
              </a:ext>
            </a:extLst>
          </p:cNvPr>
          <p:cNvSpPr>
            <a:spLocks noGrp="1"/>
          </p:cNvSpPr>
          <p:nvPr>
            <p:ph type="sldNum" sz="quarter" idx="12"/>
          </p:nvPr>
        </p:nvSpPr>
        <p:spPr/>
        <p:txBody>
          <a:bodyPr/>
          <a:lstStyle/>
          <a:p>
            <a:fld id="{B6F15528-21DE-4FAA-801E-634DDDAF4B2B}" type="slidenum">
              <a:rPr lang="en-US" smtClean="0"/>
              <a:pPr/>
              <a:t>129</a:t>
            </a:fld>
            <a:endParaRPr lang="en-US"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6F15528-21DE-4FAA-801E-634DDDAF4B2B}" type="slidenum">
              <a:rPr lang="en-US" smtClean="0">
                <a:solidFill>
                  <a:schemeClr val="tx1"/>
                </a:solidFill>
              </a:rPr>
              <a:pPr/>
              <a:t>13</a:t>
            </a:fld>
            <a:endParaRPr lang="en-US" dirty="0">
              <a:solidFill>
                <a:schemeClr val="tx1"/>
              </a:solidFill>
            </a:endParaRPr>
          </a:p>
        </p:txBody>
      </p:sp>
      <p:sp>
        <p:nvSpPr>
          <p:cNvPr id="5" name="Title 1"/>
          <p:cNvSpPr txBox="1">
            <a:spLocks/>
          </p:cNvSpPr>
          <p:nvPr/>
        </p:nvSpPr>
        <p:spPr>
          <a:xfrm>
            <a:off x="1269157" y="0"/>
            <a:ext cx="7874843" cy="726498"/>
          </a:xfrm>
          <a:prstGeom prst="rect">
            <a:avLst/>
          </a:prstGeom>
        </p:spPr>
        <p:style>
          <a:lnRef idx="1">
            <a:schemeClr val="accent5"/>
          </a:lnRef>
          <a:fillRef idx="2">
            <a:schemeClr val="accent5"/>
          </a:fillRef>
          <a:effectRef idx="1">
            <a:schemeClr val="accent5"/>
          </a:effectRef>
          <a:fontRef idx="minor">
            <a:schemeClr val="dk1"/>
          </a:fontRef>
        </p:style>
        <p:txBody>
          <a:bodyPr vert="horz" lIns="68580" tIns="34290" rIns="68580" bIns="34290" rtlCol="0" anchor="ctr">
            <a:noAutofit/>
          </a:bodyPr>
          <a:lstStyle/>
          <a:p>
            <a:pPr algn="ctr">
              <a:spcBef>
                <a:spcPct val="0"/>
              </a:spcBef>
              <a:defRPr/>
            </a:pPr>
            <a:endParaRPr lang="en-US" sz="3000" dirty="0">
              <a:solidFill>
                <a:schemeClr val="tx1"/>
              </a:solidFill>
            </a:endParaRPr>
          </a:p>
          <a:p>
            <a:pPr algn="ctr">
              <a:spcBef>
                <a:spcPct val="0"/>
              </a:spcBef>
              <a:defRPr/>
            </a:pPr>
            <a:r>
              <a:rPr lang="en-US" sz="3000" dirty="0">
                <a:solidFill>
                  <a:schemeClr val="tx1"/>
                </a:solidFill>
              </a:rPr>
              <a:t>Question Paper Template</a:t>
            </a:r>
          </a:p>
          <a:p>
            <a:pPr algn="ctr">
              <a:spcBef>
                <a:spcPct val="0"/>
              </a:spcBef>
              <a:defRPr/>
            </a:pPr>
            <a:endParaRPr lang="en-US" sz="3000" dirty="0">
              <a:solidFill>
                <a:schemeClr val="tx1"/>
              </a:solidFill>
            </a:endParaRPr>
          </a:p>
        </p:txBody>
      </p:sp>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4532" y="983395"/>
            <a:ext cx="6850601" cy="37662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p:cNvSpPr/>
          <p:nvPr/>
        </p:nvSpPr>
        <p:spPr>
          <a:xfrm>
            <a:off x="804532" y="1716618"/>
            <a:ext cx="6880572" cy="369332"/>
          </a:xfrm>
          <a:prstGeom prst="rect">
            <a:avLst/>
          </a:prstGeom>
        </p:spPr>
        <p:txBody>
          <a:bodyPr wrap="square">
            <a:spAutoFit/>
          </a:bodyPr>
          <a:lstStyle/>
          <a:p>
            <a:pPr algn="just"/>
            <a:r>
              <a:rPr lang="en-US" b="1" dirty="0">
                <a:solidFill>
                  <a:srgbClr val="000000"/>
                </a:solidFill>
              </a:rPr>
              <a:t>	</a:t>
            </a:r>
          </a:p>
        </p:txBody>
      </p:sp>
      <p:sp>
        <p:nvSpPr>
          <p:cNvPr id="2" name="Date Placeholder 1"/>
          <p:cNvSpPr>
            <a:spLocks noGrp="1"/>
          </p:cNvSpPr>
          <p:nvPr>
            <p:ph type="dt" sz="half" idx="10"/>
          </p:nvPr>
        </p:nvSpPr>
        <p:spPr/>
        <p:txBody>
          <a:bodyPr/>
          <a:lstStyle/>
          <a:p>
            <a:fld id="{2972E596-DFAD-424F-BBDB-2CF9DADCA501}" type="datetime1">
              <a:rPr lang="en-US" smtClean="0">
                <a:solidFill>
                  <a:schemeClr val="tx1"/>
                </a:solidFill>
              </a:rPr>
              <a:pPr/>
              <a:t>09/05/22</a:t>
            </a:fld>
            <a:endParaRPr lang="en-US" dirty="0">
              <a:solidFill>
                <a:schemeClr val="tx1"/>
              </a:solidFill>
            </a:endParaRPr>
          </a:p>
        </p:txBody>
      </p:sp>
      <p:sp>
        <p:nvSpPr>
          <p:cNvPr id="11" name="Footer Placeholder 10">
            <a:extLst>
              <a:ext uri="{FF2B5EF4-FFF2-40B4-BE49-F238E27FC236}">
                <a16:creationId xmlns:a16="http://schemas.microsoft.com/office/drawing/2014/main" xmlns="" id="{36A70B1D-918E-44EC-9C09-C68DF7FA411C}"/>
              </a:ext>
            </a:extLst>
          </p:cNvPr>
          <p:cNvSpPr>
            <a:spLocks noGrp="1"/>
          </p:cNvSpPr>
          <p:nvPr>
            <p:ph type="ftr" sz="quarter" idx="11"/>
          </p:nvPr>
        </p:nvSpPr>
        <p:spPr/>
        <p:txBody>
          <a:bodyPr/>
          <a:lstStyle/>
          <a:p>
            <a:r>
              <a:rPr lang="en-US"/>
              <a:t>Mr. SOVERS SINGH BISHT                  UNIT 05</a:t>
            </a:r>
            <a:endParaRPr lang="en-US" dirty="0"/>
          </a:p>
        </p:txBody>
      </p:sp>
      <p:graphicFrame>
        <p:nvGraphicFramePr>
          <p:cNvPr id="3" name="Table 2">
            <a:extLst>
              <a:ext uri="{FF2B5EF4-FFF2-40B4-BE49-F238E27FC236}">
                <a16:creationId xmlns:a16="http://schemas.microsoft.com/office/drawing/2014/main" xmlns="" id="{DDD6825B-064F-084A-91C0-2417B0843538}"/>
              </a:ext>
            </a:extLst>
          </p:cNvPr>
          <p:cNvGraphicFramePr>
            <a:graphicFrameLocks noGrp="1"/>
          </p:cNvGraphicFramePr>
          <p:nvPr>
            <p:extLst>
              <p:ext uri="{D42A27DB-BD31-4B8C-83A1-F6EECF244321}">
                <p14:modId xmlns:p14="http://schemas.microsoft.com/office/powerpoint/2010/main" val="1775560576"/>
              </p:ext>
            </p:extLst>
          </p:nvPr>
        </p:nvGraphicFramePr>
        <p:xfrm>
          <a:off x="1269156" y="838200"/>
          <a:ext cx="7189045" cy="5500583"/>
        </p:xfrm>
        <a:graphic>
          <a:graphicData uri="http://schemas.openxmlformats.org/drawingml/2006/table">
            <a:tbl>
              <a:tblPr firstRow="1" firstCol="1" bandRow="1">
                <a:tableStyleId>{5C22544A-7EE6-4342-B048-85BDC9FD1C3A}</a:tableStyleId>
              </a:tblPr>
              <a:tblGrid>
                <a:gridCol w="369667">
                  <a:extLst>
                    <a:ext uri="{9D8B030D-6E8A-4147-A177-3AD203B41FA5}">
                      <a16:colId xmlns:a16="http://schemas.microsoft.com/office/drawing/2014/main" xmlns="" val="3904463951"/>
                    </a:ext>
                  </a:extLst>
                </a:gridCol>
                <a:gridCol w="467848">
                  <a:extLst>
                    <a:ext uri="{9D8B030D-6E8A-4147-A177-3AD203B41FA5}">
                      <a16:colId xmlns:a16="http://schemas.microsoft.com/office/drawing/2014/main" xmlns="" val="382194311"/>
                    </a:ext>
                  </a:extLst>
                </a:gridCol>
                <a:gridCol w="4990158">
                  <a:extLst>
                    <a:ext uri="{9D8B030D-6E8A-4147-A177-3AD203B41FA5}">
                      <a16:colId xmlns:a16="http://schemas.microsoft.com/office/drawing/2014/main" xmlns="" val="2326716346"/>
                    </a:ext>
                  </a:extLst>
                </a:gridCol>
                <a:gridCol w="795341">
                  <a:extLst>
                    <a:ext uri="{9D8B030D-6E8A-4147-A177-3AD203B41FA5}">
                      <a16:colId xmlns:a16="http://schemas.microsoft.com/office/drawing/2014/main" xmlns="" val="780519470"/>
                    </a:ext>
                  </a:extLst>
                </a:gridCol>
                <a:gridCol w="566031">
                  <a:extLst>
                    <a:ext uri="{9D8B030D-6E8A-4147-A177-3AD203B41FA5}">
                      <a16:colId xmlns:a16="http://schemas.microsoft.com/office/drawing/2014/main" xmlns="" val="746072801"/>
                    </a:ext>
                  </a:extLst>
                </a:gridCol>
              </a:tblGrid>
              <a:tr h="91536">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ctr">
                        <a:lnSpc>
                          <a:spcPct val="115000"/>
                        </a:lnSpc>
                        <a:spcAft>
                          <a:spcPts val="800"/>
                        </a:spcAft>
                      </a:pPr>
                      <a:r>
                        <a:rPr lang="en-IN" sz="500" u="sng">
                          <a:effectLst/>
                        </a:rPr>
                        <a:t>SECTION – A</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ctr">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ctr">
                        <a:lnSpc>
                          <a:spcPct val="115000"/>
                        </a:lnSpc>
                        <a:spcAft>
                          <a:spcPts val="800"/>
                        </a:spcAft>
                      </a:pPr>
                      <a:r>
                        <a:rPr lang="en-IN" sz="500">
                          <a:effectLst/>
                        </a:rPr>
                        <a:t>CO</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extLst>
                  <a:ext uri="{0D108BD9-81ED-4DB2-BD59-A6C34878D82A}">
                    <a16:rowId xmlns:a16="http://schemas.microsoft.com/office/drawing/2014/main" xmlns="" val="3036238230"/>
                  </a:ext>
                </a:extLst>
              </a:tr>
              <a:tr h="91536">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ctr">
                        <a:lnSpc>
                          <a:spcPct val="115000"/>
                        </a:lnSpc>
                        <a:spcAft>
                          <a:spcPts val="800"/>
                        </a:spcAft>
                      </a:pPr>
                      <a:r>
                        <a:rPr lang="en-IN" sz="500" u="none" strike="noStrike">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ctr">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ctr">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extLst>
                  <a:ext uri="{0D108BD9-81ED-4DB2-BD59-A6C34878D82A}">
                    <a16:rowId xmlns:a16="http://schemas.microsoft.com/office/drawing/2014/main" xmlns="" val="841590961"/>
                  </a:ext>
                </a:extLst>
              </a:tr>
              <a:tr h="173825">
                <a:tc>
                  <a:txBody>
                    <a:bodyPr/>
                    <a:lstStyle/>
                    <a:p>
                      <a:pPr marL="342900" lvl="0" indent="-342900" algn="l">
                        <a:lnSpc>
                          <a:spcPct val="115000"/>
                        </a:lnSpc>
                        <a:spcAft>
                          <a:spcPts val="800"/>
                        </a:spcAft>
                        <a:buFont typeface="+mj-lt"/>
                        <a:buAutoNum type="arabicPeriod"/>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gridSpan="2">
                  <a:txBody>
                    <a:bodyPr/>
                    <a:lstStyle/>
                    <a:p>
                      <a:pPr algn="just">
                        <a:lnSpc>
                          <a:spcPct val="115000"/>
                        </a:lnSpc>
                        <a:spcAft>
                          <a:spcPts val="800"/>
                        </a:spcAft>
                      </a:pPr>
                      <a:r>
                        <a:rPr lang="en-IN" sz="500">
                          <a:effectLst/>
                        </a:rPr>
                        <a:t>Attempt all parts-</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hMerge="1">
                  <a:txBody>
                    <a:bodyPr/>
                    <a:lstStyle/>
                    <a:p>
                      <a:endParaRPr lang="en-US"/>
                    </a:p>
                  </a:txBody>
                  <a:tcPr/>
                </a:tc>
                <a:tc>
                  <a:txBody>
                    <a:bodyPr/>
                    <a:lstStyle/>
                    <a:p>
                      <a:pPr algn="l">
                        <a:lnSpc>
                          <a:spcPct val="115000"/>
                        </a:lnSpc>
                        <a:spcAft>
                          <a:spcPts val="800"/>
                        </a:spcAft>
                      </a:pPr>
                      <a:r>
                        <a:rPr lang="en-IN" sz="500">
                          <a:effectLst/>
                        </a:rPr>
                        <a:t>[10×1=10]</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extLst>
                  <a:ext uri="{0D108BD9-81ED-4DB2-BD59-A6C34878D82A}">
                    <a16:rowId xmlns:a16="http://schemas.microsoft.com/office/drawing/2014/main" xmlns="" val="1769288129"/>
                  </a:ext>
                </a:extLst>
              </a:tr>
              <a:tr h="91536">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a:effectLst/>
                        </a:rPr>
                        <a:t>1-a.</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u="sng">
                          <a:effectLst/>
                        </a:rPr>
                        <a:t>Question-  </a:t>
                      </a: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ctr">
                        <a:lnSpc>
                          <a:spcPct val="107000"/>
                        </a:lnSpc>
                        <a:spcAft>
                          <a:spcPts val="800"/>
                        </a:spcAft>
                      </a:pPr>
                      <a:r>
                        <a:rPr lang="en-IN" sz="500">
                          <a:effectLst/>
                        </a:rPr>
                        <a:t>(1)</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extLst>
                  <a:ext uri="{0D108BD9-81ED-4DB2-BD59-A6C34878D82A}">
                    <a16:rowId xmlns:a16="http://schemas.microsoft.com/office/drawing/2014/main" xmlns="" val="1258300151"/>
                  </a:ext>
                </a:extLst>
              </a:tr>
              <a:tr h="91536">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a:effectLst/>
                        </a:rPr>
                        <a:t>1-b.</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u="sng">
                          <a:effectLst/>
                        </a:rPr>
                        <a:t>Question-  </a:t>
                      </a: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ctr">
                        <a:lnSpc>
                          <a:spcPct val="107000"/>
                        </a:lnSpc>
                        <a:spcAft>
                          <a:spcPts val="800"/>
                        </a:spcAft>
                      </a:pPr>
                      <a:r>
                        <a:rPr lang="en-IN" sz="500">
                          <a:effectLst/>
                        </a:rPr>
                        <a:t>(1)</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extLst>
                  <a:ext uri="{0D108BD9-81ED-4DB2-BD59-A6C34878D82A}">
                    <a16:rowId xmlns:a16="http://schemas.microsoft.com/office/drawing/2014/main" xmlns="" val="223507231"/>
                  </a:ext>
                </a:extLst>
              </a:tr>
              <a:tr h="91536">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a:effectLst/>
                        </a:rPr>
                        <a:t>1-c.</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u="sng">
                          <a:effectLst/>
                        </a:rPr>
                        <a:t>Question-  </a:t>
                      </a: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ctr">
                        <a:lnSpc>
                          <a:spcPct val="107000"/>
                        </a:lnSpc>
                        <a:spcAft>
                          <a:spcPts val="800"/>
                        </a:spcAft>
                      </a:pPr>
                      <a:r>
                        <a:rPr lang="en-IN" sz="500">
                          <a:effectLst/>
                        </a:rPr>
                        <a:t>(1)</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extLst>
                  <a:ext uri="{0D108BD9-81ED-4DB2-BD59-A6C34878D82A}">
                    <a16:rowId xmlns:a16="http://schemas.microsoft.com/office/drawing/2014/main" xmlns="" val="687040617"/>
                  </a:ext>
                </a:extLst>
              </a:tr>
              <a:tr h="91536">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a:effectLst/>
                        </a:rPr>
                        <a:t>1-d.</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u="sng">
                          <a:effectLst/>
                        </a:rPr>
                        <a:t>Question-  </a:t>
                      </a: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ctr">
                        <a:lnSpc>
                          <a:spcPct val="107000"/>
                        </a:lnSpc>
                        <a:spcAft>
                          <a:spcPts val="800"/>
                        </a:spcAft>
                      </a:pPr>
                      <a:r>
                        <a:rPr lang="en-IN" sz="500">
                          <a:effectLst/>
                        </a:rPr>
                        <a:t>(1)</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extLst>
                  <a:ext uri="{0D108BD9-81ED-4DB2-BD59-A6C34878D82A}">
                    <a16:rowId xmlns:a16="http://schemas.microsoft.com/office/drawing/2014/main" xmlns="" val="1087945242"/>
                  </a:ext>
                </a:extLst>
              </a:tr>
              <a:tr h="91536">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a:effectLst/>
                        </a:rPr>
                        <a:t>1-e.</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u="sng">
                          <a:effectLst/>
                        </a:rPr>
                        <a:t>Question-  </a:t>
                      </a: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ctr">
                        <a:lnSpc>
                          <a:spcPct val="107000"/>
                        </a:lnSpc>
                        <a:spcAft>
                          <a:spcPts val="800"/>
                        </a:spcAft>
                      </a:pPr>
                      <a:r>
                        <a:rPr lang="en-IN" sz="500">
                          <a:effectLst/>
                        </a:rPr>
                        <a:t>(1)</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extLst>
                  <a:ext uri="{0D108BD9-81ED-4DB2-BD59-A6C34878D82A}">
                    <a16:rowId xmlns:a16="http://schemas.microsoft.com/office/drawing/2014/main" xmlns="" val="1408743519"/>
                  </a:ext>
                </a:extLst>
              </a:tr>
              <a:tr h="91536">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a:effectLst/>
                        </a:rPr>
                        <a:t>1-f.</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u="sng">
                          <a:effectLst/>
                        </a:rPr>
                        <a:t>Question-  </a:t>
                      </a: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ctr">
                        <a:lnSpc>
                          <a:spcPct val="107000"/>
                        </a:lnSpc>
                        <a:spcAft>
                          <a:spcPts val="800"/>
                        </a:spcAft>
                      </a:pPr>
                      <a:r>
                        <a:rPr lang="en-IN" sz="500">
                          <a:effectLst/>
                        </a:rPr>
                        <a:t>(1)</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extLst>
                  <a:ext uri="{0D108BD9-81ED-4DB2-BD59-A6C34878D82A}">
                    <a16:rowId xmlns:a16="http://schemas.microsoft.com/office/drawing/2014/main" xmlns="" val="117469021"/>
                  </a:ext>
                </a:extLst>
              </a:tr>
              <a:tr h="91536">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a:effectLst/>
                        </a:rPr>
                        <a:t>1-g.</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u="sng">
                          <a:effectLst/>
                        </a:rPr>
                        <a:t>Question-  </a:t>
                      </a: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ctr">
                        <a:lnSpc>
                          <a:spcPct val="107000"/>
                        </a:lnSpc>
                        <a:spcAft>
                          <a:spcPts val="800"/>
                        </a:spcAft>
                      </a:pPr>
                      <a:r>
                        <a:rPr lang="en-IN" sz="500">
                          <a:effectLst/>
                        </a:rPr>
                        <a:t>(1)</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extLst>
                  <a:ext uri="{0D108BD9-81ED-4DB2-BD59-A6C34878D82A}">
                    <a16:rowId xmlns:a16="http://schemas.microsoft.com/office/drawing/2014/main" xmlns="" val="3758553973"/>
                  </a:ext>
                </a:extLst>
              </a:tr>
              <a:tr h="91536">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a:effectLst/>
                        </a:rPr>
                        <a:t>1-h.</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u="sng">
                          <a:effectLst/>
                        </a:rPr>
                        <a:t>Question-  </a:t>
                      </a: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ctr">
                        <a:lnSpc>
                          <a:spcPct val="107000"/>
                        </a:lnSpc>
                        <a:spcAft>
                          <a:spcPts val="800"/>
                        </a:spcAft>
                      </a:pPr>
                      <a:r>
                        <a:rPr lang="en-IN" sz="500">
                          <a:effectLst/>
                        </a:rPr>
                        <a:t>(1)</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extLst>
                  <a:ext uri="{0D108BD9-81ED-4DB2-BD59-A6C34878D82A}">
                    <a16:rowId xmlns:a16="http://schemas.microsoft.com/office/drawing/2014/main" xmlns="" val="3436984638"/>
                  </a:ext>
                </a:extLst>
              </a:tr>
              <a:tr h="91536">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a:effectLst/>
                        </a:rPr>
                        <a:t>1-i.</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u="sng">
                          <a:effectLst/>
                        </a:rPr>
                        <a:t>Question-  </a:t>
                      </a: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ctr">
                        <a:lnSpc>
                          <a:spcPct val="107000"/>
                        </a:lnSpc>
                        <a:spcAft>
                          <a:spcPts val="800"/>
                        </a:spcAft>
                      </a:pPr>
                      <a:r>
                        <a:rPr lang="en-IN" sz="500">
                          <a:effectLst/>
                        </a:rPr>
                        <a:t>(1)</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extLst>
                  <a:ext uri="{0D108BD9-81ED-4DB2-BD59-A6C34878D82A}">
                    <a16:rowId xmlns:a16="http://schemas.microsoft.com/office/drawing/2014/main" xmlns="" val="505079802"/>
                  </a:ext>
                </a:extLst>
              </a:tr>
              <a:tr h="91536">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a:effectLst/>
                        </a:rPr>
                        <a:t>1-j.</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u="sng">
                          <a:effectLst/>
                        </a:rPr>
                        <a:t>Question-  </a:t>
                      </a: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ctr">
                        <a:lnSpc>
                          <a:spcPct val="107000"/>
                        </a:lnSpc>
                        <a:spcAft>
                          <a:spcPts val="800"/>
                        </a:spcAft>
                      </a:pPr>
                      <a:r>
                        <a:rPr lang="en-IN" sz="500">
                          <a:effectLst/>
                        </a:rPr>
                        <a:t>(1)</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extLst>
                  <a:ext uri="{0D108BD9-81ED-4DB2-BD59-A6C34878D82A}">
                    <a16:rowId xmlns:a16="http://schemas.microsoft.com/office/drawing/2014/main" xmlns="" val="1062598415"/>
                  </a:ext>
                </a:extLst>
              </a:tr>
              <a:tr h="91536">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a:effectLst/>
                          <a:highlight>
                            <a:srgbClr val="FFFF00"/>
                          </a:highligh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a:effectLst/>
                          <a:highlight>
                            <a:srgbClr val="FFFF00"/>
                          </a:highligh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a:effectLst/>
                          <a:highlight>
                            <a:srgbClr val="FFFF00"/>
                          </a:highligh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extLst>
                  <a:ext uri="{0D108BD9-81ED-4DB2-BD59-A6C34878D82A}">
                    <a16:rowId xmlns:a16="http://schemas.microsoft.com/office/drawing/2014/main" xmlns="" val="655283994"/>
                  </a:ext>
                </a:extLst>
              </a:tr>
              <a:tr h="91536">
                <a:tc>
                  <a:txBody>
                    <a:bodyPr/>
                    <a:lstStyle/>
                    <a:p>
                      <a:pPr algn="l">
                        <a:lnSpc>
                          <a:spcPct val="115000"/>
                        </a:lnSpc>
                        <a:spcAft>
                          <a:spcPts val="800"/>
                        </a:spcAft>
                      </a:pPr>
                      <a:r>
                        <a:rPr lang="en-IN" sz="500">
                          <a:effectLst/>
                        </a:rPr>
                        <a:t>2.</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gridSpan="2">
                  <a:txBody>
                    <a:bodyPr/>
                    <a:lstStyle/>
                    <a:p>
                      <a:pPr algn="just">
                        <a:lnSpc>
                          <a:spcPct val="107000"/>
                        </a:lnSpc>
                        <a:spcAft>
                          <a:spcPts val="800"/>
                        </a:spcAft>
                      </a:pPr>
                      <a:r>
                        <a:rPr lang="en-IN" sz="500">
                          <a:effectLst/>
                        </a:rPr>
                        <a:t>Attempt all parts-</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hMerge="1">
                  <a:txBody>
                    <a:bodyPr/>
                    <a:lstStyle/>
                    <a:p>
                      <a:endParaRPr lang="en-US"/>
                    </a:p>
                  </a:txBody>
                  <a:tcPr/>
                </a:tc>
                <a:tc>
                  <a:txBody>
                    <a:bodyPr/>
                    <a:lstStyle/>
                    <a:p>
                      <a:pPr algn="l">
                        <a:lnSpc>
                          <a:spcPct val="107000"/>
                        </a:lnSpc>
                        <a:spcAft>
                          <a:spcPts val="800"/>
                        </a:spcAft>
                      </a:pPr>
                      <a:r>
                        <a:rPr lang="en-IN" sz="500">
                          <a:effectLst/>
                        </a:rPr>
                        <a:t>[5×2=10]</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ctr">
                        <a:lnSpc>
                          <a:spcPct val="107000"/>
                        </a:lnSpc>
                        <a:spcAft>
                          <a:spcPts val="800"/>
                        </a:spcAft>
                      </a:pPr>
                      <a:r>
                        <a:rPr lang="en-IN" sz="500">
                          <a:effectLst/>
                        </a:rPr>
                        <a:t>CO</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extLst>
                  <a:ext uri="{0D108BD9-81ED-4DB2-BD59-A6C34878D82A}">
                    <a16:rowId xmlns:a16="http://schemas.microsoft.com/office/drawing/2014/main" xmlns="" val="1490317903"/>
                  </a:ext>
                </a:extLst>
              </a:tr>
              <a:tr h="91536">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gridSpan="2">
                  <a:txBody>
                    <a:bodyPr/>
                    <a:lstStyle/>
                    <a:p>
                      <a:pPr algn="just">
                        <a:lnSpc>
                          <a:spcPct val="107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hMerge="1">
                  <a:txBody>
                    <a:bodyPr/>
                    <a:lstStyle/>
                    <a:p>
                      <a:endParaRPr lang="en-US"/>
                    </a:p>
                  </a:txBody>
                  <a:tcPr/>
                </a:tc>
                <a:tc>
                  <a:txBody>
                    <a:bodyPr/>
                    <a:lstStyle/>
                    <a:p>
                      <a:pPr algn="l">
                        <a:lnSpc>
                          <a:spcPct val="107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extLst>
                  <a:ext uri="{0D108BD9-81ED-4DB2-BD59-A6C34878D82A}">
                    <a16:rowId xmlns:a16="http://schemas.microsoft.com/office/drawing/2014/main" xmlns="" val="3988422504"/>
                  </a:ext>
                </a:extLst>
              </a:tr>
              <a:tr h="91536">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a:effectLst/>
                        </a:rPr>
                        <a:t>2-a.</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u="sng">
                          <a:effectLst/>
                        </a:rPr>
                        <a:t>Question-  </a:t>
                      </a: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ctr">
                        <a:lnSpc>
                          <a:spcPct val="107000"/>
                        </a:lnSpc>
                        <a:spcAft>
                          <a:spcPts val="800"/>
                        </a:spcAft>
                      </a:pPr>
                      <a:r>
                        <a:rPr lang="en-IN" sz="500">
                          <a:effectLst/>
                        </a:rPr>
                        <a:t>(2)</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extLst>
                  <a:ext uri="{0D108BD9-81ED-4DB2-BD59-A6C34878D82A}">
                    <a16:rowId xmlns:a16="http://schemas.microsoft.com/office/drawing/2014/main" xmlns="" val="2641147784"/>
                  </a:ext>
                </a:extLst>
              </a:tr>
              <a:tr h="91536">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a:effectLst/>
                        </a:rPr>
                        <a:t>2-b.</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u="sng">
                          <a:effectLst/>
                        </a:rPr>
                        <a:t>Question-  </a:t>
                      </a: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ctr">
                        <a:lnSpc>
                          <a:spcPct val="107000"/>
                        </a:lnSpc>
                        <a:spcAft>
                          <a:spcPts val="800"/>
                        </a:spcAft>
                      </a:pPr>
                      <a:r>
                        <a:rPr lang="en-IN" sz="500">
                          <a:effectLst/>
                        </a:rPr>
                        <a:t>(2)</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extLst>
                  <a:ext uri="{0D108BD9-81ED-4DB2-BD59-A6C34878D82A}">
                    <a16:rowId xmlns:a16="http://schemas.microsoft.com/office/drawing/2014/main" xmlns="" val="2680833595"/>
                  </a:ext>
                </a:extLst>
              </a:tr>
              <a:tr h="91536">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a:effectLst/>
                        </a:rPr>
                        <a:t>2-c.</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u="sng">
                          <a:effectLst/>
                        </a:rPr>
                        <a:t>Question-  </a:t>
                      </a: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ctr">
                        <a:lnSpc>
                          <a:spcPct val="107000"/>
                        </a:lnSpc>
                        <a:spcAft>
                          <a:spcPts val="800"/>
                        </a:spcAft>
                      </a:pPr>
                      <a:r>
                        <a:rPr lang="en-IN" sz="500">
                          <a:effectLst/>
                        </a:rPr>
                        <a:t>(2)</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extLst>
                  <a:ext uri="{0D108BD9-81ED-4DB2-BD59-A6C34878D82A}">
                    <a16:rowId xmlns:a16="http://schemas.microsoft.com/office/drawing/2014/main" xmlns="" val="1808092534"/>
                  </a:ext>
                </a:extLst>
              </a:tr>
              <a:tr h="91536">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a:effectLst/>
                        </a:rPr>
                        <a:t>2-d.</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u="sng">
                          <a:effectLst/>
                        </a:rPr>
                        <a:t>Question-  </a:t>
                      </a: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ctr">
                        <a:lnSpc>
                          <a:spcPct val="107000"/>
                        </a:lnSpc>
                        <a:spcAft>
                          <a:spcPts val="800"/>
                        </a:spcAft>
                      </a:pPr>
                      <a:r>
                        <a:rPr lang="en-IN" sz="500">
                          <a:effectLst/>
                        </a:rPr>
                        <a:t>(2)</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extLst>
                  <a:ext uri="{0D108BD9-81ED-4DB2-BD59-A6C34878D82A}">
                    <a16:rowId xmlns:a16="http://schemas.microsoft.com/office/drawing/2014/main" xmlns="" val="2349543288"/>
                  </a:ext>
                </a:extLst>
              </a:tr>
              <a:tr h="91536">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a:effectLst/>
                        </a:rPr>
                        <a:t>2-e.</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u="sng">
                          <a:effectLst/>
                        </a:rPr>
                        <a:t>Question-  </a:t>
                      </a: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ctr">
                        <a:lnSpc>
                          <a:spcPct val="107000"/>
                        </a:lnSpc>
                        <a:spcAft>
                          <a:spcPts val="800"/>
                        </a:spcAft>
                      </a:pPr>
                      <a:r>
                        <a:rPr lang="en-IN" sz="500">
                          <a:effectLst/>
                        </a:rPr>
                        <a:t>(2)</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extLst>
                  <a:ext uri="{0D108BD9-81ED-4DB2-BD59-A6C34878D82A}">
                    <a16:rowId xmlns:a16="http://schemas.microsoft.com/office/drawing/2014/main" xmlns="" val="975796281"/>
                  </a:ext>
                </a:extLst>
              </a:tr>
              <a:tr h="91536">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marL="471805" algn="l">
                        <a:lnSpc>
                          <a:spcPct val="107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extLst>
                  <a:ext uri="{0D108BD9-81ED-4DB2-BD59-A6C34878D82A}">
                    <a16:rowId xmlns:a16="http://schemas.microsoft.com/office/drawing/2014/main" xmlns="" val="105930127"/>
                  </a:ext>
                </a:extLst>
              </a:tr>
              <a:tr h="301525">
                <a:tc>
                  <a:txBody>
                    <a:bodyPr/>
                    <a:lstStyle/>
                    <a:p>
                      <a:pPr algn="l">
                        <a:lnSpc>
                          <a:spcPct val="115000"/>
                        </a:lnSpc>
                        <a:spcAft>
                          <a:spcPts val="800"/>
                        </a:spcAft>
                      </a:pPr>
                      <a:r>
                        <a:rPr lang="en-IN" sz="500">
                          <a:effectLst/>
                        </a:rPr>
                        <a:t> </a:t>
                      </a:r>
                      <a:endParaRPr lang="en-IN" sz="400">
                        <a:effectLst/>
                      </a:endParaRPr>
                    </a:p>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marL="471805" algn="l">
                        <a:lnSpc>
                          <a:spcPct val="107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extLst>
                  <a:ext uri="{0D108BD9-81ED-4DB2-BD59-A6C34878D82A}">
                    <a16:rowId xmlns:a16="http://schemas.microsoft.com/office/drawing/2014/main" xmlns="" val="2332122905"/>
                  </a:ext>
                </a:extLst>
              </a:tr>
              <a:tr h="91536">
                <a:tc gridSpan="3">
                  <a:txBody>
                    <a:bodyPr/>
                    <a:lstStyle/>
                    <a:p>
                      <a:pPr algn="ctr">
                        <a:lnSpc>
                          <a:spcPct val="115000"/>
                        </a:lnSpc>
                        <a:spcAft>
                          <a:spcPts val="800"/>
                        </a:spcAft>
                      </a:pPr>
                      <a:r>
                        <a:rPr lang="en-IN" sz="500" u="sng">
                          <a:effectLst/>
                        </a:rPr>
                        <a:t>SECTION – B</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hMerge="1">
                  <a:txBody>
                    <a:bodyPr/>
                    <a:lstStyle/>
                    <a:p>
                      <a:endParaRPr lang="en-US"/>
                    </a:p>
                  </a:txBody>
                  <a:tcPr/>
                </a:tc>
                <a:tc hMerge="1">
                  <a:txBody>
                    <a:bodyPr/>
                    <a:lstStyle/>
                    <a:p>
                      <a:endParaRPr lang="en-US"/>
                    </a:p>
                  </a:txBody>
                  <a:tcPr/>
                </a:tc>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ctr">
                        <a:lnSpc>
                          <a:spcPct val="115000"/>
                        </a:lnSpc>
                        <a:spcAft>
                          <a:spcPts val="800"/>
                        </a:spcAft>
                      </a:pPr>
                      <a:r>
                        <a:rPr lang="en-IN" sz="500">
                          <a:effectLst/>
                        </a:rPr>
                        <a:t>CO</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extLst>
                  <a:ext uri="{0D108BD9-81ED-4DB2-BD59-A6C34878D82A}">
                    <a16:rowId xmlns:a16="http://schemas.microsoft.com/office/drawing/2014/main" xmlns="" val="1840196487"/>
                  </a:ext>
                </a:extLst>
              </a:tr>
              <a:tr h="91536">
                <a:tc gridSpan="3">
                  <a:txBody>
                    <a:bodyPr/>
                    <a:lstStyle/>
                    <a:p>
                      <a:pPr algn="ctr">
                        <a:lnSpc>
                          <a:spcPct val="115000"/>
                        </a:lnSpc>
                        <a:spcAft>
                          <a:spcPts val="800"/>
                        </a:spcAft>
                      </a:pPr>
                      <a:r>
                        <a:rPr lang="en-IN" sz="500" u="none" strike="noStrike">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hMerge="1">
                  <a:txBody>
                    <a:bodyPr/>
                    <a:lstStyle/>
                    <a:p>
                      <a:endParaRPr lang="en-US"/>
                    </a:p>
                  </a:txBody>
                  <a:tcPr/>
                </a:tc>
                <a:tc hMerge="1">
                  <a:txBody>
                    <a:bodyPr/>
                    <a:lstStyle/>
                    <a:p>
                      <a:endParaRPr lang="en-US"/>
                    </a:p>
                  </a:txBody>
                  <a:tcPr/>
                </a:tc>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extLst>
                  <a:ext uri="{0D108BD9-81ED-4DB2-BD59-A6C34878D82A}">
                    <a16:rowId xmlns:a16="http://schemas.microsoft.com/office/drawing/2014/main" xmlns="" val="1510015063"/>
                  </a:ext>
                </a:extLst>
              </a:tr>
              <a:tr h="91536">
                <a:tc>
                  <a:txBody>
                    <a:bodyPr/>
                    <a:lstStyle/>
                    <a:p>
                      <a:pPr algn="l">
                        <a:lnSpc>
                          <a:spcPct val="115000"/>
                        </a:lnSpc>
                        <a:spcAft>
                          <a:spcPts val="800"/>
                        </a:spcAft>
                      </a:pPr>
                      <a:r>
                        <a:rPr lang="en-IN" sz="500">
                          <a:effectLst/>
                        </a:rPr>
                        <a:t>3.</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gridSpan="2">
                  <a:txBody>
                    <a:bodyPr/>
                    <a:lstStyle/>
                    <a:p>
                      <a:pPr algn="l">
                        <a:lnSpc>
                          <a:spcPct val="115000"/>
                        </a:lnSpc>
                        <a:spcAft>
                          <a:spcPts val="800"/>
                        </a:spcAft>
                      </a:pPr>
                      <a:r>
                        <a:rPr lang="en-IN" sz="500">
                          <a:effectLst/>
                        </a:rPr>
                        <a:t>Answer any </a:t>
                      </a:r>
                      <a:r>
                        <a:rPr lang="en-IN" sz="500" u="sng">
                          <a:effectLst/>
                        </a:rPr>
                        <a:t>five </a:t>
                      </a:r>
                      <a:r>
                        <a:rPr lang="en-IN" sz="500">
                          <a:effectLst/>
                        </a:rPr>
                        <a:t>of the following-</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hMerge="1">
                  <a:txBody>
                    <a:bodyPr/>
                    <a:lstStyle/>
                    <a:p>
                      <a:endParaRPr lang="en-US"/>
                    </a:p>
                  </a:txBody>
                  <a:tcPr/>
                </a:tc>
                <a:tc>
                  <a:txBody>
                    <a:bodyPr/>
                    <a:lstStyle/>
                    <a:p>
                      <a:pPr algn="l">
                        <a:lnSpc>
                          <a:spcPct val="115000"/>
                        </a:lnSpc>
                        <a:spcAft>
                          <a:spcPts val="800"/>
                        </a:spcAft>
                      </a:pPr>
                      <a:r>
                        <a:rPr lang="en-IN" sz="500">
                          <a:effectLst/>
                        </a:rPr>
                        <a:t>[5×6=30]</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a:effectLst/>
                          <a:highlight>
                            <a:srgbClr val="FFFF00"/>
                          </a:highligh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extLst>
                  <a:ext uri="{0D108BD9-81ED-4DB2-BD59-A6C34878D82A}">
                    <a16:rowId xmlns:a16="http://schemas.microsoft.com/office/drawing/2014/main" xmlns="" val="3449683749"/>
                  </a:ext>
                </a:extLst>
              </a:tr>
              <a:tr h="91536">
                <a:tc>
                  <a:txBody>
                    <a:bodyPr/>
                    <a:lstStyle/>
                    <a:p>
                      <a:pPr marL="457200"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a:effectLst/>
                        </a:rPr>
                        <a:t>3-a.</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u="sng">
                          <a:effectLst/>
                        </a:rPr>
                        <a:t>Question-  </a:t>
                      </a: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ctr">
                        <a:lnSpc>
                          <a:spcPct val="115000"/>
                        </a:lnSpc>
                        <a:spcAft>
                          <a:spcPts val="800"/>
                        </a:spcAft>
                      </a:pPr>
                      <a:r>
                        <a:rPr lang="en-IN" sz="500">
                          <a:effectLst/>
                        </a:rPr>
                        <a:t>(6)</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extLst>
                  <a:ext uri="{0D108BD9-81ED-4DB2-BD59-A6C34878D82A}">
                    <a16:rowId xmlns:a16="http://schemas.microsoft.com/office/drawing/2014/main" xmlns="" val="1384649017"/>
                  </a:ext>
                </a:extLst>
              </a:tr>
              <a:tr h="91536">
                <a:tc>
                  <a:txBody>
                    <a:bodyPr/>
                    <a:lstStyle/>
                    <a:p>
                      <a:pPr marL="457200"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a:effectLst/>
                        </a:rPr>
                        <a:t>3-b.</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u="sng">
                          <a:effectLst/>
                        </a:rPr>
                        <a:t>Question-  </a:t>
                      </a: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ctr">
                        <a:lnSpc>
                          <a:spcPct val="115000"/>
                        </a:lnSpc>
                        <a:spcAft>
                          <a:spcPts val="800"/>
                        </a:spcAft>
                      </a:pPr>
                      <a:r>
                        <a:rPr lang="en-IN" sz="500">
                          <a:effectLst/>
                        </a:rPr>
                        <a:t>(6)</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extLst>
                  <a:ext uri="{0D108BD9-81ED-4DB2-BD59-A6C34878D82A}">
                    <a16:rowId xmlns:a16="http://schemas.microsoft.com/office/drawing/2014/main" xmlns="" val="1597268442"/>
                  </a:ext>
                </a:extLst>
              </a:tr>
              <a:tr h="91536">
                <a:tc>
                  <a:txBody>
                    <a:bodyPr/>
                    <a:lstStyle/>
                    <a:p>
                      <a:pPr marL="457200"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a:effectLst/>
                        </a:rPr>
                        <a:t>3-c.</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u="sng">
                          <a:effectLst/>
                        </a:rPr>
                        <a:t>Question-  </a:t>
                      </a: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ctr">
                        <a:lnSpc>
                          <a:spcPct val="115000"/>
                        </a:lnSpc>
                        <a:spcAft>
                          <a:spcPts val="800"/>
                        </a:spcAft>
                      </a:pPr>
                      <a:r>
                        <a:rPr lang="en-IN" sz="500">
                          <a:effectLst/>
                        </a:rPr>
                        <a:t>(6)</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extLst>
                  <a:ext uri="{0D108BD9-81ED-4DB2-BD59-A6C34878D82A}">
                    <a16:rowId xmlns:a16="http://schemas.microsoft.com/office/drawing/2014/main" xmlns="" val="283279152"/>
                  </a:ext>
                </a:extLst>
              </a:tr>
              <a:tr h="91536">
                <a:tc>
                  <a:txBody>
                    <a:bodyPr/>
                    <a:lstStyle/>
                    <a:p>
                      <a:pPr marL="457200"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a:effectLst/>
                        </a:rPr>
                        <a:t>3-d.</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u="sng">
                          <a:effectLst/>
                        </a:rPr>
                        <a:t>Question-  </a:t>
                      </a: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ctr">
                        <a:lnSpc>
                          <a:spcPct val="115000"/>
                        </a:lnSpc>
                        <a:spcAft>
                          <a:spcPts val="800"/>
                        </a:spcAft>
                      </a:pPr>
                      <a:r>
                        <a:rPr lang="en-IN" sz="500">
                          <a:effectLst/>
                        </a:rPr>
                        <a:t>(6)</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extLst>
                  <a:ext uri="{0D108BD9-81ED-4DB2-BD59-A6C34878D82A}">
                    <a16:rowId xmlns:a16="http://schemas.microsoft.com/office/drawing/2014/main" xmlns="" val="560087403"/>
                  </a:ext>
                </a:extLst>
              </a:tr>
              <a:tr h="91536">
                <a:tc>
                  <a:txBody>
                    <a:bodyPr/>
                    <a:lstStyle/>
                    <a:p>
                      <a:pPr marL="457200"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07000"/>
                        </a:lnSpc>
                        <a:spcAft>
                          <a:spcPts val="800"/>
                        </a:spcAft>
                      </a:pPr>
                      <a:r>
                        <a:rPr lang="en-IN" sz="500">
                          <a:effectLst/>
                        </a:rPr>
                        <a:t>3-e.</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u="sng">
                          <a:effectLst/>
                        </a:rPr>
                        <a:t>Question-  </a:t>
                      </a: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ctr">
                        <a:lnSpc>
                          <a:spcPct val="115000"/>
                        </a:lnSpc>
                        <a:spcAft>
                          <a:spcPts val="800"/>
                        </a:spcAft>
                      </a:pPr>
                      <a:r>
                        <a:rPr lang="en-IN" sz="500">
                          <a:effectLst/>
                        </a:rPr>
                        <a:t>(6)</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extLst>
                  <a:ext uri="{0D108BD9-81ED-4DB2-BD59-A6C34878D82A}">
                    <a16:rowId xmlns:a16="http://schemas.microsoft.com/office/drawing/2014/main" xmlns="" val="1126491731"/>
                  </a:ext>
                </a:extLst>
              </a:tr>
              <a:tr h="91536">
                <a:tc>
                  <a:txBody>
                    <a:bodyPr/>
                    <a:lstStyle/>
                    <a:p>
                      <a:pPr marL="457200"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a:effectLst/>
                        </a:rPr>
                        <a:t>3-f.</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u="sng">
                          <a:effectLst/>
                        </a:rPr>
                        <a:t>Question-  </a:t>
                      </a: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ctr">
                        <a:lnSpc>
                          <a:spcPct val="115000"/>
                        </a:lnSpc>
                        <a:spcAft>
                          <a:spcPts val="800"/>
                        </a:spcAft>
                      </a:pPr>
                      <a:r>
                        <a:rPr lang="en-IN" sz="500">
                          <a:effectLst/>
                        </a:rPr>
                        <a:t>(6)</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extLst>
                  <a:ext uri="{0D108BD9-81ED-4DB2-BD59-A6C34878D82A}">
                    <a16:rowId xmlns:a16="http://schemas.microsoft.com/office/drawing/2014/main" xmlns="" val="2528500548"/>
                  </a:ext>
                </a:extLst>
              </a:tr>
              <a:tr h="91536">
                <a:tc>
                  <a:txBody>
                    <a:bodyPr/>
                    <a:lstStyle/>
                    <a:p>
                      <a:pPr marL="457200"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a:effectLst/>
                        </a:rPr>
                        <a:t>3-g.</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u="sng">
                          <a:effectLst/>
                        </a:rPr>
                        <a:t>Question-  </a:t>
                      </a: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ctr">
                        <a:lnSpc>
                          <a:spcPct val="115000"/>
                        </a:lnSpc>
                        <a:spcAft>
                          <a:spcPts val="800"/>
                        </a:spcAft>
                      </a:pPr>
                      <a:r>
                        <a:rPr lang="en-IN" sz="500">
                          <a:effectLst/>
                        </a:rPr>
                        <a:t>(6)</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extLst>
                  <a:ext uri="{0D108BD9-81ED-4DB2-BD59-A6C34878D82A}">
                    <a16:rowId xmlns:a16="http://schemas.microsoft.com/office/drawing/2014/main" xmlns="" val="612423086"/>
                  </a:ext>
                </a:extLst>
              </a:tr>
              <a:tr h="91536">
                <a:tc gridSpan="3">
                  <a:txBody>
                    <a:bodyPr/>
                    <a:lstStyle/>
                    <a:p>
                      <a:pPr algn="ctr">
                        <a:lnSpc>
                          <a:spcPct val="115000"/>
                        </a:lnSpc>
                        <a:spcAft>
                          <a:spcPts val="800"/>
                        </a:spcAft>
                      </a:pPr>
                      <a:r>
                        <a:rPr lang="en-IN" sz="500" u="sng">
                          <a:effectLst/>
                        </a:rPr>
                        <a:t>SECTION – C</a:t>
                      </a: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hMerge="1">
                  <a:txBody>
                    <a:bodyPr/>
                    <a:lstStyle/>
                    <a:p>
                      <a:endParaRPr lang="en-US"/>
                    </a:p>
                  </a:txBody>
                  <a:tcPr/>
                </a:tc>
                <a:tc hMerge="1">
                  <a:txBody>
                    <a:bodyPr/>
                    <a:lstStyle/>
                    <a:p>
                      <a:endParaRPr lang="en-US"/>
                    </a:p>
                  </a:txBody>
                  <a:tcPr/>
                </a:tc>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ctr">
                        <a:lnSpc>
                          <a:spcPct val="115000"/>
                        </a:lnSpc>
                        <a:spcAft>
                          <a:spcPts val="800"/>
                        </a:spcAft>
                      </a:pPr>
                      <a:r>
                        <a:rPr lang="en-IN" sz="500">
                          <a:effectLst/>
                        </a:rPr>
                        <a:t>CO</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extLst>
                  <a:ext uri="{0D108BD9-81ED-4DB2-BD59-A6C34878D82A}">
                    <a16:rowId xmlns:a16="http://schemas.microsoft.com/office/drawing/2014/main" xmlns="" val="2788619013"/>
                  </a:ext>
                </a:extLst>
              </a:tr>
              <a:tr h="91536">
                <a:tc gridSpan="3">
                  <a:txBody>
                    <a:bodyPr/>
                    <a:lstStyle/>
                    <a:p>
                      <a:pPr algn="ctr">
                        <a:lnSpc>
                          <a:spcPct val="115000"/>
                        </a:lnSpc>
                        <a:spcAft>
                          <a:spcPts val="800"/>
                        </a:spcAft>
                      </a:pPr>
                      <a:r>
                        <a:rPr lang="en-IN" sz="500" u="none" strike="noStrike">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hMerge="1">
                  <a:txBody>
                    <a:bodyPr/>
                    <a:lstStyle/>
                    <a:p>
                      <a:endParaRPr lang="en-US"/>
                    </a:p>
                  </a:txBody>
                  <a:tcPr/>
                </a:tc>
                <a:tc hMerge="1">
                  <a:txBody>
                    <a:bodyPr/>
                    <a:lstStyle/>
                    <a:p>
                      <a:endParaRPr lang="en-US"/>
                    </a:p>
                  </a:txBody>
                  <a:tcPr/>
                </a:tc>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extLst>
                  <a:ext uri="{0D108BD9-81ED-4DB2-BD59-A6C34878D82A}">
                    <a16:rowId xmlns:a16="http://schemas.microsoft.com/office/drawing/2014/main" xmlns="" val="3277044899"/>
                  </a:ext>
                </a:extLst>
              </a:tr>
              <a:tr h="173825">
                <a:tc>
                  <a:txBody>
                    <a:bodyPr/>
                    <a:lstStyle/>
                    <a:p>
                      <a:pPr algn="l">
                        <a:lnSpc>
                          <a:spcPct val="115000"/>
                        </a:lnSpc>
                        <a:spcAft>
                          <a:spcPts val="800"/>
                        </a:spcAft>
                      </a:pPr>
                      <a:r>
                        <a:rPr lang="en-IN" sz="500">
                          <a:effectLst/>
                        </a:rPr>
                        <a:t>4</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gridSpan="2">
                  <a:txBody>
                    <a:bodyPr/>
                    <a:lstStyle/>
                    <a:p>
                      <a:pPr algn="l">
                        <a:lnSpc>
                          <a:spcPct val="115000"/>
                        </a:lnSpc>
                        <a:spcAft>
                          <a:spcPts val="800"/>
                        </a:spcAft>
                      </a:pPr>
                      <a:r>
                        <a:rPr lang="en-IN" sz="500">
                          <a:effectLst/>
                        </a:rPr>
                        <a:t>Answer any</a:t>
                      </a:r>
                      <a:r>
                        <a:rPr lang="en-IN" sz="500" u="sng">
                          <a:effectLst/>
                        </a:rPr>
                        <a:t> one</a:t>
                      </a:r>
                      <a:r>
                        <a:rPr lang="en-IN" sz="500">
                          <a:effectLst/>
                        </a:rPr>
                        <a:t> of the following-</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hMerge="1">
                  <a:txBody>
                    <a:bodyPr/>
                    <a:lstStyle/>
                    <a:p>
                      <a:endParaRPr lang="en-US"/>
                    </a:p>
                  </a:txBody>
                  <a:tcPr/>
                </a:tc>
                <a:tc>
                  <a:txBody>
                    <a:bodyPr/>
                    <a:lstStyle/>
                    <a:p>
                      <a:pPr algn="l">
                        <a:lnSpc>
                          <a:spcPct val="115000"/>
                        </a:lnSpc>
                        <a:spcAft>
                          <a:spcPts val="800"/>
                        </a:spcAft>
                      </a:pPr>
                      <a:r>
                        <a:rPr lang="en-IN" sz="500">
                          <a:effectLst/>
                        </a:rPr>
                        <a:t>[5×10=50]</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extLst>
                  <a:ext uri="{0D108BD9-81ED-4DB2-BD59-A6C34878D82A}">
                    <a16:rowId xmlns:a16="http://schemas.microsoft.com/office/drawing/2014/main" xmlns="" val="825557719"/>
                  </a:ext>
                </a:extLst>
              </a:tr>
              <a:tr h="91536">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a:effectLst/>
                        </a:rPr>
                        <a:t>4-a.</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u="sng">
                          <a:effectLst/>
                        </a:rPr>
                        <a:t>Question-  </a:t>
                      </a: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ctr">
                        <a:lnSpc>
                          <a:spcPct val="115000"/>
                        </a:lnSpc>
                        <a:spcAft>
                          <a:spcPts val="800"/>
                        </a:spcAft>
                      </a:pPr>
                      <a:r>
                        <a:rPr lang="en-IN" sz="500">
                          <a:effectLst/>
                        </a:rPr>
                        <a:t>(10)</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extLst>
                  <a:ext uri="{0D108BD9-81ED-4DB2-BD59-A6C34878D82A}">
                    <a16:rowId xmlns:a16="http://schemas.microsoft.com/office/drawing/2014/main" xmlns="" val="3027138055"/>
                  </a:ext>
                </a:extLst>
              </a:tr>
              <a:tr h="91536">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ctr">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ctr">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extLst>
                  <a:ext uri="{0D108BD9-81ED-4DB2-BD59-A6C34878D82A}">
                    <a16:rowId xmlns:a16="http://schemas.microsoft.com/office/drawing/2014/main" xmlns="" val="1609414542"/>
                  </a:ext>
                </a:extLst>
              </a:tr>
              <a:tr h="91536">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a:effectLst/>
                        </a:rPr>
                        <a:t>4-b.</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u="sng">
                          <a:effectLst/>
                        </a:rPr>
                        <a:t>Question-  </a:t>
                      </a: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ctr">
                        <a:lnSpc>
                          <a:spcPct val="115000"/>
                        </a:lnSpc>
                        <a:spcAft>
                          <a:spcPts val="800"/>
                        </a:spcAft>
                      </a:pPr>
                      <a:r>
                        <a:rPr lang="en-IN" sz="500">
                          <a:effectLst/>
                        </a:rPr>
                        <a:t>(10)</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extLst>
                  <a:ext uri="{0D108BD9-81ED-4DB2-BD59-A6C34878D82A}">
                    <a16:rowId xmlns:a16="http://schemas.microsoft.com/office/drawing/2014/main" xmlns="" val="3989911954"/>
                  </a:ext>
                </a:extLst>
              </a:tr>
              <a:tr h="91536">
                <a:tc>
                  <a:txBody>
                    <a:bodyPr/>
                    <a:lstStyle/>
                    <a:p>
                      <a:pPr algn="l">
                        <a:lnSpc>
                          <a:spcPct val="115000"/>
                        </a:lnSpc>
                        <a:spcAft>
                          <a:spcPts val="800"/>
                        </a:spcAft>
                      </a:pPr>
                      <a:r>
                        <a:rPr lang="en-IN" sz="500">
                          <a:effectLst/>
                        </a:rPr>
                        <a:t>5.</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gridSpan="2">
                  <a:txBody>
                    <a:bodyPr/>
                    <a:lstStyle/>
                    <a:p>
                      <a:pPr algn="l">
                        <a:lnSpc>
                          <a:spcPct val="115000"/>
                        </a:lnSpc>
                        <a:spcAft>
                          <a:spcPts val="800"/>
                        </a:spcAft>
                      </a:pPr>
                      <a:r>
                        <a:rPr lang="en-IN" sz="500">
                          <a:effectLst/>
                        </a:rPr>
                        <a:t>Answer any one of the following-</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hMerge="1">
                  <a:txBody>
                    <a:bodyPr/>
                    <a:lstStyle/>
                    <a:p>
                      <a:endParaRPr lang="en-US"/>
                    </a:p>
                  </a:txBody>
                  <a:tcPr/>
                </a:tc>
                <a:tc>
                  <a:txBody>
                    <a:bodyPr/>
                    <a:lstStyle/>
                    <a:p>
                      <a:pPr algn="ctr">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extLst>
                  <a:ext uri="{0D108BD9-81ED-4DB2-BD59-A6C34878D82A}">
                    <a16:rowId xmlns:a16="http://schemas.microsoft.com/office/drawing/2014/main" xmlns="" val="2059451213"/>
                  </a:ext>
                </a:extLst>
              </a:tr>
              <a:tr h="91536">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a:effectLst/>
                        </a:rPr>
                        <a:t>5-a.</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u="sng">
                          <a:effectLst/>
                        </a:rPr>
                        <a:t>Question-  </a:t>
                      </a: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ctr">
                        <a:lnSpc>
                          <a:spcPct val="115000"/>
                        </a:lnSpc>
                        <a:spcAft>
                          <a:spcPts val="800"/>
                        </a:spcAft>
                      </a:pPr>
                      <a:r>
                        <a:rPr lang="en-IN" sz="500">
                          <a:effectLst/>
                        </a:rPr>
                        <a:t>(10)</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extLst>
                  <a:ext uri="{0D108BD9-81ED-4DB2-BD59-A6C34878D82A}">
                    <a16:rowId xmlns:a16="http://schemas.microsoft.com/office/drawing/2014/main" xmlns="" val="2693254999"/>
                  </a:ext>
                </a:extLst>
              </a:tr>
              <a:tr h="91536">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ctr">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ctr">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extLst>
                  <a:ext uri="{0D108BD9-81ED-4DB2-BD59-A6C34878D82A}">
                    <a16:rowId xmlns:a16="http://schemas.microsoft.com/office/drawing/2014/main" xmlns="" val="1987967880"/>
                  </a:ext>
                </a:extLst>
              </a:tr>
              <a:tr h="91536">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a:effectLst/>
                        </a:rPr>
                        <a:t>5-b.</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u="sng">
                          <a:effectLst/>
                        </a:rPr>
                        <a:t>Question-  </a:t>
                      </a: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ctr">
                        <a:lnSpc>
                          <a:spcPct val="115000"/>
                        </a:lnSpc>
                        <a:spcAft>
                          <a:spcPts val="800"/>
                        </a:spcAft>
                      </a:pPr>
                      <a:r>
                        <a:rPr lang="en-IN" sz="500">
                          <a:effectLst/>
                        </a:rPr>
                        <a:t>(10)</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extLst>
                  <a:ext uri="{0D108BD9-81ED-4DB2-BD59-A6C34878D82A}">
                    <a16:rowId xmlns:a16="http://schemas.microsoft.com/office/drawing/2014/main" xmlns="" val="3015798895"/>
                  </a:ext>
                </a:extLst>
              </a:tr>
              <a:tr h="91536">
                <a:tc>
                  <a:txBody>
                    <a:bodyPr/>
                    <a:lstStyle/>
                    <a:p>
                      <a:pPr algn="l">
                        <a:lnSpc>
                          <a:spcPct val="115000"/>
                        </a:lnSpc>
                        <a:spcAft>
                          <a:spcPts val="800"/>
                        </a:spcAft>
                      </a:pPr>
                      <a:r>
                        <a:rPr lang="en-IN" sz="500">
                          <a:effectLst/>
                        </a:rPr>
                        <a:t>6.</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gridSpan="2">
                  <a:txBody>
                    <a:bodyPr/>
                    <a:lstStyle/>
                    <a:p>
                      <a:pPr algn="l">
                        <a:lnSpc>
                          <a:spcPct val="115000"/>
                        </a:lnSpc>
                        <a:spcAft>
                          <a:spcPts val="800"/>
                        </a:spcAft>
                      </a:pPr>
                      <a:r>
                        <a:rPr lang="en-IN" sz="500">
                          <a:effectLst/>
                        </a:rPr>
                        <a:t>Answer any one of the following-</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hMerge="1">
                  <a:txBody>
                    <a:bodyPr/>
                    <a:lstStyle/>
                    <a:p>
                      <a:endParaRPr lang="en-US"/>
                    </a:p>
                  </a:txBody>
                  <a:tcPr/>
                </a:tc>
                <a:tc>
                  <a:txBody>
                    <a:bodyPr/>
                    <a:lstStyle/>
                    <a:p>
                      <a:pPr algn="ctr">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extLst>
                  <a:ext uri="{0D108BD9-81ED-4DB2-BD59-A6C34878D82A}">
                    <a16:rowId xmlns:a16="http://schemas.microsoft.com/office/drawing/2014/main" xmlns="" val="2314150741"/>
                  </a:ext>
                </a:extLst>
              </a:tr>
              <a:tr h="91536">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a:effectLst/>
                        </a:rPr>
                        <a:t>6-a.</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u="sng">
                          <a:effectLst/>
                        </a:rPr>
                        <a:t>Question-  </a:t>
                      </a: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ctr">
                        <a:lnSpc>
                          <a:spcPct val="115000"/>
                        </a:lnSpc>
                        <a:spcAft>
                          <a:spcPts val="800"/>
                        </a:spcAft>
                      </a:pPr>
                      <a:r>
                        <a:rPr lang="en-IN" sz="500">
                          <a:effectLst/>
                        </a:rPr>
                        <a:t>(10)</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extLst>
                  <a:ext uri="{0D108BD9-81ED-4DB2-BD59-A6C34878D82A}">
                    <a16:rowId xmlns:a16="http://schemas.microsoft.com/office/drawing/2014/main" xmlns="" val="2042784850"/>
                  </a:ext>
                </a:extLst>
              </a:tr>
              <a:tr h="91536">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ctr">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ctr">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extLst>
                  <a:ext uri="{0D108BD9-81ED-4DB2-BD59-A6C34878D82A}">
                    <a16:rowId xmlns:a16="http://schemas.microsoft.com/office/drawing/2014/main" xmlns="" val="1608084643"/>
                  </a:ext>
                </a:extLst>
              </a:tr>
              <a:tr h="91536">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a:effectLst/>
                        </a:rPr>
                        <a:t>6-b.</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u="sng">
                          <a:effectLst/>
                        </a:rPr>
                        <a:t>Question-  </a:t>
                      </a: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ctr">
                        <a:lnSpc>
                          <a:spcPct val="115000"/>
                        </a:lnSpc>
                        <a:spcAft>
                          <a:spcPts val="800"/>
                        </a:spcAft>
                      </a:pPr>
                      <a:r>
                        <a:rPr lang="en-IN" sz="500">
                          <a:effectLst/>
                        </a:rPr>
                        <a:t>(10)</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extLst>
                  <a:ext uri="{0D108BD9-81ED-4DB2-BD59-A6C34878D82A}">
                    <a16:rowId xmlns:a16="http://schemas.microsoft.com/office/drawing/2014/main" xmlns="" val="3417109019"/>
                  </a:ext>
                </a:extLst>
              </a:tr>
              <a:tr h="91536">
                <a:tc>
                  <a:txBody>
                    <a:bodyPr/>
                    <a:lstStyle/>
                    <a:p>
                      <a:pPr algn="l">
                        <a:lnSpc>
                          <a:spcPct val="115000"/>
                        </a:lnSpc>
                        <a:spcAft>
                          <a:spcPts val="800"/>
                        </a:spcAft>
                      </a:pPr>
                      <a:r>
                        <a:rPr lang="en-IN" sz="500">
                          <a:effectLst/>
                        </a:rPr>
                        <a:t>7.</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gridSpan="2">
                  <a:txBody>
                    <a:bodyPr/>
                    <a:lstStyle/>
                    <a:p>
                      <a:pPr algn="l">
                        <a:lnSpc>
                          <a:spcPct val="115000"/>
                        </a:lnSpc>
                        <a:spcAft>
                          <a:spcPts val="800"/>
                        </a:spcAft>
                      </a:pPr>
                      <a:r>
                        <a:rPr lang="en-IN" sz="500">
                          <a:effectLst/>
                        </a:rPr>
                        <a:t>Answer any one of the following-</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hMerge="1">
                  <a:txBody>
                    <a:bodyPr/>
                    <a:lstStyle/>
                    <a:p>
                      <a:endParaRPr lang="en-US"/>
                    </a:p>
                  </a:txBody>
                  <a:tcPr/>
                </a:tc>
                <a:tc>
                  <a:txBody>
                    <a:bodyPr/>
                    <a:lstStyle/>
                    <a:p>
                      <a:pPr algn="ctr">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extLst>
                  <a:ext uri="{0D108BD9-81ED-4DB2-BD59-A6C34878D82A}">
                    <a16:rowId xmlns:a16="http://schemas.microsoft.com/office/drawing/2014/main" xmlns="" val="1911055239"/>
                  </a:ext>
                </a:extLst>
              </a:tr>
              <a:tr h="91536">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a:effectLst/>
                        </a:rPr>
                        <a:t>7-a.</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u="sng">
                          <a:effectLst/>
                        </a:rPr>
                        <a:t>Question-  </a:t>
                      </a: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ctr">
                        <a:lnSpc>
                          <a:spcPct val="115000"/>
                        </a:lnSpc>
                        <a:spcAft>
                          <a:spcPts val="800"/>
                        </a:spcAft>
                      </a:pPr>
                      <a:r>
                        <a:rPr lang="en-IN" sz="500">
                          <a:effectLst/>
                        </a:rPr>
                        <a:t>(10)</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extLst>
                  <a:ext uri="{0D108BD9-81ED-4DB2-BD59-A6C34878D82A}">
                    <a16:rowId xmlns:a16="http://schemas.microsoft.com/office/drawing/2014/main" xmlns="" val="1514489501"/>
                  </a:ext>
                </a:extLst>
              </a:tr>
              <a:tr h="91536">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ctr">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ctr">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extLst>
                  <a:ext uri="{0D108BD9-81ED-4DB2-BD59-A6C34878D82A}">
                    <a16:rowId xmlns:a16="http://schemas.microsoft.com/office/drawing/2014/main" xmlns="" val="1639320861"/>
                  </a:ext>
                </a:extLst>
              </a:tr>
              <a:tr h="91536">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a:effectLst/>
                        </a:rPr>
                        <a:t>7-b.</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u="sng">
                          <a:effectLst/>
                        </a:rPr>
                        <a:t>Question-  </a:t>
                      </a: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ctr">
                        <a:lnSpc>
                          <a:spcPct val="115000"/>
                        </a:lnSpc>
                        <a:spcAft>
                          <a:spcPts val="800"/>
                        </a:spcAft>
                      </a:pPr>
                      <a:r>
                        <a:rPr lang="en-IN" sz="500">
                          <a:effectLst/>
                        </a:rPr>
                        <a:t>(10)</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extLst>
                  <a:ext uri="{0D108BD9-81ED-4DB2-BD59-A6C34878D82A}">
                    <a16:rowId xmlns:a16="http://schemas.microsoft.com/office/drawing/2014/main" xmlns="" val="646566941"/>
                  </a:ext>
                </a:extLst>
              </a:tr>
              <a:tr h="91536">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ctr">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extLst>
                  <a:ext uri="{0D108BD9-81ED-4DB2-BD59-A6C34878D82A}">
                    <a16:rowId xmlns:a16="http://schemas.microsoft.com/office/drawing/2014/main" xmlns="" val="3843233770"/>
                  </a:ext>
                </a:extLst>
              </a:tr>
              <a:tr h="91536">
                <a:tc>
                  <a:txBody>
                    <a:bodyPr/>
                    <a:lstStyle/>
                    <a:p>
                      <a:pPr algn="l">
                        <a:lnSpc>
                          <a:spcPct val="115000"/>
                        </a:lnSpc>
                        <a:spcAft>
                          <a:spcPts val="800"/>
                        </a:spcAft>
                      </a:pPr>
                      <a:r>
                        <a:rPr lang="en-IN" sz="500">
                          <a:effectLst/>
                        </a:rPr>
                        <a:t>8.</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gridSpan="2">
                  <a:txBody>
                    <a:bodyPr/>
                    <a:lstStyle/>
                    <a:p>
                      <a:pPr algn="l">
                        <a:lnSpc>
                          <a:spcPct val="115000"/>
                        </a:lnSpc>
                        <a:spcAft>
                          <a:spcPts val="800"/>
                        </a:spcAft>
                      </a:pPr>
                      <a:r>
                        <a:rPr lang="en-IN" sz="500">
                          <a:effectLst/>
                        </a:rPr>
                        <a:t>Answer any one of the following-</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hMerge="1">
                  <a:txBody>
                    <a:bodyPr/>
                    <a:lstStyle/>
                    <a:p>
                      <a:endParaRPr lang="en-US"/>
                    </a:p>
                  </a:txBody>
                  <a:tcPr/>
                </a:tc>
                <a:tc>
                  <a:txBody>
                    <a:bodyPr/>
                    <a:lstStyle/>
                    <a:p>
                      <a:pPr algn="ctr">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extLst>
                  <a:ext uri="{0D108BD9-81ED-4DB2-BD59-A6C34878D82A}">
                    <a16:rowId xmlns:a16="http://schemas.microsoft.com/office/drawing/2014/main" xmlns="" val="4152808183"/>
                  </a:ext>
                </a:extLst>
              </a:tr>
              <a:tr h="91536">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a:effectLst/>
                        </a:rPr>
                        <a:t>8-a.</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u="sng">
                          <a:effectLst/>
                        </a:rPr>
                        <a:t>Question-  </a:t>
                      </a: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ctr">
                        <a:lnSpc>
                          <a:spcPct val="115000"/>
                        </a:lnSpc>
                        <a:spcAft>
                          <a:spcPts val="800"/>
                        </a:spcAft>
                      </a:pPr>
                      <a:r>
                        <a:rPr lang="en-IN" sz="500">
                          <a:effectLst/>
                        </a:rPr>
                        <a:t>(10)</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extLst>
                  <a:ext uri="{0D108BD9-81ED-4DB2-BD59-A6C34878D82A}">
                    <a16:rowId xmlns:a16="http://schemas.microsoft.com/office/drawing/2014/main" xmlns="" val="907290766"/>
                  </a:ext>
                </a:extLst>
              </a:tr>
              <a:tr h="91536">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ctr">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ctr">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extLst>
                  <a:ext uri="{0D108BD9-81ED-4DB2-BD59-A6C34878D82A}">
                    <a16:rowId xmlns:a16="http://schemas.microsoft.com/office/drawing/2014/main" xmlns="" val="4029224358"/>
                  </a:ext>
                </a:extLst>
              </a:tr>
              <a:tr h="91536">
                <a:tc>
                  <a:txBody>
                    <a:bodyPr/>
                    <a:lstStyle/>
                    <a:p>
                      <a:pPr algn="l">
                        <a:lnSpc>
                          <a:spcPct val="115000"/>
                        </a:lnSpc>
                        <a:spcAft>
                          <a:spcPts val="800"/>
                        </a:spcAft>
                      </a:pP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a:effectLst/>
                        </a:rPr>
                        <a:t>8-b.</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u="sng">
                          <a:effectLst/>
                        </a:rPr>
                        <a:t>Question-  </a:t>
                      </a:r>
                      <a:r>
                        <a:rPr lang="en-IN" sz="500">
                          <a:effectLst/>
                        </a:rPr>
                        <a:t> </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ctr">
                        <a:lnSpc>
                          <a:spcPct val="115000"/>
                        </a:lnSpc>
                        <a:spcAft>
                          <a:spcPts val="800"/>
                        </a:spcAft>
                      </a:pPr>
                      <a:r>
                        <a:rPr lang="en-IN" sz="500">
                          <a:effectLst/>
                        </a:rPr>
                        <a:t>(10)</a:t>
                      </a:r>
                      <a:endParaRPr lang="en-IN" sz="40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tc>
                  <a:txBody>
                    <a:bodyPr/>
                    <a:lstStyle/>
                    <a:p>
                      <a:pPr algn="l">
                        <a:lnSpc>
                          <a:spcPct val="115000"/>
                        </a:lnSpc>
                        <a:spcAft>
                          <a:spcPts val="800"/>
                        </a:spcAft>
                      </a:pPr>
                      <a:r>
                        <a:rPr lang="en-IN" sz="500" dirty="0">
                          <a:effectLst/>
                        </a:rPr>
                        <a:t> </a:t>
                      </a:r>
                      <a:endParaRPr lang="en-IN" sz="400" dirty="0">
                        <a:effectLst/>
                        <a:latin typeface="Calibri" panose="020F0502020204030204" pitchFamily="34" charset="0"/>
                        <a:ea typeface="Calibri" panose="020F0502020204030204" pitchFamily="34" charset="0"/>
                        <a:cs typeface="Times New Roman" panose="02020603050405020304" pitchFamily="18" charset="0"/>
                      </a:endParaRPr>
                    </a:p>
                  </a:txBody>
                  <a:tcPr marL="27521" marR="27521" marT="0" marB="0"/>
                </a:tc>
                <a:extLst>
                  <a:ext uri="{0D108BD9-81ED-4DB2-BD59-A6C34878D82A}">
                    <a16:rowId xmlns:a16="http://schemas.microsoft.com/office/drawing/2014/main" xmlns="" val="1577907657"/>
                  </a:ext>
                </a:extLst>
              </a:tr>
            </a:tbl>
          </a:graphicData>
        </a:graphic>
      </p:graphicFrame>
      <p:pic>
        <p:nvPicPr>
          <p:cNvPr id="9" name="Picture 8">
            <a:extLst>
              <a:ext uri="{FF2B5EF4-FFF2-40B4-BE49-F238E27FC236}">
                <a16:creationId xmlns:a16="http://schemas.microsoft.com/office/drawing/2014/main" xmlns="" id="{D7FF1400-E667-CB49-9A29-B7225C044D28}"/>
              </a:ext>
            </a:extLst>
          </p:cNvPr>
          <p:cNvPicPr>
            <a:picLocks noChangeAspect="1"/>
          </p:cNvPicPr>
          <p:nvPr/>
        </p:nvPicPr>
        <p:blipFill>
          <a:blip r:embed="rId3"/>
          <a:stretch>
            <a:fillRect/>
          </a:stretch>
        </p:blipFill>
        <p:spPr>
          <a:xfrm>
            <a:off x="0" y="-27448"/>
            <a:ext cx="1384300" cy="812800"/>
          </a:xfrm>
          <a:prstGeom prst="rect">
            <a:avLst/>
          </a:prstGeom>
        </p:spPr>
      </p:pic>
    </p:spTree>
    <p:extLst>
      <p:ext uri="{BB962C8B-B14F-4D97-AF65-F5344CB8AC3E}">
        <p14:creationId xmlns:p14="http://schemas.microsoft.com/office/powerpoint/2010/main" val="399543531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a:extLst>
              <a:ext uri="{FF2B5EF4-FFF2-40B4-BE49-F238E27FC236}">
                <a16:creationId xmlns:a16="http://schemas.microsoft.com/office/drawing/2014/main" xmlns="" id="{3F5393BD-5930-4E57-A4CC-748F013D4191}"/>
              </a:ext>
            </a:extLst>
          </p:cNvPr>
          <p:cNvSpPr>
            <a:spLocks noGrp="1"/>
          </p:cNvSpPr>
          <p:nvPr>
            <p:ph type="title"/>
          </p:nvPr>
        </p:nvSpPr>
        <p:spPr/>
        <p:txBody>
          <a:bodyPr/>
          <a:lstStyle/>
          <a:p>
            <a:r>
              <a:rPr lang="en-US" altLang="en-US"/>
              <a:t>Scheduling (Cont)</a:t>
            </a:r>
          </a:p>
        </p:txBody>
      </p:sp>
      <p:sp>
        <p:nvSpPr>
          <p:cNvPr id="98307" name="Rectangle 3">
            <a:extLst>
              <a:ext uri="{FF2B5EF4-FFF2-40B4-BE49-F238E27FC236}">
                <a16:creationId xmlns:a16="http://schemas.microsoft.com/office/drawing/2014/main" xmlns="" id="{6065F9EB-1487-4F3B-BEB2-D387D9D32B78}"/>
              </a:ext>
            </a:extLst>
          </p:cNvPr>
          <p:cNvSpPr>
            <a:spLocks noGrp="1"/>
          </p:cNvSpPr>
          <p:nvPr>
            <p:ph type="body" idx="1"/>
          </p:nvPr>
        </p:nvSpPr>
        <p:spPr/>
        <p:txBody>
          <a:bodyPr>
            <a:normAutofit lnSpcReduction="10000"/>
          </a:bodyPr>
          <a:lstStyle/>
          <a:p>
            <a:pPr lvl="1">
              <a:lnSpc>
                <a:spcPct val="90000"/>
              </a:lnSpc>
            </a:pPr>
            <a:r>
              <a:rPr lang="en-US" altLang="en-US"/>
              <a:t>Non-preemptive </a:t>
            </a:r>
          </a:p>
          <a:p>
            <a:pPr lvl="2">
              <a:lnSpc>
                <a:spcPct val="90000"/>
              </a:lnSpc>
            </a:pPr>
            <a:r>
              <a:rPr lang="en-US" altLang="en-US"/>
              <a:t>A task must be rum without interruption until completion </a:t>
            </a:r>
          </a:p>
          <a:p>
            <a:pPr lvl="2">
              <a:lnSpc>
                <a:spcPct val="90000"/>
              </a:lnSpc>
            </a:pPr>
            <a:r>
              <a:rPr lang="en-US" altLang="en-US"/>
              <a:t>Hybrid </a:t>
            </a:r>
          </a:p>
          <a:p>
            <a:pPr lvl="3">
              <a:lnSpc>
                <a:spcPct val="90000"/>
              </a:lnSpc>
            </a:pPr>
            <a:r>
              <a:rPr lang="en-US" altLang="en-US"/>
              <a:t>Preemptive scheduler, but preemption is only allowed at certain points within the code of each task.</a:t>
            </a:r>
          </a:p>
          <a:p>
            <a:pPr lvl="2">
              <a:lnSpc>
                <a:spcPct val="90000"/>
              </a:lnSpc>
            </a:pPr>
            <a:r>
              <a:rPr lang="en-US" altLang="en-US"/>
              <a:t>Real-Time scheduling algorithms can be :</a:t>
            </a:r>
          </a:p>
          <a:p>
            <a:pPr lvl="3">
              <a:lnSpc>
                <a:spcPct val="90000"/>
              </a:lnSpc>
            </a:pPr>
            <a:r>
              <a:rPr lang="en-US" altLang="en-US"/>
              <a:t>Static</a:t>
            </a:r>
          </a:p>
          <a:p>
            <a:pPr lvl="4">
              <a:lnSpc>
                <a:spcPct val="90000"/>
              </a:lnSpc>
            </a:pPr>
            <a:r>
              <a:rPr lang="en-US" altLang="en-US" sz="1800"/>
              <a:t>Known as fixed-priority where priorities are computed off-line</a:t>
            </a:r>
          </a:p>
          <a:p>
            <a:pPr lvl="4">
              <a:lnSpc>
                <a:spcPct val="90000"/>
              </a:lnSpc>
            </a:pPr>
            <a:r>
              <a:rPr lang="en-US" altLang="en-US" sz="1800"/>
              <a:t>Requires complete priori knowledge of the real-time environment in which is deployed</a:t>
            </a:r>
          </a:p>
          <a:p>
            <a:pPr lvl="4">
              <a:lnSpc>
                <a:spcPct val="90000"/>
              </a:lnSpc>
            </a:pPr>
            <a:r>
              <a:rPr lang="en-US" altLang="en-US" sz="1800"/>
              <a:t>Inflexible: scheme is workable only if all the tasks are effectively periodic.</a:t>
            </a:r>
          </a:p>
          <a:p>
            <a:pPr lvl="4">
              <a:lnSpc>
                <a:spcPct val="90000"/>
              </a:lnSpc>
            </a:pPr>
            <a:r>
              <a:rPr lang="en-US" altLang="en-US" sz="1800"/>
              <a:t>Can work only for simple systems, performs inconsistently as the load increases.</a:t>
            </a:r>
          </a:p>
          <a:p>
            <a:pPr lvl="3">
              <a:lnSpc>
                <a:spcPct val="90000"/>
              </a:lnSpc>
            </a:pPr>
            <a:endParaRPr lang="en-US" altLang="en-US" sz="1800"/>
          </a:p>
          <a:p>
            <a:pPr lvl="2">
              <a:lnSpc>
                <a:spcPct val="90000"/>
              </a:lnSpc>
            </a:pPr>
            <a:endParaRPr lang="en-US" altLang="en-US" sz="1900"/>
          </a:p>
        </p:txBody>
      </p:sp>
      <p:pic>
        <p:nvPicPr>
          <p:cNvPr id="4" name="Picture 3">
            <a:extLst>
              <a:ext uri="{FF2B5EF4-FFF2-40B4-BE49-F238E27FC236}">
                <a16:creationId xmlns:a16="http://schemas.microsoft.com/office/drawing/2014/main" xmlns="" id="{0A0ADE20-C6C9-4EB3-8F70-03A53A239C83}"/>
              </a:ext>
            </a:extLst>
          </p:cNvPr>
          <p:cNvPicPr>
            <a:picLocks noChangeAspect="1"/>
          </p:cNvPicPr>
          <p:nvPr/>
        </p:nvPicPr>
        <p:blipFill>
          <a:blip r:embed="rId2"/>
          <a:stretch>
            <a:fillRect/>
          </a:stretch>
        </p:blipFill>
        <p:spPr>
          <a:xfrm>
            <a:off x="0" y="-27448"/>
            <a:ext cx="1384300" cy="812800"/>
          </a:xfrm>
          <a:prstGeom prst="rect">
            <a:avLst/>
          </a:prstGeom>
        </p:spPr>
      </p:pic>
      <p:sp>
        <p:nvSpPr>
          <p:cNvPr id="2" name="Date Placeholder 1">
            <a:extLst>
              <a:ext uri="{FF2B5EF4-FFF2-40B4-BE49-F238E27FC236}">
                <a16:creationId xmlns:a16="http://schemas.microsoft.com/office/drawing/2014/main" xmlns="" id="{A9830461-42BD-46FE-9A0F-06E3581CAD6C}"/>
              </a:ext>
            </a:extLst>
          </p:cNvPr>
          <p:cNvSpPr>
            <a:spLocks noGrp="1"/>
          </p:cNvSpPr>
          <p:nvPr>
            <p:ph type="dt" sz="half" idx="10"/>
          </p:nvPr>
        </p:nvSpPr>
        <p:spPr/>
        <p:txBody>
          <a:bodyPr/>
          <a:lstStyle/>
          <a:p>
            <a:fld id="{A253BB99-A958-477F-9EFB-7B9776E8F570}" type="datetime1">
              <a:rPr lang="en-US" smtClean="0"/>
              <a:pPr/>
              <a:t>09/05/22</a:t>
            </a:fld>
            <a:endParaRPr lang="en-US" dirty="0"/>
          </a:p>
        </p:txBody>
      </p:sp>
      <p:sp>
        <p:nvSpPr>
          <p:cNvPr id="3" name="Footer Placeholder 2">
            <a:extLst>
              <a:ext uri="{FF2B5EF4-FFF2-40B4-BE49-F238E27FC236}">
                <a16:creationId xmlns:a16="http://schemas.microsoft.com/office/drawing/2014/main" xmlns="" id="{41498D69-7B2C-4C99-8DBA-C2732785F9C7}"/>
              </a:ext>
            </a:extLst>
          </p:cNvPr>
          <p:cNvSpPr>
            <a:spLocks noGrp="1"/>
          </p:cNvSpPr>
          <p:nvPr>
            <p:ph type="ftr" sz="quarter" idx="11"/>
          </p:nvPr>
        </p:nvSpPr>
        <p:spPr/>
        <p:txBody>
          <a:bodyPr/>
          <a:lstStyle/>
          <a:p>
            <a:r>
              <a:rPr lang="en-US"/>
              <a:t>Mr. SOVERS SINGH BISHT                  UNIT 05</a:t>
            </a:r>
            <a:endParaRPr lang="en-US" dirty="0"/>
          </a:p>
        </p:txBody>
      </p:sp>
      <p:sp>
        <p:nvSpPr>
          <p:cNvPr id="5" name="Slide Number Placeholder 4">
            <a:extLst>
              <a:ext uri="{FF2B5EF4-FFF2-40B4-BE49-F238E27FC236}">
                <a16:creationId xmlns:a16="http://schemas.microsoft.com/office/drawing/2014/main" xmlns="" id="{46A8D3E0-5CF9-46E2-92CC-702861A89289}"/>
              </a:ext>
            </a:extLst>
          </p:cNvPr>
          <p:cNvSpPr>
            <a:spLocks noGrp="1"/>
          </p:cNvSpPr>
          <p:nvPr>
            <p:ph type="sldNum" sz="quarter" idx="12"/>
          </p:nvPr>
        </p:nvSpPr>
        <p:spPr/>
        <p:txBody>
          <a:bodyPr/>
          <a:lstStyle/>
          <a:p>
            <a:fld id="{B6F15528-21DE-4FAA-801E-634DDDAF4B2B}" type="slidenum">
              <a:rPr lang="en-US" smtClean="0"/>
              <a:pPr/>
              <a:t>130</a:t>
            </a:fld>
            <a:endParaRPr lang="en-US" dirty="0"/>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a:extLst>
              <a:ext uri="{FF2B5EF4-FFF2-40B4-BE49-F238E27FC236}">
                <a16:creationId xmlns:a16="http://schemas.microsoft.com/office/drawing/2014/main" xmlns="" id="{2C9A0BEF-C5FC-435E-AA1F-49CD9B6C46F9}"/>
              </a:ext>
            </a:extLst>
          </p:cNvPr>
          <p:cNvSpPr>
            <a:spLocks noGrp="1"/>
          </p:cNvSpPr>
          <p:nvPr>
            <p:ph type="title"/>
          </p:nvPr>
        </p:nvSpPr>
        <p:spPr/>
        <p:txBody>
          <a:bodyPr/>
          <a:lstStyle/>
          <a:p>
            <a:r>
              <a:rPr lang="en-US" altLang="en-US"/>
              <a:t>Scheduling (Cont)</a:t>
            </a:r>
          </a:p>
        </p:txBody>
      </p:sp>
      <p:sp>
        <p:nvSpPr>
          <p:cNvPr id="99331" name="Rectangle 3">
            <a:extLst>
              <a:ext uri="{FF2B5EF4-FFF2-40B4-BE49-F238E27FC236}">
                <a16:creationId xmlns:a16="http://schemas.microsoft.com/office/drawing/2014/main" xmlns="" id="{1A2DC73A-3094-49F6-9526-7774CE05A7B9}"/>
              </a:ext>
            </a:extLst>
          </p:cNvPr>
          <p:cNvSpPr>
            <a:spLocks noGrp="1"/>
          </p:cNvSpPr>
          <p:nvPr>
            <p:ph type="body" idx="1"/>
          </p:nvPr>
        </p:nvSpPr>
        <p:spPr/>
        <p:txBody>
          <a:bodyPr/>
          <a:lstStyle/>
          <a:p>
            <a:pPr lvl="2"/>
            <a:r>
              <a:rPr lang="en-US" altLang="en-US"/>
              <a:t>Dynamic</a:t>
            </a:r>
            <a:endParaRPr lang="x-none" altLang="en-US">
              <a:cs typeface="Arial" panose="020B0604020202020204" pitchFamily="34" charset="0"/>
            </a:endParaRPr>
          </a:p>
          <a:p>
            <a:pPr lvl="3"/>
            <a:r>
              <a:rPr lang="en-US" altLang="en-US"/>
              <a:t>Assumes unpredictable task-arrival times</a:t>
            </a:r>
          </a:p>
          <a:p>
            <a:pPr lvl="3"/>
            <a:r>
              <a:rPr lang="en-US" altLang="en-US"/>
              <a:t>Attempts to schedule tasks dynamically upon arrival</a:t>
            </a:r>
          </a:p>
          <a:p>
            <a:pPr lvl="3"/>
            <a:r>
              <a:rPr lang="en-US" altLang="en-US"/>
              <a:t>Dynamically computes and assigns a priority value to each task</a:t>
            </a:r>
          </a:p>
          <a:p>
            <a:pPr lvl="3"/>
            <a:r>
              <a:rPr lang="en-US" altLang="en-US"/>
              <a:t>Decisions are based on task characteristics and the current state of the system </a:t>
            </a:r>
          </a:p>
          <a:p>
            <a:pPr lvl="3"/>
            <a:r>
              <a:rPr lang="en-US" altLang="en-US"/>
              <a:t>Flexible scheduler that can deal with unpredictable events. </a:t>
            </a:r>
            <a:endParaRPr lang="en-US" altLang="en-US">
              <a:cs typeface="Arial" panose="020B0604020202020204" pitchFamily="34" charset="0"/>
            </a:endParaRPr>
          </a:p>
        </p:txBody>
      </p:sp>
      <p:pic>
        <p:nvPicPr>
          <p:cNvPr id="4" name="Picture 3">
            <a:extLst>
              <a:ext uri="{FF2B5EF4-FFF2-40B4-BE49-F238E27FC236}">
                <a16:creationId xmlns:a16="http://schemas.microsoft.com/office/drawing/2014/main" xmlns="" id="{561A8BDF-0622-4914-877C-91C9163F9129}"/>
              </a:ext>
            </a:extLst>
          </p:cNvPr>
          <p:cNvPicPr>
            <a:picLocks noChangeAspect="1"/>
          </p:cNvPicPr>
          <p:nvPr/>
        </p:nvPicPr>
        <p:blipFill>
          <a:blip r:embed="rId2"/>
          <a:stretch>
            <a:fillRect/>
          </a:stretch>
        </p:blipFill>
        <p:spPr>
          <a:xfrm>
            <a:off x="0" y="-27448"/>
            <a:ext cx="1384300" cy="812800"/>
          </a:xfrm>
          <a:prstGeom prst="rect">
            <a:avLst/>
          </a:prstGeom>
        </p:spPr>
      </p:pic>
      <p:sp>
        <p:nvSpPr>
          <p:cNvPr id="2" name="Date Placeholder 1">
            <a:extLst>
              <a:ext uri="{FF2B5EF4-FFF2-40B4-BE49-F238E27FC236}">
                <a16:creationId xmlns:a16="http://schemas.microsoft.com/office/drawing/2014/main" xmlns="" id="{2D24C6BF-DFC5-49A1-8D44-357E666EFE33}"/>
              </a:ext>
            </a:extLst>
          </p:cNvPr>
          <p:cNvSpPr>
            <a:spLocks noGrp="1"/>
          </p:cNvSpPr>
          <p:nvPr>
            <p:ph type="dt" sz="half" idx="10"/>
          </p:nvPr>
        </p:nvSpPr>
        <p:spPr/>
        <p:txBody>
          <a:bodyPr/>
          <a:lstStyle/>
          <a:p>
            <a:fld id="{AC9FB45D-3478-4D8D-B526-323A1A5332B8}" type="datetime1">
              <a:rPr lang="en-US" smtClean="0"/>
              <a:pPr/>
              <a:t>09/05/22</a:t>
            </a:fld>
            <a:endParaRPr lang="en-US" dirty="0"/>
          </a:p>
        </p:txBody>
      </p:sp>
      <p:sp>
        <p:nvSpPr>
          <p:cNvPr id="3" name="Footer Placeholder 2">
            <a:extLst>
              <a:ext uri="{FF2B5EF4-FFF2-40B4-BE49-F238E27FC236}">
                <a16:creationId xmlns:a16="http://schemas.microsoft.com/office/drawing/2014/main" xmlns="" id="{4E5EBD27-E34C-41F6-99DA-3829B1F6C87B}"/>
              </a:ext>
            </a:extLst>
          </p:cNvPr>
          <p:cNvSpPr>
            <a:spLocks noGrp="1"/>
          </p:cNvSpPr>
          <p:nvPr>
            <p:ph type="ftr" sz="quarter" idx="11"/>
          </p:nvPr>
        </p:nvSpPr>
        <p:spPr/>
        <p:txBody>
          <a:bodyPr/>
          <a:lstStyle/>
          <a:p>
            <a:r>
              <a:rPr lang="en-US"/>
              <a:t>Mr. SOVERS SINGH BISHT                  UNIT 05</a:t>
            </a:r>
            <a:endParaRPr lang="en-US" dirty="0"/>
          </a:p>
        </p:txBody>
      </p:sp>
      <p:sp>
        <p:nvSpPr>
          <p:cNvPr id="5" name="Slide Number Placeholder 4">
            <a:extLst>
              <a:ext uri="{FF2B5EF4-FFF2-40B4-BE49-F238E27FC236}">
                <a16:creationId xmlns:a16="http://schemas.microsoft.com/office/drawing/2014/main" xmlns="" id="{B703139A-7AC7-44E9-9882-289F7D63B82A}"/>
              </a:ext>
            </a:extLst>
          </p:cNvPr>
          <p:cNvSpPr>
            <a:spLocks noGrp="1"/>
          </p:cNvSpPr>
          <p:nvPr>
            <p:ph type="sldNum" sz="quarter" idx="12"/>
          </p:nvPr>
        </p:nvSpPr>
        <p:spPr/>
        <p:txBody>
          <a:bodyPr/>
          <a:lstStyle/>
          <a:p>
            <a:fld id="{B6F15528-21DE-4FAA-801E-634DDDAF4B2B}" type="slidenum">
              <a:rPr lang="en-US" smtClean="0"/>
              <a:pPr/>
              <a:t>131</a:t>
            </a:fld>
            <a:endParaRPr lang="en-US" dirty="0"/>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a:extLst>
              <a:ext uri="{FF2B5EF4-FFF2-40B4-BE49-F238E27FC236}">
                <a16:creationId xmlns:a16="http://schemas.microsoft.com/office/drawing/2014/main" xmlns="" id="{B933A719-8ACD-46CC-918B-E8FCF56E86BE}"/>
              </a:ext>
            </a:extLst>
          </p:cNvPr>
          <p:cNvSpPr>
            <a:spLocks noGrp="1"/>
          </p:cNvSpPr>
          <p:nvPr>
            <p:ph type="title"/>
          </p:nvPr>
        </p:nvSpPr>
        <p:spPr/>
        <p:txBody>
          <a:bodyPr/>
          <a:lstStyle/>
          <a:p>
            <a:r>
              <a:rPr lang="en-US" altLang="en-US"/>
              <a:t>Priority-Based Scheduling</a:t>
            </a:r>
          </a:p>
        </p:txBody>
      </p:sp>
      <p:sp>
        <p:nvSpPr>
          <p:cNvPr id="100355" name="Rectangle 3">
            <a:extLst>
              <a:ext uri="{FF2B5EF4-FFF2-40B4-BE49-F238E27FC236}">
                <a16:creationId xmlns:a16="http://schemas.microsoft.com/office/drawing/2014/main" xmlns="" id="{5668F764-E031-4289-898E-D6ED603BC5E4}"/>
              </a:ext>
            </a:extLst>
          </p:cNvPr>
          <p:cNvSpPr>
            <a:spLocks noGrp="1"/>
          </p:cNvSpPr>
          <p:nvPr>
            <p:ph type="body" idx="1"/>
          </p:nvPr>
        </p:nvSpPr>
        <p:spPr/>
        <p:txBody>
          <a:bodyPr>
            <a:normAutofit lnSpcReduction="10000"/>
          </a:bodyPr>
          <a:lstStyle/>
          <a:p>
            <a:r>
              <a:rPr lang="en-US" altLang="en-US"/>
              <a:t>Conventional scheduling algorithms aims at balancing the number of CPU-bound and I/O bound jobs to maximize system utilization and throughput</a:t>
            </a:r>
          </a:p>
          <a:p>
            <a:r>
              <a:rPr lang="en-US" altLang="en-US"/>
              <a:t>Real-Time tasks need to be scheduled according to their criticalness and timeliness</a:t>
            </a:r>
          </a:p>
          <a:p>
            <a:r>
              <a:rPr lang="en-US" altLang="en-US"/>
              <a:t>Real-Time system must ensure that the progress of higher-priority tasks (ideally) is never hindered by lower-priority tasks.</a:t>
            </a:r>
          </a:p>
        </p:txBody>
      </p:sp>
      <p:pic>
        <p:nvPicPr>
          <p:cNvPr id="4" name="Picture 3">
            <a:extLst>
              <a:ext uri="{FF2B5EF4-FFF2-40B4-BE49-F238E27FC236}">
                <a16:creationId xmlns:a16="http://schemas.microsoft.com/office/drawing/2014/main" xmlns="" id="{ABC530ED-B719-49D0-999F-F5AD3D0FA24C}"/>
              </a:ext>
            </a:extLst>
          </p:cNvPr>
          <p:cNvPicPr>
            <a:picLocks noChangeAspect="1"/>
          </p:cNvPicPr>
          <p:nvPr/>
        </p:nvPicPr>
        <p:blipFill>
          <a:blip r:embed="rId2"/>
          <a:stretch>
            <a:fillRect/>
          </a:stretch>
        </p:blipFill>
        <p:spPr>
          <a:xfrm>
            <a:off x="0" y="-27448"/>
            <a:ext cx="1384300" cy="812800"/>
          </a:xfrm>
          <a:prstGeom prst="rect">
            <a:avLst/>
          </a:prstGeom>
        </p:spPr>
      </p:pic>
      <p:sp>
        <p:nvSpPr>
          <p:cNvPr id="2" name="Date Placeholder 1">
            <a:extLst>
              <a:ext uri="{FF2B5EF4-FFF2-40B4-BE49-F238E27FC236}">
                <a16:creationId xmlns:a16="http://schemas.microsoft.com/office/drawing/2014/main" xmlns="" id="{1CC866D1-AB81-443E-9335-7E2FF5EF1460}"/>
              </a:ext>
            </a:extLst>
          </p:cNvPr>
          <p:cNvSpPr>
            <a:spLocks noGrp="1"/>
          </p:cNvSpPr>
          <p:nvPr>
            <p:ph type="dt" sz="half" idx="10"/>
          </p:nvPr>
        </p:nvSpPr>
        <p:spPr/>
        <p:txBody>
          <a:bodyPr/>
          <a:lstStyle/>
          <a:p>
            <a:fld id="{154B476A-2F6E-4CE0-AAE4-F3FEF60C5948}" type="datetime1">
              <a:rPr lang="en-US" smtClean="0"/>
              <a:pPr/>
              <a:t>09/05/22</a:t>
            </a:fld>
            <a:endParaRPr lang="en-US" dirty="0"/>
          </a:p>
        </p:txBody>
      </p:sp>
      <p:sp>
        <p:nvSpPr>
          <p:cNvPr id="3" name="Footer Placeholder 2">
            <a:extLst>
              <a:ext uri="{FF2B5EF4-FFF2-40B4-BE49-F238E27FC236}">
                <a16:creationId xmlns:a16="http://schemas.microsoft.com/office/drawing/2014/main" xmlns="" id="{90B80448-F7FE-4D7D-8960-DC2811298B50}"/>
              </a:ext>
            </a:extLst>
          </p:cNvPr>
          <p:cNvSpPr>
            <a:spLocks noGrp="1"/>
          </p:cNvSpPr>
          <p:nvPr>
            <p:ph type="ftr" sz="quarter" idx="11"/>
          </p:nvPr>
        </p:nvSpPr>
        <p:spPr/>
        <p:txBody>
          <a:bodyPr/>
          <a:lstStyle/>
          <a:p>
            <a:r>
              <a:rPr lang="en-US"/>
              <a:t>Mr. SOVERS SINGH BISHT                  UNIT 05</a:t>
            </a:r>
            <a:endParaRPr lang="en-US" dirty="0"/>
          </a:p>
        </p:txBody>
      </p:sp>
      <p:sp>
        <p:nvSpPr>
          <p:cNvPr id="5" name="Slide Number Placeholder 4">
            <a:extLst>
              <a:ext uri="{FF2B5EF4-FFF2-40B4-BE49-F238E27FC236}">
                <a16:creationId xmlns:a16="http://schemas.microsoft.com/office/drawing/2014/main" xmlns="" id="{B956BFC9-2BD0-4946-B61A-F9F3BF493B76}"/>
              </a:ext>
            </a:extLst>
          </p:cNvPr>
          <p:cNvSpPr>
            <a:spLocks noGrp="1"/>
          </p:cNvSpPr>
          <p:nvPr>
            <p:ph type="sldNum" sz="quarter" idx="12"/>
          </p:nvPr>
        </p:nvSpPr>
        <p:spPr/>
        <p:txBody>
          <a:bodyPr/>
          <a:lstStyle/>
          <a:p>
            <a:fld id="{B6F15528-21DE-4FAA-801E-634DDDAF4B2B}" type="slidenum">
              <a:rPr lang="en-US" smtClean="0"/>
              <a:pPr/>
              <a:t>132</a:t>
            </a:fld>
            <a:endParaRPr lang="en-US" dirty="0"/>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a:extLst>
              <a:ext uri="{FF2B5EF4-FFF2-40B4-BE49-F238E27FC236}">
                <a16:creationId xmlns:a16="http://schemas.microsoft.com/office/drawing/2014/main" xmlns="" id="{73F42DF4-008B-43CD-8296-A339EBA28921}"/>
              </a:ext>
            </a:extLst>
          </p:cNvPr>
          <p:cNvSpPr>
            <a:spLocks noGrp="1"/>
          </p:cNvSpPr>
          <p:nvPr>
            <p:ph type="title"/>
          </p:nvPr>
        </p:nvSpPr>
        <p:spPr/>
        <p:txBody>
          <a:bodyPr>
            <a:normAutofit fontScale="90000"/>
          </a:bodyPr>
          <a:lstStyle/>
          <a:p>
            <a:r>
              <a:rPr lang="en-US" altLang="en-US" sz="4600"/>
              <a:t>Priority-Based Scheduling</a:t>
            </a:r>
            <a:r>
              <a:rPr lang="x-none" altLang="en-US" sz="4600">
                <a:cs typeface="Arial" panose="020B0604020202020204" pitchFamily="34" charset="0"/>
              </a:rPr>
              <a:t/>
            </a:r>
            <a:br>
              <a:rPr lang="x-none" altLang="en-US" sz="4600">
                <a:cs typeface="Arial" panose="020B0604020202020204" pitchFamily="34" charset="0"/>
              </a:rPr>
            </a:br>
            <a:r>
              <a:rPr lang="en-US" altLang="en-US" sz="4600">
                <a:cs typeface="Arial" panose="020B0604020202020204" pitchFamily="34" charset="0"/>
              </a:rPr>
              <a:t>Methods</a:t>
            </a:r>
          </a:p>
        </p:txBody>
      </p:sp>
      <p:sp>
        <p:nvSpPr>
          <p:cNvPr id="101379" name="Rectangle 3">
            <a:extLst>
              <a:ext uri="{FF2B5EF4-FFF2-40B4-BE49-F238E27FC236}">
                <a16:creationId xmlns:a16="http://schemas.microsoft.com/office/drawing/2014/main" xmlns="" id="{90805904-5321-466D-BA52-A09B7C66A6AD}"/>
              </a:ext>
            </a:extLst>
          </p:cNvPr>
          <p:cNvSpPr>
            <a:spLocks noGrp="1"/>
          </p:cNvSpPr>
          <p:nvPr>
            <p:ph type="body" idx="1"/>
          </p:nvPr>
        </p:nvSpPr>
        <p:spPr/>
        <p:txBody>
          <a:bodyPr/>
          <a:lstStyle/>
          <a:p>
            <a:pPr>
              <a:buFontTx/>
              <a:buChar char="•"/>
            </a:pPr>
            <a:r>
              <a:rPr lang="en-US" altLang="en-US"/>
              <a:t>Earliest-Deadline-First (EDF):</a:t>
            </a:r>
          </a:p>
          <a:p>
            <a:pPr lvl="1">
              <a:buFontTx/>
              <a:buChar char="•"/>
            </a:pPr>
            <a:r>
              <a:rPr lang="en-US" altLang="en-US">
                <a:cs typeface="Arial" panose="020B0604020202020204" pitchFamily="34" charset="0"/>
              </a:rPr>
              <a:t>the task with the current closest (earliest) deadline is assigned the highest priority in the system and executed next</a:t>
            </a:r>
            <a:endParaRPr lang="x-none" altLang="en-US">
              <a:cs typeface="Arial" panose="020B0604020202020204" pitchFamily="34" charset="0"/>
            </a:endParaRPr>
          </a:p>
          <a:p>
            <a:pPr>
              <a:buFontTx/>
              <a:buChar char="•"/>
            </a:pPr>
            <a:r>
              <a:rPr lang="en-US" altLang="en-US">
                <a:cs typeface="Arial" panose="020B0604020202020204" pitchFamily="34" charset="0"/>
              </a:rPr>
              <a:t>Value-Functions : highest value (benefit) first</a:t>
            </a:r>
          </a:p>
          <a:p>
            <a:pPr lvl="1">
              <a:buFontTx/>
              <a:buChar char="•"/>
            </a:pPr>
            <a:r>
              <a:rPr lang="en-US" altLang="en-US">
                <a:cs typeface="Arial" panose="020B0604020202020204" pitchFamily="34" charset="0"/>
              </a:rPr>
              <a:t>the scheduler is required to assign priorities as well as defining the system values of completing each task at any instant in time</a:t>
            </a:r>
          </a:p>
        </p:txBody>
      </p:sp>
      <p:pic>
        <p:nvPicPr>
          <p:cNvPr id="4" name="Picture 3">
            <a:extLst>
              <a:ext uri="{FF2B5EF4-FFF2-40B4-BE49-F238E27FC236}">
                <a16:creationId xmlns:a16="http://schemas.microsoft.com/office/drawing/2014/main" xmlns="" id="{3DAA85A6-3ECD-4AA6-AE16-B65B5300CD50}"/>
              </a:ext>
            </a:extLst>
          </p:cNvPr>
          <p:cNvPicPr>
            <a:picLocks noChangeAspect="1"/>
          </p:cNvPicPr>
          <p:nvPr/>
        </p:nvPicPr>
        <p:blipFill>
          <a:blip r:embed="rId2"/>
          <a:stretch>
            <a:fillRect/>
          </a:stretch>
        </p:blipFill>
        <p:spPr>
          <a:xfrm>
            <a:off x="0" y="-27448"/>
            <a:ext cx="1384300" cy="812800"/>
          </a:xfrm>
          <a:prstGeom prst="rect">
            <a:avLst/>
          </a:prstGeom>
        </p:spPr>
      </p:pic>
      <p:sp>
        <p:nvSpPr>
          <p:cNvPr id="2" name="Date Placeholder 1">
            <a:extLst>
              <a:ext uri="{FF2B5EF4-FFF2-40B4-BE49-F238E27FC236}">
                <a16:creationId xmlns:a16="http://schemas.microsoft.com/office/drawing/2014/main" xmlns="" id="{9FCFB0FB-4026-489A-AC55-9755D13D27E8}"/>
              </a:ext>
            </a:extLst>
          </p:cNvPr>
          <p:cNvSpPr>
            <a:spLocks noGrp="1"/>
          </p:cNvSpPr>
          <p:nvPr>
            <p:ph type="dt" sz="half" idx="10"/>
          </p:nvPr>
        </p:nvSpPr>
        <p:spPr/>
        <p:txBody>
          <a:bodyPr/>
          <a:lstStyle/>
          <a:p>
            <a:fld id="{5F91E264-679D-44E8-9D7F-3ED772AF44B6}" type="datetime1">
              <a:rPr lang="en-US" smtClean="0"/>
              <a:pPr/>
              <a:t>09/05/22</a:t>
            </a:fld>
            <a:endParaRPr lang="en-US" dirty="0"/>
          </a:p>
        </p:txBody>
      </p:sp>
      <p:sp>
        <p:nvSpPr>
          <p:cNvPr id="3" name="Footer Placeholder 2">
            <a:extLst>
              <a:ext uri="{FF2B5EF4-FFF2-40B4-BE49-F238E27FC236}">
                <a16:creationId xmlns:a16="http://schemas.microsoft.com/office/drawing/2014/main" xmlns="" id="{21E08BA6-5483-447E-9FF0-A5E1F5F4A65C}"/>
              </a:ext>
            </a:extLst>
          </p:cNvPr>
          <p:cNvSpPr>
            <a:spLocks noGrp="1"/>
          </p:cNvSpPr>
          <p:nvPr>
            <p:ph type="ftr" sz="quarter" idx="11"/>
          </p:nvPr>
        </p:nvSpPr>
        <p:spPr/>
        <p:txBody>
          <a:bodyPr/>
          <a:lstStyle/>
          <a:p>
            <a:r>
              <a:rPr lang="en-US"/>
              <a:t>Mr. SOVERS SINGH BISHT                  UNIT 05</a:t>
            </a:r>
            <a:endParaRPr lang="en-US" dirty="0"/>
          </a:p>
        </p:txBody>
      </p:sp>
      <p:sp>
        <p:nvSpPr>
          <p:cNvPr id="5" name="Slide Number Placeholder 4">
            <a:extLst>
              <a:ext uri="{FF2B5EF4-FFF2-40B4-BE49-F238E27FC236}">
                <a16:creationId xmlns:a16="http://schemas.microsoft.com/office/drawing/2014/main" xmlns="" id="{C77B4892-A97F-49CC-9A5B-CCC4F23F131A}"/>
              </a:ext>
            </a:extLst>
          </p:cNvPr>
          <p:cNvSpPr>
            <a:spLocks noGrp="1"/>
          </p:cNvSpPr>
          <p:nvPr>
            <p:ph type="sldNum" sz="quarter" idx="12"/>
          </p:nvPr>
        </p:nvSpPr>
        <p:spPr/>
        <p:txBody>
          <a:bodyPr/>
          <a:lstStyle/>
          <a:p>
            <a:fld id="{B6F15528-21DE-4FAA-801E-634DDDAF4B2B}" type="slidenum">
              <a:rPr lang="en-US" smtClean="0"/>
              <a:pPr/>
              <a:t>133</a:t>
            </a:fld>
            <a:endParaRPr lang="en-US" dirty="0"/>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a:extLst>
              <a:ext uri="{FF2B5EF4-FFF2-40B4-BE49-F238E27FC236}">
                <a16:creationId xmlns:a16="http://schemas.microsoft.com/office/drawing/2014/main" xmlns="" id="{917EB915-4A2D-4116-A444-416E6EFBDC75}"/>
              </a:ext>
            </a:extLst>
          </p:cNvPr>
          <p:cNvSpPr>
            <a:spLocks noGrp="1"/>
          </p:cNvSpPr>
          <p:nvPr>
            <p:ph type="title"/>
          </p:nvPr>
        </p:nvSpPr>
        <p:spPr/>
        <p:txBody>
          <a:bodyPr>
            <a:normAutofit fontScale="90000"/>
          </a:bodyPr>
          <a:lstStyle/>
          <a:p>
            <a:r>
              <a:rPr lang="en-US" altLang="en-US" sz="4600"/>
              <a:t>Priority-Based Scheduling</a:t>
            </a:r>
            <a:r>
              <a:rPr lang="x-none" altLang="en-US" sz="4600">
                <a:cs typeface="Arial" panose="020B0604020202020204" pitchFamily="34" charset="0"/>
              </a:rPr>
              <a:t/>
            </a:r>
            <a:br>
              <a:rPr lang="x-none" altLang="en-US" sz="4600">
                <a:cs typeface="Arial" panose="020B0604020202020204" pitchFamily="34" charset="0"/>
              </a:rPr>
            </a:br>
            <a:r>
              <a:rPr lang="en-US" altLang="en-US" sz="4600">
                <a:cs typeface="Arial" panose="020B0604020202020204" pitchFamily="34" charset="0"/>
              </a:rPr>
              <a:t>Methods</a:t>
            </a:r>
          </a:p>
        </p:txBody>
      </p:sp>
      <p:sp>
        <p:nvSpPr>
          <p:cNvPr id="102403" name="Rectangle 3">
            <a:extLst>
              <a:ext uri="{FF2B5EF4-FFF2-40B4-BE49-F238E27FC236}">
                <a16:creationId xmlns:a16="http://schemas.microsoft.com/office/drawing/2014/main" xmlns="" id="{43398638-63FB-43F0-8B71-29FCA7C9ABF8}"/>
              </a:ext>
            </a:extLst>
          </p:cNvPr>
          <p:cNvSpPr>
            <a:spLocks noGrp="1"/>
          </p:cNvSpPr>
          <p:nvPr>
            <p:ph type="body" idx="1"/>
          </p:nvPr>
        </p:nvSpPr>
        <p:spPr/>
        <p:txBody>
          <a:bodyPr/>
          <a:lstStyle/>
          <a:p>
            <a:pPr>
              <a:buFontTx/>
              <a:buChar char="•"/>
            </a:pPr>
            <a:r>
              <a:rPr lang="en-US" altLang="en-US">
                <a:cs typeface="Arial" panose="020B0604020202020204" pitchFamily="34" charset="0"/>
              </a:rPr>
              <a:t>Value-Density (VD): highest (value/computation) first</a:t>
            </a:r>
          </a:p>
          <a:p>
            <a:pPr lvl="1">
              <a:buFontTx/>
              <a:buChar char="•"/>
            </a:pPr>
            <a:r>
              <a:rPr lang="en-US" altLang="en-US">
                <a:cs typeface="Arial" panose="020B0604020202020204" pitchFamily="34" charset="0"/>
              </a:rPr>
              <a:t>The scheduler tends to select the tasks that earn more value per time unit they consume</a:t>
            </a:r>
          </a:p>
          <a:p>
            <a:pPr lvl="1">
              <a:buFontTx/>
              <a:buChar char="•"/>
            </a:pPr>
            <a:r>
              <a:rPr lang="en-US" altLang="en-US">
                <a:cs typeface="Arial" panose="020B0604020202020204" pitchFamily="34" charset="0"/>
              </a:rPr>
              <a:t>It is a greedy technique since it always schedules that task that has the highest expected value within the shortest possible time unit.</a:t>
            </a:r>
          </a:p>
          <a:p>
            <a:pPr>
              <a:buFontTx/>
              <a:buChar char="•"/>
            </a:pPr>
            <a:r>
              <a:rPr lang="en-US" altLang="en-US">
                <a:cs typeface="Arial" panose="020B0604020202020204" pitchFamily="34" charset="0"/>
              </a:rPr>
              <a:t>Complex functions of deadline, value and slack time.</a:t>
            </a:r>
          </a:p>
          <a:p>
            <a:pPr>
              <a:buFontTx/>
              <a:buChar char="•"/>
            </a:pPr>
            <a:endParaRPr lang="en-US" altLang="en-US">
              <a:cs typeface="Arial" panose="020B0604020202020204" pitchFamily="34" charset="0"/>
            </a:endParaRPr>
          </a:p>
          <a:p>
            <a:endParaRPr lang="en-US" altLang="en-US"/>
          </a:p>
        </p:txBody>
      </p:sp>
      <p:pic>
        <p:nvPicPr>
          <p:cNvPr id="4" name="Picture 3">
            <a:extLst>
              <a:ext uri="{FF2B5EF4-FFF2-40B4-BE49-F238E27FC236}">
                <a16:creationId xmlns:a16="http://schemas.microsoft.com/office/drawing/2014/main" xmlns="" id="{D63F1593-2F3C-41D0-892B-59A727D2FA31}"/>
              </a:ext>
            </a:extLst>
          </p:cNvPr>
          <p:cNvPicPr>
            <a:picLocks noChangeAspect="1"/>
          </p:cNvPicPr>
          <p:nvPr/>
        </p:nvPicPr>
        <p:blipFill>
          <a:blip r:embed="rId2"/>
          <a:stretch>
            <a:fillRect/>
          </a:stretch>
        </p:blipFill>
        <p:spPr>
          <a:xfrm>
            <a:off x="0" y="-27448"/>
            <a:ext cx="1384300" cy="812800"/>
          </a:xfrm>
          <a:prstGeom prst="rect">
            <a:avLst/>
          </a:prstGeom>
        </p:spPr>
      </p:pic>
      <p:sp>
        <p:nvSpPr>
          <p:cNvPr id="2" name="Date Placeholder 1">
            <a:extLst>
              <a:ext uri="{FF2B5EF4-FFF2-40B4-BE49-F238E27FC236}">
                <a16:creationId xmlns:a16="http://schemas.microsoft.com/office/drawing/2014/main" xmlns="" id="{F604BDDE-EACA-4A06-843A-F70C0386D28F}"/>
              </a:ext>
            </a:extLst>
          </p:cNvPr>
          <p:cNvSpPr>
            <a:spLocks noGrp="1"/>
          </p:cNvSpPr>
          <p:nvPr>
            <p:ph type="dt" sz="half" idx="10"/>
          </p:nvPr>
        </p:nvSpPr>
        <p:spPr/>
        <p:txBody>
          <a:bodyPr/>
          <a:lstStyle/>
          <a:p>
            <a:fld id="{8DFE55FA-1C30-446F-AB2D-5BC63179E85C}" type="datetime1">
              <a:rPr lang="en-US" smtClean="0"/>
              <a:pPr/>
              <a:t>09/05/22</a:t>
            </a:fld>
            <a:endParaRPr lang="en-US" dirty="0"/>
          </a:p>
        </p:txBody>
      </p:sp>
      <p:sp>
        <p:nvSpPr>
          <p:cNvPr id="3" name="Footer Placeholder 2">
            <a:extLst>
              <a:ext uri="{FF2B5EF4-FFF2-40B4-BE49-F238E27FC236}">
                <a16:creationId xmlns:a16="http://schemas.microsoft.com/office/drawing/2014/main" xmlns="" id="{DCE67AAF-F19A-4A8F-ADCF-403AF425CDAA}"/>
              </a:ext>
            </a:extLst>
          </p:cNvPr>
          <p:cNvSpPr>
            <a:spLocks noGrp="1"/>
          </p:cNvSpPr>
          <p:nvPr>
            <p:ph type="ftr" sz="quarter" idx="11"/>
          </p:nvPr>
        </p:nvSpPr>
        <p:spPr/>
        <p:txBody>
          <a:bodyPr/>
          <a:lstStyle/>
          <a:p>
            <a:r>
              <a:rPr lang="en-US"/>
              <a:t>Mr. SOVERS SINGH BISHT                  UNIT 05</a:t>
            </a:r>
            <a:endParaRPr lang="en-US" dirty="0"/>
          </a:p>
        </p:txBody>
      </p:sp>
      <p:sp>
        <p:nvSpPr>
          <p:cNvPr id="5" name="Slide Number Placeholder 4">
            <a:extLst>
              <a:ext uri="{FF2B5EF4-FFF2-40B4-BE49-F238E27FC236}">
                <a16:creationId xmlns:a16="http://schemas.microsoft.com/office/drawing/2014/main" xmlns="" id="{7D6858E4-7964-4760-A0B9-CA1EC14FDE15}"/>
              </a:ext>
            </a:extLst>
          </p:cNvPr>
          <p:cNvSpPr>
            <a:spLocks noGrp="1"/>
          </p:cNvSpPr>
          <p:nvPr>
            <p:ph type="sldNum" sz="quarter" idx="12"/>
          </p:nvPr>
        </p:nvSpPr>
        <p:spPr/>
        <p:txBody>
          <a:bodyPr/>
          <a:lstStyle/>
          <a:p>
            <a:fld id="{B6F15528-21DE-4FAA-801E-634DDDAF4B2B}" type="slidenum">
              <a:rPr lang="en-US" smtClean="0"/>
              <a:pPr/>
              <a:t>134</a:t>
            </a:fld>
            <a:endParaRPr lang="en-US" dirty="0"/>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a:extLst>
              <a:ext uri="{FF2B5EF4-FFF2-40B4-BE49-F238E27FC236}">
                <a16:creationId xmlns:a16="http://schemas.microsoft.com/office/drawing/2014/main" xmlns="" id="{2F50FA9A-320A-4ABC-9343-B39D4A678385}"/>
              </a:ext>
            </a:extLst>
          </p:cNvPr>
          <p:cNvSpPr>
            <a:spLocks noGrp="1"/>
          </p:cNvSpPr>
          <p:nvPr>
            <p:ph type="title"/>
          </p:nvPr>
        </p:nvSpPr>
        <p:spPr/>
        <p:txBody>
          <a:bodyPr/>
          <a:lstStyle/>
          <a:p>
            <a:r>
              <a:rPr lang="en-US" altLang="en-US"/>
              <a:t>Synchronization</a:t>
            </a:r>
          </a:p>
        </p:txBody>
      </p:sp>
      <p:sp>
        <p:nvSpPr>
          <p:cNvPr id="106499" name="Rectangle 3">
            <a:extLst>
              <a:ext uri="{FF2B5EF4-FFF2-40B4-BE49-F238E27FC236}">
                <a16:creationId xmlns:a16="http://schemas.microsoft.com/office/drawing/2014/main" xmlns="" id="{2AFF1CF4-E8B5-4418-A22E-9E35E8163618}"/>
              </a:ext>
            </a:extLst>
          </p:cNvPr>
          <p:cNvSpPr>
            <a:spLocks noGrp="1"/>
          </p:cNvSpPr>
          <p:nvPr>
            <p:ph type="body" idx="1"/>
          </p:nvPr>
        </p:nvSpPr>
        <p:spPr/>
        <p:txBody>
          <a:bodyPr>
            <a:normAutofit fontScale="92500" lnSpcReduction="10000"/>
          </a:bodyPr>
          <a:lstStyle/>
          <a:p>
            <a:r>
              <a:rPr lang="en-US" altLang="en-US"/>
              <a:t>Priority inversion problem: a higher-priority task can be blocked by a lower-priority task possibly for an unbounded number of times and for unbounded periods.</a:t>
            </a:r>
          </a:p>
          <a:p>
            <a:r>
              <a:rPr lang="en-US" altLang="en-US"/>
              <a:t>Solutions:</a:t>
            </a:r>
          </a:p>
          <a:p>
            <a:pPr lvl="1"/>
            <a:r>
              <a:rPr lang="en-US" altLang="en-US"/>
              <a:t>The Priority Inheritance Protocol</a:t>
            </a:r>
          </a:p>
          <a:p>
            <a:pPr lvl="2"/>
            <a:r>
              <a:rPr lang="en-US" altLang="en-US"/>
              <a:t>execute the blocking transaction (low priority) with the priority of the blocked transaction (high priority)</a:t>
            </a:r>
          </a:p>
          <a:p>
            <a:pPr lvl="2"/>
            <a:r>
              <a:rPr lang="en-US" altLang="en-US"/>
              <a:t>The task inherits the highest priority level of all the tasks it blocks and executes its resource (critical section)</a:t>
            </a:r>
          </a:p>
          <a:p>
            <a:pPr lvl="2"/>
            <a:r>
              <a:rPr lang="en-US" altLang="en-US"/>
              <a:t>“intermediate” blocking is eliminated</a:t>
            </a:r>
          </a:p>
          <a:p>
            <a:pPr lvl="3">
              <a:buFont typeface="Wingdings 2" panose="05020102010507070707" pitchFamily="18" charset="2"/>
              <a:buNone/>
            </a:pPr>
            <a:endParaRPr lang="en-US" altLang="en-US"/>
          </a:p>
          <a:p>
            <a:endParaRPr lang="en-US" altLang="en-US"/>
          </a:p>
        </p:txBody>
      </p:sp>
      <p:pic>
        <p:nvPicPr>
          <p:cNvPr id="4" name="Picture 3">
            <a:extLst>
              <a:ext uri="{FF2B5EF4-FFF2-40B4-BE49-F238E27FC236}">
                <a16:creationId xmlns:a16="http://schemas.microsoft.com/office/drawing/2014/main" xmlns="" id="{6D2D7FB0-E7B3-4116-8F0C-0314CE6259C3}"/>
              </a:ext>
            </a:extLst>
          </p:cNvPr>
          <p:cNvPicPr>
            <a:picLocks noChangeAspect="1"/>
          </p:cNvPicPr>
          <p:nvPr/>
        </p:nvPicPr>
        <p:blipFill>
          <a:blip r:embed="rId2"/>
          <a:stretch>
            <a:fillRect/>
          </a:stretch>
        </p:blipFill>
        <p:spPr>
          <a:xfrm>
            <a:off x="0" y="-27448"/>
            <a:ext cx="1384300" cy="812800"/>
          </a:xfrm>
          <a:prstGeom prst="rect">
            <a:avLst/>
          </a:prstGeom>
        </p:spPr>
      </p:pic>
      <p:sp>
        <p:nvSpPr>
          <p:cNvPr id="2" name="Date Placeholder 1">
            <a:extLst>
              <a:ext uri="{FF2B5EF4-FFF2-40B4-BE49-F238E27FC236}">
                <a16:creationId xmlns:a16="http://schemas.microsoft.com/office/drawing/2014/main" xmlns="" id="{A0DBA230-6F4B-44A1-A4BA-0D1CD74BA44D}"/>
              </a:ext>
            </a:extLst>
          </p:cNvPr>
          <p:cNvSpPr>
            <a:spLocks noGrp="1"/>
          </p:cNvSpPr>
          <p:nvPr>
            <p:ph type="dt" sz="half" idx="10"/>
          </p:nvPr>
        </p:nvSpPr>
        <p:spPr/>
        <p:txBody>
          <a:bodyPr/>
          <a:lstStyle/>
          <a:p>
            <a:fld id="{BF04A44F-D32B-401A-8999-1B61D9377056}" type="datetime1">
              <a:rPr lang="en-US" smtClean="0"/>
              <a:pPr/>
              <a:t>09/05/22</a:t>
            </a:fld>
            <a:endParaRPr lang="en-US" dirty="0"/>
          </a:p>
        </p:txBody>
      </p:sp>
      <p:sp>
        <p:nvSpPr>
          <p:cNvPr id="3" name="Footer Placeholder 2">
            <a:extLst>
              <a:ext uri="{FF2B5EF4-FFF2-40B4-BE49-F238E27FC236}">
                <a16:creationId xmlns:a16="http://schemas.microsoft.com/office/drawing/2014/main" xmlns="" id="{10E96E3C-0141-4D72-929B-17358251BD52}"/>
              </a:ext>
            </a:extLst>
          </p:cNvPr>
          <p:cNvSpPr>
            <a:spLocks noGrp="1"/>
          </p:cNvSpPr>
          <p:nvPr>
            <p:ph type="ftr" sz="quarter" idx="11"/>
          </p:nvPr>
        </p:nvSpPr>
        <p:spPr/>
        <p:txBody>
          <a:bodyPr/>
          <a:lstStyle/>
          <a:p>
            <a:r>
              <a:rPr lang="en-US"/>
              <a:t>Mr. SOVERS SINGH BISHT                  UNIT 05</a:t>
            </a:r>
            <a:endParaRPr lang="en-US" dirty="0"/>
          </a:p>
        </p:txBody>
      </p:sp>
      <p:sp>
        <p:nvSpPr>
          <p:cNvPr id="5" name="Slide Number Placeholder 4">
            <a:extLst>
              <a:ext uri="{FF2B5EF4-FFF2-40B4-BE49-F238E27FC236}">
                <a16:creationId xmlns:a16="http://schemas.microsoft.com/office/drawing/2014/main" xmlns="" id="{FA968CEA-0DA9-49DC-BB43-29ACB3642D89}"/>
              </a:ext>
            </a:extLst>
          </p:cNvPr>
          <p:cNvSpPr>
            <a:spLocks noGrp="1"/>
          </p:cNvSpPr>
          <p:nvPr>
            <p:ph type="sldNum" sz="quarter" idx="12"/>
          </p:nvPr>
        </p:nvSpPr>
        <p:spPr/>
        <p:txBody>
          <a:bodyPr/>
          <a:lstStyle/>
          <a:p>
            <a:fld id="{B6F15528-21DE-4FAA-801E-634DDDAF4B2B}" type="slidenum">
              <a:rPr lang="en-US" smtClean="0"/>
              <a:pPr/>
              <a:t>135</a:t>
            </a:fld>
            <a:endParaRPr lang="en-US" dirty="0"/>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a:extLst>
              <a:ext uri="{FF2B5EF4-FFF2-40B4-BE49-F238E27FC236}">
                <a16:creationId xmlns:a16="http://schemas.microsoft.com/office/drawing/2014/main" xmlns="" id="{AACBE925-4C67-490B-9D30-3B727E23652B}"/>
              </a:ext>
            </a:extLst>
          </p:cNvPr>
          <p:cNvSpPr>
            <a:spLocks noGrp="1"/>
          </p:cNvSpPr>
          <p:nvPr>
            <p:ph type="title"/>
          </p:nvPr>
        </p:nvSpPr>
        <p:spPr/>
        <p:txBody>
          <a:bodyPr/>
          <a:lstStyle/>
          <a:p>
            <a:r>
              <a:rPr lang="en-US" altLang="en-US"/>
              <a:t>Synchronization (Cont)</a:t>
            </a:r>
          </a:p>
        </p:txBody>
      </p:sp>
      <p:sp>
        <p:nvSpPr>
          <p:cNvPr id="103427" name="Rectangle 3">
            <a:extLst>
              <a:ext uri="{FF2B5EF4-FFF2-40B4-BE49-F238E27FC236}">
                <a16:creationId xmlns:a16="http://schemas.microsoft.com/office/drawing/2014/main" xmlns="" id="{CFA32923-0A1D-4766-9F0C-8506074FFC68}"/>
              </a:ext>
            </a:extLst>
          </p:cNvPr>
          <p:cNvSpPr>
            <a:spLocks noGrp="1"/>
          </p:cNvSpPr>
          <p:nvPr>
            <p:ph type="body" idx="1"/>
          </p:nvPr>
        </p:nvSpPr>
        <p:spPr/>
        <p:txBody>
          <a:bodyPr/>
          <a:lstStyle/>
          <a:p>
            <a:r>
              <a:rPr lang="en-US" altLang="en-US"/>
              <a:t>Priority Abort Protocol</a:t>
            </a:r>
          </a:p>
          <a:p>
            <a:pPr lvl="1"/>
            <a:r>
              <a:rPr lang="en-US" altLang="en-US"/>
              <a:t>abort the low priority transaction - no blocking at all</a:t>
            </a:r>
          </a:p>
          <a:p>
            <a:pPr lvl="1"/>
            <a:r>
              <a:rPr lang="en-US" altLang="en-US"/>
              <a:t>quick resolution, but wasted resources </a:t>
            </a:r>
          </a:p>
          <a:p>
            <a:r>
              <a:rPr lang="en-US" altLang="en-US"/>
              <a:t>Conditional Priority Inheritance Protocol</a:t>
            </a:r>
          </a:p>
          <a:p>
            <a:pPr lvl="1"/>
            <a:r>
              <a:rPr lang="en-US" altLang="en-US"/>
              <a:t>based on the estimated length of transaction</a:t>
            </a:r>
          </a:p>
          <a:p>
            <a:pPr lvl="1"/>
            <a:r>
              <a:rPr lang="en-US" altLang="en-US"/>
              <a:t>inherit the priority only if blocking one is close to completion; otherwise abort.</a:t>
            </a:r>
          </a:p>
          <a:p>
            <a:pPr lvl="1"/>
            <a:endParaRPr lang="en-US" altLang="en-US"/>
          </a:p>
          <a:p>
            <a:endParaRPr lang="en-US" altLang="en-US"/>
          </a:p>
        </p:txBody>
      </p:sp>
      <p:pic>
        <p:nvPicPr>
          <p:cNvPr id="4" name="Picture 3">
            <a:extLst>
              <a:ext uri="{FF2B5EF4-FFF2-40B4-BE49-F238E27FC236}">
                <a16:creationId xmlns:a16="http://schemas.microsoft.com/office/drawing/2014/main" xmlns="" id="{BB1F1466-9A52-4CAF-A04E-95487C24CABE}"/>
              </a:ext>
            </a:extLst>
          </p:cNvPr>
          <p:cNvPicPr>
            <a:picLocks noChangeAspect="1"/>
          </p:cNvPicPr>
          <p:nvPr/>
        </p:nvPicPr>
        <p:blipFill>
          <a:blip r:embed="rId2"/>
          <a:stretch>
            <a:fillRect/>
          </a:stretch>
        </p:blipFill>
        <p:spPr>
          <a:xfrm>
            <a:off x="0" y="-27448"/>
            <a:ext cx="1384300" cy="812800"/>
          </a:xfrm>
          <a:prstGeom prst="rect">
            <a:avLst/>
          </a:prstGeom>
        </p:spPr>
      </p:pic>
      <p:sp>
        <p:nvSpPr>
          <p:cNvPr id="2" name="Date Placeholder 1">
            <a:extLst>
              <a:ext uri="{FF2B5EF4-FFF2-40B4-BE49-F238E27FC236}">
                <a16:creationId xmlns:a16="http://schemas.microsoft.com/office/drawing/2014/main" xmlns="" id="{80080C93-F65C-4636-A7CB-36CFF2E3991D}"/>
              </a:ext>
            </a:extLst>
          </p:cNvPr>
          <p:cNvSpPr>
            <a:spLocks noGrp="1"/>
          </p:cNvSpPr>
          <p:nvPr>
            <p:ph type="dt" sz="half" idx="10"/>
          </p:nvPr>
        </p:nvSpPr>
        <p:spPr/>
        <p:txBody>
          <a:bodyPr/>
          <a:lstStyle/>
          <a:p>
            <a:fld id="{C6B7A614-1EEC-42B2-9AB4-38CB089D2B7E}" type="datetime1">
              <a:rPr lang="en-US" smtClean="0"/>
              <a:pPr/>
              <a:t>09/05/22</a:t>
            </a:fld>
            <a:endParaRPr lang="en-US" dirty="0"/>
          </a:p>
        </p:txBody>
      </p:sp>
      <p:sp>
        <p:nvSpPr>
          <p:cNvPr id="3" name="Footer Placeholder 2">
            <a:extLst>
              <a:ext uri="{FF2B5EF4-FFF2-40B4-BE49-F238E27FC236}">
                <a16:creationId xmlns:a16="http://schemas.microsoft.com/office/drawing/2014/main" xmlns="" id="{4DB72BB3-BBAF-4415-9054-96D32684CF0F}"/>
              </a:ext>
            </a:extLst>
          </p:cNvPr>
          <p:cNvSpPr>
            <a:spLocks noGrp="1"/>
          </p:cNvSpPr>
          <p:nvPr>
            <p:ph type="ftr" sz="quarter" idx="11"/>
          </p:nvPr>
        </p:nvSpPr>
        <p:spPr/>
        <p:txBody>
          <a:bodyPr/>
          <a:lstStyle/>
          <a:p>
            <a:r>
              <a:rPr lang="en-US"/>
              <a:t>Mr. SOVERS SINGH BISHT                  UNIT 05</a:t>
            </a:r>
            <a:endParaRPr lang="en-US" dirty="0"/>
          </a:p>
        </p:txBody>
      </p:sp>
      <p:sp>
        <p:nvSpPr>
          <p:cNvPr id="5" name="Slide Number Placeholder 4">
            <a:extLst>
              <a:ext uri="{FF2B5EF4-FFF2-40B4-BE49-F238E27FC236}">
                <a16:creationId xmlns:a16="http://schemas.microsoft.com/office/drawing/2014/main" xmlns="" id="{5EBF222D-BE3F-4BD1-89D8-4E3D8E85A53F}"/>
              </a:ext>
            </a:extLst>
          </p:cNvPr>
          <p:cNvSpPr>
            <a:spLocks noGrp="1"/>
          </p:cNvSpPr>
          <p:nvPr>
            <p:ph type="sldNum" sz="quarter" idx="12"/>
          </p:nvPr>
        </p:nvSpPr>
        <p:spPr/>
        <p:txBody>
          <a:bodyPr/>
          <a:lstStyle/>
          <a:p>
            <a:fld id="{B6F15528-21DE-4FAA-801E-634DDDAF4B2B}" type="slidenum">
              <a:rPr lang="en-US" smtClean="0"/>
              <a:pPr/>
              <a:t>136</a:t>
            </a:fld>
            <a:endParaRPr lang="en-US" dirty="0"/>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a:extLst>
              <a:ext uri="{FF2B5EF4-FFF2-40B4-BE49-F238E27FC236}">
                <a16:creationId xmlns:a16="http://schemas.microsoft.com/office/drawing/2014/main" xmlns="" id="{F806CD05-316F-4CB9-8796-DC7FCB01EA92}"/>
              </a:ext>
            </a:extLst>
          </p:cNvPr>
          <p:cNvSpPr>
            <a:spLocks noGrp="1"/>
          </p:cNvSpPr>
          <p:nvPr>
            <p:ph type="title"/>
          </p:nvPr>
        </p:nvSpPr>
        <p:spPr/>
        <p:txBody>
          <a:bodyPr>
            <a:normAutofit fontScale="90000"/>
          </a:bodyPr>
          <a:lstStyle/>
          <a:p>
            <a:r>
              <a:rPr lang="en-US" altLang="en-US" sz="4600"/>
              <a:t>Real Time Database Systems</a:t>
            </a:r>
            <a:br>
              <a:rPr lang="en-US" altLang="en-US" sz="4600"/>
            </a:br>
            <a:r>
              <a:rPr lang="en-US" altLang="en-US" sz="4600"/>
              <a:t>Overview</a:t>
            </a:r>
          </a:p>
        </p:txBody>
      </p:sp>
      <p:sp>
        <p:nvSpPr>
          <p:cNvPr id="104451" name="Rectangle 3">
            <a:extLst>
              <a:ext uri="{FF2B5EF4-FFF2-40B4-BE49-F238E27FC236}">
                <a16:creationId xmlns:a16="http://schemas.microsoft.com/office/drawing/2014/main" xmlns="" id="{048CF908-B3BF-49EC-8629-05720138816E}"/>
              </a:ext>
            </a:extLst>
          </p:cNvPr>
          <p:cNvSpPr>
            <a:spLocks noGrp="1"/>
          </p:cNvSpPr>
          <p:nvPr>
            <p:ph type="body" idx="1"/>
          </p:nvPr>
        </p:nvSpPr>
        <p:spPr/>
        <p:txBody>
          <a:bodyPr>
            <a:normAutofit lnSpcReduction="10000"/>
          </a:bodyPr>
          <a:lstStyle/>
          <a:p>
            <a:r>
              <a:rPr lang="en-US" altLang="en-US"/>
              <a:t>Topics related to design of  RTDBS in a centralized uni-processor system:</a:t>
            </a:r>
          </a:p>
          <a:p>
            <a:pPr lvl="1"/>
            <a:r>
              <a:rPr lang="en-US" altLang="en-US"/>
              <a:t>RTDBS System Models</a:t>
            </a:r>
          </a:p>
          <a:p>
            <a:pPr lvl="1"/>
            <a:r>
              <a:rPr lang="en-US" altLang="en-US"/>
              <a:t>Scheduling RTDB Transactions</a:t>
            </a:r>
          </a:p>
          <a:p>
            <a:pPr lvl="2"/>
            <a:r>
              <a:rPr lang="en-US" altLang="en-US"/>
              <a:t>Concurrency Control</a:t>
            </a:r>
          </a:p>
          <a:p>
            <a:pPr lvl="2"/>
            <a:r>
              <a:rPr lang="en-US" altLang="en-US"/>
              <a:t>Conflict Resolution</a:t>
            </a:r>
          </a:p>
          <a:p>
            <a:pPr lvl="2"/>
            <a:r>
              <a:rPr lang="en-US" altLang="en-US"/>
              <a:t>Deadlocks</a:t>
            </a:r>
          </a:p>
          <a:p>
            <a:pPr lvl="1"/>
            <a:r>
              <a:rPr lang="en-US" altLang="en-US"/>
              <a:t>Admission Control</a:t>
            </a:r>
          </a:p>
          <a:p>
            <a:pPr lvl="1"/>
            <a:r>
              <a:rPr lang="en-US" altLang="en-US"/>
              <a:t>Memory Management</a:t>
            </a:r>
          </a:p>
          <a:p>
            <a:pPr lvl="1"/>
            <a:r>
              <a:rPr lang="en-US" altLang="en-US"/>
              <a:t>I/O and Disk Scheduling</a:t>
            </a:r>
          </a:p>
          <a:p>
            <a:endParaRPr lang="en-US" altLang="en-US"/>
          </a:p>
        </p:txBody>
      </p:sp>
      <p:pic>
        <p:nvPicPr>
          <p:cNvPr id="4" name="Picture 3">
            <a:extLst>
              <a:ext uri="{FF2B5EF4-FFF2-40B4-BE49-F238E27FC236}">
                <a16:creationId xmlns:a16="http://schemas.microsoft.com/office/drawing/2014/main" xmlns="" id="{1E41B92A-A37C-48BF-8EA7-0EF93BDD7F75}"/>
              </a:ext>
            </a:extLst>
          </p:cNvPr>
          <p:cNvPicPr>
            <a:picLocks noChangeAspect="1"/>
          </p:cNvPicPr>
          <p:nvPr/>
        </p:nvPicPr>
        <p:blipFill>
          <a:blip r:embed="rId2"/>
          <a:stretch>
            <a:fillRect/>
          </a:stretch>
        </p:blipFill>
        <p:spPr>
          <a:xfrm>
            <a:off x="0" y="-27448"/>
            <a:ext cx="1384300" cy="812800"/>
          </a:xfrm>
          <a:prstGeom prst="rect">
            <a:avLst/>
          </a:prstGeom>
        </p:spPr>
      </p:pic>
      <p:sp>
        <p:nvSpPr>
          <p:cNvPr id="2" name="Date Placeholder 1">
            <a:extLst>
              <a:ext uri="{FF2B5EF4-FFF2-40B4-BE49-F238E27FC236}">
                <a16:creationId xmlns:a16="http://schemas.microsoft.com/office/drawing/2014/main" xmlns="" id="{B5722FF0-F506-41F1-8B2F-2FFEAA394005}"/>
              </a:ext>
            </a:extLst>
          </p:cNvPr>
          <p:cNvSpPr>
            <a:spLocks noGrp="1"/>
          </p:cNvSpPr>
          <p:nvPr>
            <p:ph type="dt" sz="half" idx="10"/>
          </p:nvPr>
        </p:nvSpPr>
        <p:spPr/>
        <p:txBody>
          <a:bodyPr/>
          <a:lstStyle/>
          <a:p>
            <a:fld id="{614CFE83-EAC6-404A-838C-FC1806B1C81E}" type="datetime1">
              <a:rPr lang="en-US" smtClean="0"/>
              <a:pPr/>
              <a:t>09/05/22</a:t>
            </a:fld>
            <a:endParaRPr lang="en-US" dirty="0"/>
          </a:p>
        </p:txBody>
      </p:sp>
      <p:sp>
        <p:nvSpPr>
          <p:cNvPr id="3" name="Footer Placeholder 2">
            <a:extLst>
              <a:ext uri="{FF2B5EF4-FFF2-40B4-BE49-F238E27FC236}">
                <a16:creationId xmlns:a16="http://schemas.microsoft.com/office/drawing/2014/main" xmlns="" id="{48187A7C-31D7-4159-9907-5CEBD49AD50B}"/>
              </a:ext>
            </a:extLst>
          </p:cNvPr>
          <p:cNvSpPr>
            <a:spLocks noGrp="1"/>
          </p:cNvSpPr>
          <p:nvPr>
            <p:ph type="ftr" sz="quarter" idx="11"/>
          </p:nvPr>
        </p:nvSpPr>
        <p:spPr/>
        <p:txBody>
          <a:bodyPr/>
          <a:lstStyle/>
          <a:p>
            <a:r>
              <a:rPr lang="en-US"/>
              <a:t>Mr. SOVERS SINGH BISHT                  UNIT 05</a:t>
            </a:r>
            <a:endParaRPr lang="en-US" dirty="0"/>
          </a:p>
        </p:txBody>
      </p:sp>
      <p:sp>
        <p:nvSpPr>
          <p:cNvPr id="5" name="Slide Number Placeholder 4">
            <a:extLst>
              <a:ext uri="{FF2B5EF4-FFF2-40B4-BE49-F238E27FC236}">
                <a16:creationId xmlns:a16="http://schemas.microsoft.com/office/drawing/2014/main" xmlns="" id="{6A3D0C1A-9C33-4B18-8F55-CB2F873F5FEC}"/>
              </a:ext>
            </a:extLst>
          </p:cNvPr>
          <p:cNvSpPr>
            <a:spLocks noGrp="1"/>
          </p:cNvSpPr>
          <p:nvPr>
            <p:ph type="sldNum" sz="quarter" idx="12"/>
          </p:nvPr>
        </p:nvSpPr>
        <p:spPr/>
        <p:txBody>
          <a:bodyPr/>
          <a:lstStyle/>
          <a:p>
            <a:fld id="{B6F15528-21DE-4FAA-801E-634DDDAF4B2B}" type="slidenum">
              <a:rPr lang="en-US" smtClean="0"/>
              <a:pPr/>
              <a:t>137</a:t>
            </a:fld>
            <a:endParaRPr lang="en-US" dirty="0"/>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a:extLst>
              <a:ext uri="{FF2B5EF4-FFF2-40B4-BE49-F238E27FC236}">
                <a16:creationId xmlns:a16="http://schemas.microsoft.com/office/drawing/2014/main" xmlns="" id="{F29E732F-E983-40EC-ADCD-6CF0D33FD2AB}"/>
              </a:ext>
            </a:extLst>
          </p:cNvPr>
          <p:cNvSpPr>
            <a:spLocks noGrp="1"/>
          </p:cNvSpPr>
          <p:nvPr>
            <p:ph type="title"/>
          </p:nvPr>
        </p:nvSpPr>
        <p:spPr/>
        <p:txBody>
          <a:bodyPr>
            <a:normAutofit fontScale="90000"/>
          </a:bodyPr>
          <a:lstStyle/>
          <a:p>
            <a:r>
              <a:rPr lang="en-US" altLang="en-US" sz="4600"/>
              <a:t>Conventional Databases:</a:t>
            </a:r>
            <a:br>
              <a:rPr lang="en-US" altLang="en-US" sz="4600"/>
            </a:br>
            <a:r>
              <a:rPr lang="en-US" altLang="en-US" sz="4600"/>
              <a:t>Transactions and Serializability</a:t>
            </a:r>
          </a:p>
        </p:txBody>
      </p:sp>
      <p:sp>
        <p:nvSpPr>
          <p:cNvPr id="105475" name="Rectangle 3">
            <a:extLst>
              <a:ext uri="{FF2B5EF4-FFF2-40B4-BE49-F238E27FC236}">
                <a16:creationId xmlns:a16="http://schemas.microsoft.com/office/drawing/2014/main" xmlns="" id="{9188D0E4-8907-4402-BBD0-1BE688104DED}"/>
              </a:ext>
            </a:extLst>
          </p:cNvPr>
          <p:cNvSpPr>
            <a:spLocks noGrp="1"/>
          </p:cNvSpPr>
          <p:nvPr>
            <p:ph type="body" idx="1"/>
          </p:nvPr>
        </p:nvSpPr>
        <p:spPr/>
        <p:txBody>
          <a:bodyPr>
            <a:normAutofit fontScale="85000" lnSpcReduction="10000"/>
          </a:bodyPr>
          <a:lstStyle/>
          <a:p>
            <a:pPr>
              <a:lnSpc>
                <a:spcPct val="90000"/>
              </a:lnSpc>
            </a:pPr>
            <a:r>
              <a:rPr lang="en-US" altLang="en-US"/>
              <a:t>Transaction: is a collection of read and write operations which comprises a consistent transformation of the system state.</a:t>
            </a:r>
          </a:p>
          <a:p>
            <a:pPr>
              <a:lnSpc>
                <a:spcPct val="90000"/>
              </a:lnSpc>
            </a:pPr>
            <a:r>
              <a:rPr lang="en-US" altLang="en-US"/>
              <a:t>When executed alone, each transaction transforms a consistent state into a new consistent state</a:t>
            </a:r>
          </a:p>
          <a:p>
            <a:pPr>
              <a:lnSpc>
                <a:spcPct val="90000"/>
              </a:lnSpc>
            </a:pPr>
            <a:r>
              <a:rPr lang="en-US" altLang="en-US"/>
              <a:t>Transactions preserve consistency of the database information </a:t>
            </a:r>
            <a:endParaRPr lang="x-none" altLang="en-US">
              <a:cs typeface="Arial" panose="020B0604020202020204" pitchFamily="34" charset="0"/>
            </a:endParaRPr>
          </a:p>
          <a:p>
            <a:pPr>
              <a:lnSpc>
                <a:spcPct val="90000"/>
              </a:lnSpc>
            </a:pPr>
            <a:r>
              <a:rPr lang="en-US" altLang="en-US"/>
              <a:t>Schedule: a particular sequencing of the actions from different transactions.</a:t>
            </a:r>
          </a:p>
          <a:p>
            <a:pPr>
              <a:lnSpc>
                <a:spcPct val="90000"/>
              </a:lnSpc>
            </a:pPr>
            <a:r>
              <a:rPr lang="en-US" altLang="en-US"/>
              <a:t>Consistent Schedule: a schedule that gives each transaction a consistent view of the database-state.</a:t>
            </a:r>
            <a:endParaRPr lang="en-US" altLang="en-US">
              <a:cs typeface="Arial" panose="020B0604020202020204" pitchFamily="34" charset="0"/>
            </a:endParaRPr>
          </a:p>
        </p:txBody>
      </p:sp>
      <p:pic>
        <p:nvPicPr>
          <p:cNvPr id="4" name="Picture 3">
            <a:extLst>
              <a:ext uri="{FF2B5EF4-FFF2-40B4-BE49-F238E27FC236}">
                <a16:creationId xmlns:a16="http://schemas.microsoft.com/office/drawing/2014/main" xmlns="" id="{5C04DFDC-2B84-4880-B45A-660AE1991CB6}"/>
              </a:ext>
            </a:extLst>
          </p:cNvPr>
          <p:cNvPicPr>
            <a:picLocks noChangeAspect="1"/>
          </p:cNvPicPr>
          <p:nvPr/>
        </p:nvPicPr>
        <p:blipFill>
          <a:blip r:embed="rId2"/>
          <a:stretch>
            <a:fillRect/>
          </a:stretch>
        </p:blipFill>
        <p:spPr>
          <a:xfrm>
            <a:off x="0" y="-27448"/>
            <a:ext cx="1384300" cy="812800"/>
          </a:xfrm>
          <a:prstGeom prst="rect">
            <a:avLst/>
          </a:prstGeom>
        </p:spPr>
      </p:pic>
      <p:sp>
        <p:nvSpPr>
          <p:cNvPr id="2" name="Date Placeholder 1">
            <a:extLst>
              <a:ext uri="{FF2B5EF4-FFF2-40B4-BE49-F238E27FC236}">
                <a16:creationId xmlns:a16="http://schemas.microsoft.com/office/drawing/2014/main" xmlns="" id="{8961FEBE-C368-4EA2-B298-2D51F12A3890}"/>
              </a:ext>
            </a:extLst>
          </p:cNvPr>
          <p:cNvSpPr>
            <a:spLocks noGrp="1"/>
          </p:cNvSpPr>
          <p:nvPr>
            <p:ph type="dt" sz="half" idx="10"/>
          </p:nvPr>
        </p:nvSpPr>
        <p:spPr/>
        <p:txBody>
          <a:bodyPr/>
          <a:lstStyle/>
          <a:p>
            <a:fld id="{34AD953B-6C33-4F4D-A874-B49CEDC43534}" type="datetime1">
              <a:rPr lang="en-US" smtClean="0"/>
              <a:pPr/>
              <a:t>09/05/22</a:t>
            </a:fld>
            <a:endParaRPr lang="en-US" dirty="0"/>
          </a:p>
        </p:txBody>
      </p:sp>
      <p:sp>
        <p:nvSpPr>
          <p:cNvPr id="3" name="Footer Placeholder 2">
            <a:extLst>
              <a:ext uri="{FF2B5EF4-FFF2-40B4-BE49-F238E27FC236}">
                <a16:creationId xmlns:a16="http://schemas.microsoft.com/office/drawing/2014/main" xmlns="" id="{A824C924-3EBA-461F-9360-7099E36F5C21}"/>
              </a:ext>
            </a:extLst>
          </p:cNvPr>
          <p:cNvSpPr>
            <a:spLocks noGrp="1"/>
          </p:cNvSpPr>
          <p:nvPr>
            <p:ph type="ftr" sz="quarter" idx="11"/>
          </p:nvPr>
        </p:nvSpPr>
        <p:spPr/>
        <p:txBody>
          <a:bodyPr/>
          <a:lstStyle/>
          <a:p>
            <a:r>
              <a:rPr lang="en-US"/>
              <a:t>Mr. SOVERS SINGH BISHT                  UNIT 05</a:t>
            </a:r>
            <a:endParaRPr lang="en-US" dirty="0"/>
          </a:p>
        </p:txBody>
      </p:sp>
      <p:sp>
        <p:nvSpPr>
          <p:cNvPr id="5" name="Slide Number Placeholder 4">
            <a:extLst>
              <a:ext uri="{FF2B5EF4-FFF2-40B4-BE49-F238E27FC236}">
                <a16:creationId xmlns:a16="http://schemas.microsoft.com/office/drawing/2014/main" xmlns="" id="{B955940E-E5F2-4438-B757-ED4F37E79F73}"/>
              </a:ext>
            </a:extLst>
          </p:cNvPr>
          <p:cNvSpPr>
            <a:spLocks noGrp="1"/>
          </p:cNvSpPr>
          <p:nvPr>
            <p:ph type="sldNum" sz="quarter" idx="12"/>
          </p:nvPr>
        </p:nvSpPr>
        <p:spPr/>
        <p:txBody>
          <a:bodyPr/>
          <a:lstStyle/>
          <a:p>
            <a:fld id="{B6F15528-21DE-4FAA-801E-634DDDAF4B2B}" type="slidenum">
              <a:rPr lang="en-US" smtClean="0"/>
              <a:pPr/>
              <a:t>138</a:t>
            </a:fld>
            <a:endParaRPr lang="en-US" dirty="0"/>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a:extLst>
              <a:ext uri="{FF2B5EF4-FFF2-40B4-BE49-F238E27FC236}">
                <a16:creationId xmlns:a16="http://schemas.microsoft.com/office/drawing/2014/main" xmlns="" id="{122E9A21-E6A0-4526-9C29-78136B967166}"/>
              </a:ext>
            </a:extLst>
          </p:cNvPr>
          <p:cNvSpPr>
            <a:spLocks noGrp="1"/>
          </p:cNvSpPr>
          <p:nvPr>
            <p:ph type="title"/>
          </p:nvPr>
        </p:nvSpPr>
        <p:spPr/>
        <p:txBody>
          <a:bodyPr>
            <a:normAutofit fontScale="90000"/>
          </a:bodyPr>
          <a:lstStyle/>
          <a:p>
            <a:r>
              <a:rPr lang="en-US" altLang="en-US" sz="4600"/>
              <a:t>Conventional Databases:</a:t>
            </a:r>
            <a:br>
              <a:rPr lang="en-US" altLang="en-US" sz="4600"/>
            </a:br>
            <a:r>
              <a:rPr lang="en-US" altLang="en-US" sz="4600"/>
              <a:t>Transactions and Serializability</a:t>
            </a:r>
          </a:p>
        </p:txBody>
      </p:sp>
      <p:sp>
        <p:nvSpPr>
          <p:cNvPr id="107523" name="Rectangle 3">
            <a:extLst>
              <a:ext uri="{FF2B5EF4-FFF2-40B4-BE49-F238E27FC236}">
                <a16:creationId xmlns:a16="http://schemas.microsoft.com/office/drawing/2014/main" xmlns="" id="{166CBAFC-34D5-42DE-B430-0DDE9AAAD26F}"/>
              </a:ext>
            </a:extLst>
          </p:cNvPr>
          <p:cNvSpPr>
            <a:spLocks noGrp="1"/>
          </p:cNvSpPr>
          <p:nvPr>
            <p:ph type="body" sz="half" idx="1"/>
          </p:nvPr>
        </p:nvSpPr>
        <p:spPr>
          <a:xfrm>
            <a:off x="457200" y="1935163"/>
            <a:ext cx="8291513" cy="4389437"/>
          </a:xfrm>
        </p:spPr>
        <p:txBody>
          <a:bodyPr/>
          <a:lstStyle/>
          <a:p>
            <a:r>
              <a:rPr lang="en-US" altLang="en-US"/>
              <a:t>Database inconsistencies can be caused by:</a:t>
            </a:r>
          </a:p>
          <a:p>
            <a:pPr lvl="1"/>
            <a:r>
              <a:rPr lang="en-US" altLang="en-US"/>
              <a:t>Failures</a:t>
            </a:r>
          </a:p>
          <a:p>
            <a:pPr lvl="1"/>
            <a:r>
              <a:rPr lang="en-US" altLang="en-US"/>
              <a:t>Concurrency</a:t>
            </a:r>
          </a:p>
          <a:p>
            <a:r>
              <a:rPr lang="en-US" altLang="en-US"/>
              <a:t>Four properties associated with transactions known as ACID properties are used to prevent such problems</a:t>
            </a:r>
          </a:p>
        </p:txBody>
      </p:sp>
      <p:sp>
        <p:nvSpPr>
          <p:cNvPr id="4" name="Title 1">
            <a:extLst>
              <a:ext uri="{FF2B5EF4-FFF2-40B4-BE49-F238E27FC236}">
                <a16:creationId xmlns:a16="http://schemas.microsoft.com/office/drawing/2014/main" xmlns="" id="{225B8BEC-BC57-44DD-932F-FD97879E3A5A}"/>
              </a:ext>
            </a:extLst>
          </p:cNvPr>
          <p:cNvSpPr txBox="1">
            <a:spLocks/>
          </p:cNvSpPr>
          <p:nvPr/>
        </p:nvSpPr>
        <p:spPr>
          <a:xfrm>
            <a:off x="1378974"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dirty="0"/>
              <a:t>Introduction to Real time Database.</a:t>
            </a:r>
          </a:p>
        </p:txBody>
      </p:sp>
      <p:pic>
        <p:nvPicPr>
          <p:cNvPr id="5" name="Picture 4">
            <a:extLst>
              <a:ext uri="{FF2B5EF4-FFF2-40B4-BE49-F238E27FC236}">
                <a16:creationId xmlns:a16="http://schemas.microsoft.com/office/drawing/2014/main" xmlns="" id="{AEA772B2-A6B4-4FD8-BCEB-B5749A3E48CF}"/>
              </a:ext>
            </a:extLst>
          </p:cNvPr>
          <p:cNvPicPr>
            <a:picLocks noChangeAspect="1"/>
          </p:cNvPicPr>
          <p:nvPr/>
        </p:nvPicPr>
        <p:blipFill>
          <a:blip r:embed="rId2"/>
          <a:stretch>
            <a:fillRect/>
          </a:stretch>
        </p:blipFill>
        <p:spPr>
          <a:xfrm>
            <a:off x="0" y="-27448"/>
            <a:ext cx="1384300" cy="812800"/>
          </a:xfrm>
          <a:prstGeom prst="rect">
            <a:avLst/>
          </a:prstGeom>
        </p:spPr>
      </p:pic>
      <p:sp>
        <p:nvSpPr>
          <p:cNvPr id="2" name="Date Placeholder 1">
            <a:extLst>
              <a:ext uri="{FF2B5EF4-FFF2-40B4-BE49-F238E27FC236}">
                <a16:creationId xmlns:a16="http://schemas.microsoft.com/office/drawing/2014/main" xmlns="" id="{D77116C6-4B22-4775-B6C5-F513D8B84F5C}"/>
              </a:ext>
            </a:extLst>
          </p:cNvPr>
          <p:cNvSpPr>
            <a:spLocks noGrp="1"/>
          </p:cNvSpPr>
          <p:nvPr>
            <p:ph type="dt" sz="half" idx="10"/>
          </p:nvPr>
        </p:nvSpPr>
        <p:spPr/>
        <p:txBody>
          <a:bodyPr/>
          <a:lstStyle/>
          <a:p>
            <a:pPr>
              <a:defRPr/>
            </a:pPr>
            <a:fld id="{72D1C1C8-0321-4A3D-AA44-1568EB40BBBB}" type="datetime1">
              <a:rPr lang="en-US" smtClean="0"/>
              <a:pPr>
                <a:defRPr/>
              </a:pPr>
              <a:t>09/05/22</a:t>
            </a:fld>
            <a:endParaRPr lang="en-US"/>
          </a:p>
        </p:txBody>
      </p:sp>
      <p:sp>
        <p:nvSpPr>
          <p:cNvPr id="3" name="Footer Placeholder 2">
            <a:extLst>
              <a:ext uri="{FF2B5EF4-FFF2-40B4-BE49-F238E27FC236}">
                <a16:creationId xmlns:a16="http://schemas.microsoft.com/office/drawing/2014/main" xmlns="" id="{F5BC298C-CC46-4275-8F29-0EF046F919C1}"/>
              </a:ext>
            </a:extLst>
          </p:cNvPr>
          <p:cNvSpPr>
            <a:spLocks noGrp="1"/>
          </p:cNvSpPr>
          <p:nvPr>
            <p:ph type="ftr" sz="quarter" idx="11"/>
          </p:nvPr>
        </p:nvSpPr>
        <p:spPr/>
        <p:txBody>
          <a:bodyPr/>
          <a:lstStyle/>
          <a:p>
            <a:pPr>
              <a:defRPr/>
            </a:pPr>
            <a:r>
              <a:rPr lang="en-US"/>
              <a:t>Mr. SOVERS SINGH BISHT                  UNIT 05</a:t>
            </a:r>
          </a:p>
        </p:txBody>
      </p:sp>
      <p:sp>
        <p:nvSpPr>
          <p:cNvPr id="6" name="Slide Number Placeholder 5">
            <a:extLst>
              <a:ext uri="{FF2B5EF4-FFF2-40B4-BE49-F238E27FC236}">
                <a16:creationId xmlns:a16="http://schemas.microsoft.com/office/drawing/2014/main" xmlns="" id="{991D9D41-307A-4F07-BE25-4A04F8AB34A2}"/>
              </a:ext>
            </a:extLst>
          </p:cNvPr>
          <p:cNvSpPr>
            <a:spLocks noGrp="1"/>
          </p:cNvSpPr>
          <p:nvPr>
            <p:ph type="sldNum" sz="quarter" idx="12"/>
          </p:nvPr>
        </p:nvSpPr>
        <p:spPr/>
        <p:txBody>
          <a:bodyPr/>
          <a:lstStyle/>
          <a:p>
            <a:fld id="{3A455E8C-BB21-4B6F-8797-8048933174E9}" type="slidenum">
              <a:rPr lang="x-none" altLang="en-US" smtClean="0"/>
              <a:pPr/>
              <a:t>139</a:t>
            </a:fld>
            <a:endParaRPr lang="en-US" alt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914400"/>
            <a:ext cx="8229600" cy="4373563"/>
          </a:xfrm>
        </p:spPr>
        <p:txBody>
          <a:bodyPr>
            <a:normAutofit fontScale="92500" lnSpcReduction="20000"/>
          </a:bodyPr>
          <a:lstStyle/>
          <a:p>
            <a:pPr>
              <a:buNone/>
            </a:pPr>
            <a:r>
              <a:rPr lang="en-US" sz="2000" b="1" dirty="0"/>
              <a:t>Prerequisites:</a:t>
            </a:r>
          </a:p>
          <a:p>
            <a:pPr>
              <a:lnSpc>
                <a:spcPct val="150000"/>
              </a:lnSpc>
            </a:pPr>
            <a:r>
              <a:rPr lang="en-US" sz="2000" dirty="0"/>
              <a:t>Linux/ Windows operating system.</a:t>
            </a:r>
          </a:p>
          <a:p>
            <a:pPr>
              <a:lnSpc>
                <a:spcPct val="150000"/>
              </a:lnSpc>
            </a:pPr>
            <a:r>
              <a:rPr lang="en-US" sz="2000" dirty="0"/>
              <a:t>Database Management Software's such as Oracle</a:t>
            </a:r>
          </a:p>
          <a:p>
            <a:pPr>
              <a:lnSpc>
                <a:spcPct val="150000"/>
              </a:lnSpc>
            </a:pPr>
            <a:r>
              <a:rPr lang="en-US" sz="2000" dirty="0"/>
              <a:t> Knowledge on SQL/PLSQL.</a:t>
            </a:r>
          </a:p>
          <a:p>
            <a:pPr>
              <a:lnSpc>
                <a:spcPct val="150000"/>
              </a:lnSpc>
            </a:pPr>
            <a:r>
              <a:rPr lang="en-US" sz="2000" dirty="0"/>
              <a:t>Cloud Infrastructure.</a:t>
            </a:r>
          </a:p>
          <a:p>
            <a:pPr>
              <a:lnSpc>
                <a:spcPct val="150000"/>
              </a:lnSpc>
            </a:pPr>
            <a:r>
              <a:rPr lang="en-US" sz="2000" dirty="0"/>
              <a:t>Handling Big Data on Unstructured Databases.</a:t>
            </a:r>
          </a:p>
          <a:p>
            <a:pPr>
              <a:lnSpc>
                <a:spcPct val="150000"/>
              </a:lnSpc>
            </a:pPr>
            <a:r>
              <a:rPr lang="en-US" sz="2000" dirty="0"/>
              <a:t>Programming Languages (Python or Java)</a:t>
            </a:r>
          </a:p>
          <a:p>
            <a:pPr marL="0" indent="0">
              <a:lnSpc>
                <a:spcPct val="150000"/>
              </a:lnSpc>
              <a:buNone/>
            </a:pPr>
            <a:endParaRPr lang="en-US" sz="2000" b="1" dirty="0"/>
          </a:p>
          <a:p>
            <a:pPr marL="0" indent="0">
              <a:lnSpc>
                <a:spcPct val="150000"/>
              </a:lnSpc>
              <a:buNone/>
            </a:pPr>
            <a:r>
              <a:rPr lang="en-US" sz="2000" b="1" dirty="0"/>
              <a:t>Recap:</a:t>
            </a:r>
          </a:p>
          <a:p>
            <a:pPr>
              <a:lnSpc>
                <a:spcPct val="150000"/>
              </a:lnSpc>
            </a:pPr>
            <a:r>
              <a:rPr lang="en-US" sz="2000" dirty="0"/>
              <a:t>Discussion about Cloud and Database Management System.</a:t>
            </a:r>
          </a:p>
        </p:txBody>
      </p:sp>
      <p:sp>
        <p:nvSpPr>
          <p:cNvPr id="4" name="Date Placeholder 3"/>
          <p:cNvSpPr>
            <a:spLocks noGrp="1"/>
          </p:cNvSpPr>
          <p:nvPr>
            <p:ph type="dt" sz="half" idx="10"/>
          </p:nvPr>
        </p:nvSpPr>
        <p:spPr>
          <a:prstGeom prst="rect">
            <a:avLst/>
          </a:prstGeom>
        </p:spPr>
        <p:txBody>
          <a:bodyPr/>
          <a:lstStyle/>
          <a:p>
            <a:fld id="{3F423B1E-92B0-49BF-BB5A-C66B02C141F3}" type="datetime1">
              <a:rPr lang="en-US" smtClean="0"/>
              <a:pPr/>
              <a:t>09/05/22</a:t>
            </a:fld>
            <a:endParaRPr lang="en-US"/>
          </a:p>
        </p:txBody>
      </p:sp>
      <p:sp>
        <p:nvSpPr>
          <p:cNvPr id="6" name="Slide Number Placeholder 5"/>
          <p:cNvSpPr>
            <a:spLocks noGrp="1"/>
          </p:cNvSpPr>
          <p:nvPr>
            <p:ph type="sldNum" sz="quarter" idx="12"/>
          </p:nvPr>
        </p:nvSpPr>
        <p:spPr>
          <a:prstGeom prst="rect">
            <a:avLst/>
          </a:prstGeom>
        </p:spPr>
        <p:txBody>
          <a:bodyPr/>
          <a:lstStyle/>
          <a:p>
            <a:fld id="{B6F15528-21DE-4FAA-801E-634DDDAF4B2B}" type="slidenum">
              <a:rPr lang="en-US" smtClean="0"/>
              <a:pPr/>
              <a:t>14</a:t>
            </a:fld>
            <a:endParaRPr lang="en-US"/>
          </a:p>
        </p:txBody>
      </p:sp>
      <p:sp>
        <p:nvSpPr>
          <p:cNvPr id="9" name="Title 1">
            <a:extLst>
              <a:ext uri="{FF2B5EF4-FFF2-40B4-BE49-F238E27FC236}">
                <a16:creationId xmlns:a16="http://schemas.microsoft.com/office/drawing/2014/main" xmlns="" id="{343CFCBF-680E-4B0C-8602-86D30BF2D33A}"/>
              </a:ext>
            </a:extLst>
          </p:cNvPr>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a:ln>
                  <a:noFill/>
                </a:ln>
                <a:solidFill>
                  <a:schemeClr val="dk1"/>
                </a:solidFill>
                <a:effectLst/>
                <a:uLnTx/>
                <a:uFillTx/>
                <a:latin typeface="+mn-lt"/>
                <a:ea typeface="+mn-ea"/>
                <a:cs typeface="+mn-cs"/>
              </a:rPr>
              <a:t>Prerequisite and Recap</a:t>
            </a:r>
          </a:p>
        </p:txBody>
      </p:sp>
      <p:sp>
        <p:nvSpPr>
          <p:cNvPr id="2" name="Footer Placeholder 1">
            <a:extLst>
              <a:ext uri="{FF2B5EF4-FFF2-40B4-BE49-F238E27FC236}">
                <a16:creationId xmlns:a16="http://schemas.microsoft.com/office/drawing/2014/main" xmlns="" id="{FA0F986C-77C1-4559-A1AE-E9EEAA72C6CE}"/>
              </a:ext>
            </a:extLst>
          </p:cNvPr>
          <p:cNvSpPr>
            <a:spLocks noGrp="1"/>
          </p:cNvSpPr>
          <p:nvPr>
            <p:ph type="ftr" sz="quarter" idx="11"/>
          </p:nvPr>
        </p:nvSpPr>
        <p:spPr/>
        <p:txBody>
          <a:bodyPr/>
          <a:lstStyle/>
          <a:p>
            <a:r>
              <a:rPr lang="en-US"/>
              <a:t>Mr. SOVERS SINGH BISHT                  UNIT 05</a:t>
            </a:r>
            <a:endParaRPr lang="en-US" dirty="0"/>
          </a:p>
        </p:txBody>
      </p:sp>
      <p:pic>
        <p:nvPicPr>
          <p:cNvPr id="7" name="Picture 6">
            <a:extLst>
              <a:ext uri="{FF2B5EF4-FFF2-40B4-BE49-F238E27FC236}">
                <a16:creationId xmlns:a16="http://schemas.microsoft.com/office/drawing/2014/main" xmlns="" id="{00E44992-858D-3942-B7BC-7454DA85285E}"/>
              </a:ext>
            </a:extLst>
          </p:cNvPr>
          <p:cNvPicPr>
            <a:picLocks noChangeAspect="1"/>
          </p:cNvPicPr>
          <p:nvPr/>
        </p:nvPicPr>
        <p:blipFill>
          <a:blip r:embed="rId2"/>
          <a:stretch>
            <a:fillRect/>
          </a:stretch>
        </p:blipFill>
        <p:spPr>
          <a:xfrm>
            <a:off x="0" y="-27448"/>
            <a:ext cx="1384300" cy="812800"/>
          </a:xfrm>
          <a:prstGeom prst="rect">
            <a:avLst/>
          </a:prstGeom>
        </p:spPr>
      </p:pic>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nodeType="with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animEffect transition="in" filter="box(in)">
                                      <p:cBhvr>
                                        <p:cTn id="7" dur="1000"/>
                                        <p:tgtEl>
                                          <p:spTgt spid="3">
                                            <p:txEl>
                                              <p:pRg st="6" end="6"/>
                                            </p:txEl>
                                          </p:spTgt>
                                        </p:tgtEl>
                                      </p:cBhvr>
                                    </p:animEffect>
                                  </p:childTnLst>
                                </p:cTn>
                              </p:par>
                              <p:par>
                                <p:cTn id="8" presetID="4" presetClass="entr" presetSubtype="16" fill="hold" nodeType="withEffect">
                                  <p:stCondLst>
                                    <p:cond delay="0"/>
                                  </p:stCondLst>
                                  <p:childTnLst>
                                    <p:set>
                                      <p:cBhvr>
                                        <p:cTn id="9" dur="1" fill="hold">
                                          <p:stCondLst>
                                            <p:cond delay="0"/>
                                          </p:stCondLst>
                                        </p:cTn>
                                        <p:tgtEl>
                                          <p:spTgt spid="3">
                                            <p:txEl>
                                              <p:pRg st="8" end="8"/>
                                            </p:txEl>
                                          </p:spTgt>
                                        </p:tgtEl>
                                        <p:attrNameLst>
                                          <p:attrName>style.visibility</p:attrName>
                                        </p:attrNameLst>
                                      </p:cBhvr>
                                      <p:to>
                                        <p:strVal val="visible"/>
                                      </p:to>
                                    </p:set>
                                    <p:animEffect transition="in" filter="box(in)">
                                      <p:cBhvr>
                                        <p:cTn id="10" dur="1000"/>
                                        <p:tgtEl>
                                          <p:spTgt spid="3">
                                            <p:txEl>
                                              <p:pRg st="8" end="8"/>
                                            </p:txEl>
                                          </p:spTgt>
                                        </p:tgtEl>
                                      </p:cBhvr>
                                    </p:animEffect>
                                  </p:childTnLst>
                                </p:cTn>
                              </p:par>
                              <p:par>
                                <p:cTn id="11" presetID="4" presetClass="entr" presetSubtype="16" fill="hold" nodeType="withEffect">
                                  <p:stCondLst>
                                    <p:cond delay="0"/>
                                  </p:stCondLst>
                                  <p:childTnLst>
                                    <p:set>
                                      <p:cBhvr>
                                        <p:cTn id="12" dur="1" fill="hold">
                                          <p:stCondLst>
                                            <p:cond delay="0"/>
                                          </p:stCondLst>
                                        </p:cTn>
                                        <p:tgtEl>
                                          <p:spTgt spid="3">
                                            <p:txEl>
                                              <p:pRg st="9" end="9"/>
                                            </p:txEl>
                                          </p:spTgt>
                                        </p:tgtEl>
                                        <p:attrNameLst>
                                          <p:attrName>style.visibility</p:attrName>
                                        </p:attrNameLst>
                                      </p:cBhvr>
                                      <p:to>
                                        <p:strVal val="visible"/>
                                      </p:to>
                                    </p:set>
                                    <p:animEffect transition="in" filter="box(in)">
                                      <p:cBhvr>
                                        <p:cTn id="13" dur="10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60" name="Rectangle 16">
            <a:extLst>
              <a:ext uri="{FF2B5EF4-FFF2-40B4-BE49-F238E27FC236}">
                <a16:creationId xmlns:a16="http://schemas.microsoft.com/office/drawing/2014/main" xmlns="" id="{E2617828-DEA6-44A9-A346-B1C24703E98E}"/>
              </a:ext>
            </a:extLst>
          </p:cNvPr>
          <p:cNvSpPr>
            <a:spLocks noGrp="1"/>
          </p:cNvSpPr>
          <p:nvPr>
            <p:ph type="title"/>
          </p:nvPr>
        </p:nvSpPr>
        <p:spPr/>
        <p:txBody>
          <a:bodyPr>
            <a:normAutofit fontScale="90000"/>
          </a:bodyPr>
          <a:lstStyle/>
          <a:p>
            <a:r>
              <a:rPr lang="en-US" altLang="en-US" sz="4600"/>
              <a:t>Conventional Databases:</a:t>
            </a:r>
            <a:br>
              <a:rPr lang="en-US" altLang="en-US" sz="4600"/>
            </a:br>
            <a:r>
              <a:rPr lang="en-US" altLang="en-US" sz="4600"/>
              <a:t>ACID Properties</a:t>
            </a:r>
          </a:p>
        </p:txBody>
      </p:sp>
      <p:graphicFrame>
        <p:nvGraphicFramePr>
          <p:cNvPr id="108564" name="Group 20">
            <a:extLst>
              <a:ext uri="{FF2B5EF4-FFF2-40B4-BE49-F238E27FC236}">
                <a16:creationId xmlns:a16="http://schemas.microsoft.com/office/drawing/2014/main" xmlns="" id="{D86A9E33-9F58-43A5-B16D-01C5CA61C1AD}"/>
              </a:ext>
            </a:extLst>
          </p:cNvPr>
          <p:cNvGraphicFramePr>
            <a:graphicFrameLocks noGrp="1"/>
          </p:cNvGraphicFramePr>
          <p:nvPr>
            <p:ph idx="1"/>
          </p:nvPr>
        </p:nvGraphicFramePr>
        <p:xfrm>
          <a:off x="457200" y="2200275"/>
          <a:ext cx="8229600" cy="4328160"/>
        </p:xfrm>
        <a:graphic>
          <a:graphicData uri="http://schemas.openxmlformats.org/drawingml/2006/table">
            <a:tbl>
              <a:tblPr/>
              <a:tblGrid>
                <a:gridCol w="8229600">
                  <a:extLst>
                    <a:ext uri="{9D8B030D-6E8A-4147-A177-3AD203B41FA5}">
                      <a16:colId xmlns:a16="http://schemas.microsoft.com/office/drawing/2014/main" xmlns="" val="1810150485"/>
                    </a:ext>
                  </a:extLst>
                </a:gridCol>
              </a:tblGrid>
              <a:tr h="573088">
                <a:tc>
                  <a:txBody>
                    <a:bodyPr/>
                    <a:lstStyle>
                      <a:lvl1pPr>
                        <a:spcBef>
                          <a:spcPct val="20000"/>
                        </a:spcBef>
                        <a:buClr>
                          <a:srgbClr val="B32C16"/>
                        </a:buClr>
                        <a:buSzPct val="95000"/>
                        <a:buFont typeface="Wingdings 2" panose="05020102010507070707" pitchFamily="18" charset="2"/>
                        <a:defRPr sz="2200">
                          <a:solidFill>
                            <a:schemeClr val="tx1"/>
                          </a:solidFill>
                          <a:latin typeface="Constantia" panose="02030602050306030303" pitchFamily="18" charset="0"/>
                        </a:defRPr>
                      </a:lvl1pPr>
                      <a:lvl2pPr marL="39370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defRPr>
                      </a:lvl2pPr>
                      <a:lvl3pPr marL="668338">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defRPr>
                      </a:lvl3pPr>
                      <a:lvl4pPr marL="977900">
                        <a:spcBef>
                          <a:spcPct val="20000"/>
                        </a:spcBef>
                        <a:buClr>
                          <a:srgbClr val="B32C16"/>
                        </a:buClr>
                        <a:buSzPct val="65000"/>
                        <a:buFont typeface="Wingdings 2" panose="05020102010507070707" pitchFamily="18" charset="2"/>
                        <a:defRPr>
                          <a:solidFill>
                            <a:schemeClr val="tx1"/>
                          </a:solidFill>
                          <a:latin typeface="Constantia" panose="02030602050306030303" pitchFamily="18" charset="0"/>
                        </a:defRPr>
                      </a:lvl4pPr>
                      <a:lvl5pPr marL="1252538">
                        <a:spcBef>
                          <a:spcPct val="20000"/>
                        </a:spcBef>
                        <a:buClr>
                          <a:srgbClr val="F5CD2D"/>
                        </a:buClr>
                        <a:buSzPct val="65000"/>
                        <a:buFont typeface="Wingdings 2" panose="05020102010507070707" pitchFamily="18" charset="2"/>
                        <a:defRPr>
                          <a:solidFill>
                            <a:schemeClr val="tx1"/>
                          </a:solidFill>
                          <a:latin typeface="Constantia" panose="02030602050306030303" pitchFamily="18" charset="0"/>
                        </a:defRPr>
                      </a:lvl5pPr>
                      <a:lvl6pPr marL="1709738" fontAlgn="base">
                        <a:spcBef>
                          <a:spcPct val="20000"/>
                        </a:spcBef>
                        <a:spcAft>
                          <a:spcPct val="0"/>
                        </a:spcAft>
                        <a:buClr>
                          <a:srgbClr val="F5CD2D"/>
                        </a:buClr>
                        <a:buSzPct val="65000"/>
                        <a:buFont typeface="Wingdings 2" panose="05020102010507070707" pitchFamily="18" charset="2"/>
                        <a:defRPr>
                          <a:solidFill>
                            <a:schemeClr val="tx1"/>
                          </a:solidFill>
                          <a:latin typeface="Constantia" panose="02030602050306030303" pitchFamily="18" charset="0"/>
                        </a:defRPr>
                      </a:lvl6pPr>
                      <a:lvl7pPr marL="2166938" fontAlgn="base">
                        <a:spcBef>
                          <a:spcPct val="20000"/>
                        </a:spcBef>
                        <a:spcAft>
                          <a:spcPct val="0"/>
                        </a:spcAft>
                        <a:buClr>
                          <a:srgbClr val="F5CD2D"/>
                        </a:buClr>
                        <a:buSzPct val="65000"/>
                        <a:buFont typeface="Wingdings 2" panose="05020102010507070707" pitchFamily="18" charset="2"/>
                        <a:defRPr>
                          <a:solidFill>
                            <a:schemeClr val="tx1"/>
                          </a:solidFill>
                          <a:latin typeface="Constantia" panose="02030602050306030303" pitchFamily="18" charset="0"/>
                        </a:defRPr>
                      </a:lvl7pPr>
                      <a:lvl8pPr marL="2624138" fontAlgn="base">
                        <a:spcBef>
                          <a:spcPct val="20000"/>
                        </a:spcBef>
                        <a:spcAft>
                          <a:spcPct val="0"/>
                        </a:spcAft>
                        <a:buClr>
                          <a:srgbClr val="F5CD2D"/>
                        </a:buClr>
                        <a:buSzPct val="65000"/>
                        <a:buFont typeface="Wingdings 2" panose="05020102010507070707" pitchFamily="18" charset="2"/>
                        <a:defRPr>
                          <a:solidFill>
                            <a:schemeClr val="tx1"/>
                          </a:solidFill>
                          <a:latin typeface="Constantia" panose="02030602050306030303" pitchFamily="18" charset="0"/>
                        </a:defRPr>
                      </a:lvl8pPr>
                      <a:lvl9pPr marL="3081338" fontAlgn="base">
                        <a:spcBef>
                          <a:spcPct val="20000"/>
                        </a:spcBef>
                        <a:spcAft>
                          <a:spcPct val="0"/>
                        </a:spcAft>
                        <a:buClr>
                          <a:srgbClr val="F5CD2D"/>
                        </a:buClr>
                        <a:buSzPct val="65000"/>
                        <a:buFont typeface="Wingdings 2" panose="05020102010507070707" pitchFamily="18" charset="2"/>
                        <a:defRPr>
                          <a:solidFill>
                            <a:schemeClr val="tx1"/>
                          </a:solidFill>
                          <a:latin typeface="Constantia" panose="02030602050306030303" pitchFamily="18"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2000" b="1" i="1" u="none" strike="noStrike" cap="none" normalizeH="0" baseline="0">
                          <a:ln>
                            <a:noFill/>
                          </a:ln>
                          <a:solidFill>
                            <a:srgbClr val="FFFFFF"/>
                          </a:solidFill>
                          <a:effectLst/>
                          <a:latin typeface="Constantia" panose="02030602050306030303" pitchFamily="18" charset="0"/>
                        </a:rPr>
                        <a:t>A Atomicity: Either all or none of the transactions operations are/is performed. </a:t>
                      </a:r>
                      <a:r>
                        <a:rPr kumimoji="0" lang="en-US" altLang="en-US" sz="2000" b="1" i="0" u="none" strike="noStrike" cap="none" normalizeH="0" baseline="0">
                          <a:ln>
                            <a:noFill/>
                          </a:ln>
                          <a:solidFill>
                            <a:srgbClr val="FFFFFF"/>
                          </a:solidFill>
                          <a:effectLst/>
                          <a:latin typeface="Constantia" panose="02030602050306030303" pitchFamily="18" charset="0"/>
                        </a:rPr>
                        <a:t>All the operations of a transaction are treated as a single, indivisible, atomic unit.</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2000" b="1" i="0" u="none" strike="noStrike" cap="none" normalizeH="0" baseline="0">
                        <a:ln>
                          <a:noFill/>
                        </a:ln>
                        <a:solidFill>
                          <a:srgbClr val="FFFFFF"/>
                        </a:solidFill>
                        <a:effectLst/>
                        <a:latin typeface="Constantia" panose="02030602050306030303" pitchFamily="18"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xmlns="" val="1187013756"/>
                  </a:ext>
                </a:extLst>
              </a:tr>
              <a:tr h="471488">
                <a:tc>
                  <a:txBody>
                    <a:bodyPr/>
                    <a:lstStyle>
                      <a:lvl1pPr>
                        <a:spcBef>
                          <a:spcPct val="20000"/>
                        </a:spcBef>
                        <a:buClr>
                          <a:srgbClr val="B32C16"/>
                        </a:buClr>
                        <a:buSzPct val="95000"/>
                        <a:buFont typeface="Wingdings 2" panose="05020102010507070707" pitchFamily="18" charset="2"/>
                        <a:defRPr sz="2200">
                          <a:solidFill>
                            <a:schemeClr val="tx1"/>
                          </a:solidFill>
                          <a:latin typeface="Constantia" panose="02030602050306030303" pitchFamily="18" charset="0"/>
                        </a:defRPr>
                      </a:lvl1pPr>
                      <a:lvl2pPr marL="39370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defRPr>
                      </a:lvl2pPr>
                      <a:lvl3pPr marL="668338">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defRPr>
                      </a:lvl3pPr>
                      <a:lvl4pPr marL="977900">
                        <a:spcBef>
                          <a:spcPct val="20000"/>
                        </a:spcBef>
                        <a:buClr>
                          <a:srgbClr val="B32C16"/>
                        </a:buClr>
                        <a:buSzPct val="65000"/>
                        <a:buFont typeface="Wingdings 2" panose="05020102010507070707" pitchFamily="18" charset="2"/>
                        <a:defRPr>
                          <a:solidFill>
                            <a:schemeClr val="tx1"/>
                          </a:solidFill>
                          <a:latin typeface="Constantia" panose="02030602050306030303" pitchFamily="18" charset="0"/>
                        </a:defRPr>
                      </a:lvl4pPr>
                      <a:lvl5pPr marL="1252538">
                        <a:spcBef>
                          <a:spcPct val="20000"/>
                        </a:spcBef>
                        <a:buClr>
                          <a:srgbClr val="F5CD2D"/>
                        </a:buClr>
                        <a:buSzPct val="65000"/>
                        <a:buFont typeface="Wingdings 2" panose="05020102010507070707" pitchFamily="18" charset="2"/>
                        <a:defRPr>
                          <a:solidFill>
                            <a:schemeClr val="tx1"/>
                          </a:solidFill>
                          <a:latin typeface="Constantia" panose="02030602050306030303" pitchFamily="18" charset="0"/>
                        </a:defRPr>
                      </a:lvl5pPr>
                      <a:lvl6pPr marL="1709738" fontAlgn="base">
                        <a:spcBef>
                          <a:spcPct val="20000"/>
                        </a:spcBef>
                        <a:spcAft>
                          <a:spcPct val="0"/>
                        </a:spcAft>
                        <a:buClr>
                          <a:srgbClr val="F5CD2D"/>
                        </a:buClr>
                        <a:buSzPct val="65000"/>
                        <a:buFont typeface="Wingdings 2" panose="05020102010507070707" pitchFamily="18" charset="2"/>
                        <a:defRPr>
                          <a:solidFill>
                            <a:schemeClr val="tx1"/>
                          </a:solidFill>
                          <a:latin typeface="Constantia" panose="02030602050306030303" pitchFamily="18" charset="0"/>
                        </a:defRPr>
                      </a:lvl6pPr>
                      <a:lvl7pPr marL="2166938" fontAlgn="base">
                        <a:spcBef>
                          <a:spcPct val="20000"/>
                        </a:spcBef>
                        <a:spcAft>
                          <a:spcPct val="0"/>
                        </a:spcAft>
                        <a:buClr>
                          <a:srgbClr val="F5CD2D"/>
                        </a:buClr>
                        <a:buSzPct val="65000"/>
                        <a:buFont typeface="Wingdings 2" panose="05020102010507070707" pitchFamily="18" charset="2"/>
                        <a:defRPr>
                          <a:solidFill>
                            <a:schemeClr val="tx1"/>
                          </a:solidFill>
                          <a:latin typeface="Constantia" panose="02030602050306030303" pitchFamily="18" charset="0"/>
                        </a:defRPr>
                      </a:lvl7pPr>
                      <a:lvl8pPr marL="2624138" fontAlgn="base">
                        <a:spcBef>
                          <a:spcPct val="20000"/>
                        </a:spcBef>
                        <a:spcAft>
                          <a:spcPct val="0"/>
                        </a:spcAft>
                        <a:buClr>
                          <a:srgbClr val="F5CD2D"/>
                        </a:buClr>
                        <a:buSzPct val="65000"/>
                        <a:buFont typeface="Wingdings 2" panose="05020102010507070707" pitchFamily="18" charset="2"/>
                        <a:defRPr>
                          <a:solidFill>
                            <a:schemeClr val="tx1"/>
                          </a:solidFill>
                          <a:latin typeface="Constantia" panose="02030602050306030303" pitchFamily="18" charset="0"/>
                        </a:defRPr>
                      </a:lvl8pPr>
                      <a:lvl9pPr marL="3081338" fontAlgn="base">
                        <a:spcBef>
                          <a:spcPct val="20000"/>
                        </a:spcBef>
                        <a:spcAft>
                          <a:spcPct val="0"/>
                        </a:spcAft>
                        <a:buClr>
                          <a:srgbClr val="F5CD2D"/>
                        </a:buClr>
                        <a:buSzPct val="65000"/>
                        <a:buFont typeface="Wingdings 2" panose="05020102010507070707" pitchFamily="18" charset="2"/>
                        <a:defRPr>
                          <a:solidFill>
                            <a:schemeClr val="tx1"/>
                          </a:solidFill>
                          <a:latin typeface="Constantia" panose="02030602050306030303" pitchFamily="18"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2000" b="1" i="1" u="none" strike="noStrike" cap="none" normalizeH="0" baseline="0">
                          <a:ln>
                            <a:noFill/>
                          </a:ln>
                          <a:solidFill>
                            <a:srgbClr val="000000"/>
                          </a:solidFill>
                          <a:effectLst/>
                          <a:latin typeface="Constantia" panose="02030602050306030303" pitchFamily="18" charset="0"/>
                        </a:rPr>
                        <a:t>C Consistency: A transaction maintains the integrity constraints on the database.</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2000" b="0" i="0" u="none" strike="noStrike" cap="none" normalizeH="0" baseline="0">
                        <a:ln>
                          <a:noFill/>
                        </a:ln>
                        <a:solidFill>
                          <a:srgbClr val="000000"/>
                        </a:solidFill>
                        <a:effectLst/>
                        <a:latin typeface="Constantia" panose="02030602050306030303" pitchFamily="18"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FD9CE"/>
                    </a:solidFill>
                  </a:tcPr>
                </a:tc>
                <a:extLst>
                  <a:ext uri="{0D108BD9-81ED-4DB2-BD59-A6C34878D82A}">
                    <a16:rowId xmlns:a16="http://schemas.microsoft.com/office/drawing/2014/main" xmlns="" val="4160355786"/>
                  </a:ext>
                </a:extLst>
              </a:tr>
              <a:tr h="438150">
                <a:tc>
                  <a:txBody>
                    <a:bodyPr/>
                    <a:lstStyle>
                      <a:lvl1pPr>
                        <a:spcBef>
                          <a:spcPct val="20000"/>
                        </a:spcBef>
                        <a:buClr>
                          <a:srgbClr val="B32C16"/>
                        </a:buClr>
                        <a:buSzPct val="95000"/>
                        <a:buFont typeface="Wingdings 2" panose="05020102010507070707" pitchFamily="18" charset="2"/>
                        <a:defRPr sz="2200">
                          <a:solidFill>
                            <a:schemeClr val="tx1"/>
                          </a:solidFill>
                          <a:latin typeface="Constantia" panose="02030602050306030303" pitchFamily="18" charset="0"/>
                        </a:defRPr>
                      </a:lvl1pPr>
                      <a:lvl2pPr marL="39370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defRPr>
                      </a:lvl2pPr>
                      <a:lvl3pPr marL="668338">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defRPr>
                      </a:lvl3pPr>
                      <a:lvl4pPr marL="977900">
                        <a:spcBef>
                          <a:spcPct val="20000"/>
                        </a:spcBef>
                        <a:buClr>
                          <a:srgbClr val="B32C16"/>
                        </a:buClr>
                        <a:buSzPct val="65000"/>
                        <a:buFont typeface="Wingdings 2" panose="05020102010507070707" pitchFamily="18" charset="2"/>
                        <a:defRPr>
                          <a:solidFill>
                            <a:schemeClr val="tx1"/>
                          </a:solidFill>
                          <a:latin typeface="Constantia" panose="02030602050306030303" pitchFamily="18" charset="0"/>
                        </a:defRPr>
                      </a:lvl4pPr>
                      <a:lvl5pPr marL="1252538">
                        <a:spcBef>
                          <a:spcPct val="20000"/>
                        </a:spcBef>
                        <a:buClr>
                          <a:srgbClr val="F5CD2D"/>
                        </a:buClr>
                        <a:buSzPct val="65000"/>
                        <a:buFont typeface="Wingdings 2" panose="05020102010507070707" pitchFamily="18" charset="2"/>
                        <a:defRPr>
                          <a:solidFill>
                            <a:schemeClr val="tx1"/>
                          </a:solidFill>
                          <a:latin typeface="Constantia" panose="02030602050306030303" pitchFamily="18" charset="0"/>
                        </a:defRPr>
                      </a:lvl5pPr>
                      <a:lvl6pPr marL="1709738" fontAlgn="base">
                        <a:spcBef>
                          <a:spcPct val="20000"/>
                        </a:spcBef>
                        <a:spcAft>
                          <a:spcPct val="0"/>
                        </a:spcAft>
                        <a:buClr>
                          <a:srgbClr val="F5CD2D"/>
                        </a:buClr>
                        <a:buSzPct val="65000"/>
                        <a:buFont typeface="Wingdings 2" panose="05020102010507070707" pitchFamily="18" charset="2"/>
                        <a:defRPr>
                          <a:solidFill>
                            <a:schemeClr val="tx1"/>
                          </a:solidFill>
                          <a:latin typeface="Constantia" panose="02030602050306030303" pitchFamily="18" charset="0"/>
                        </a:defRPr>
                      </a:lvl6pPr>
                      <a:lvl7pPr marL="2166938" fontAlgn="base">
                        <a:spcBef>
                          <a:spcPct val="20000"/>
                        </a:spcBef>
                        <a:spcAft>
                          <a:spcPct val="0"/>
                        </a:spcAft>
                        <a:buClr>
                          <a:srgbClr val="F5CD2D"/>
                        </a:buClr>
                        <a:buSzPct val="65000"/>
                        <a:buFont typeface="Wingdings 2" panose="05020102010507070707" pitchFamily="18" charset="2"/>
                        <a:defRPr>
                          <a:solidFill>
                            <a:schemeClr val="tx1"/>
                          </a:solidFill>
                          <a:latin typeface="Constantia" panose="02030602050306030303" pitchFamily="18" charset="0"/>
                        </a:defRPr>
                      </a:lvl7pPr>
                      <a:lvl8pPr marL="2624138" fontAlgn="base">
                        <a:spcBef>
                          <a:spcPct val="20000"/>
                        </a:spcBef>
                        <a:spcAft>
                          <a:spcPct val="0"/>
                        </a:spcAft>
                        <a:buClr>
                          <a:srgbClr val="F5CD2D"/>
                        </a:buClr>
                        <a:buSzPct val="65000"/>
                        <a:buFont typeface="Wingdings 2" panose="05020102010507070707" pitchFamily="18" charset="2"/>
                        <a:defRPr>
                          <a:solidFill>
                            <a:schemeClr val="tx1"/>
                          </a:solidFill>
                          <a:latin typeface="Constantia" panose="02030602050306030303" pitchFamily="18" charset="0"/>
                        </a:defRPr>
                      </a:lvl8pPr>
                      <a:lvl9pPr marL="3081338" fontAlgn="base">
                        <a:spcBef>
                          <a:spcPct val="20000"/>
                        </a:spcBef>
                        <a:spcAft>
                          <a:spcPct val="0"/>
                        </a:spcAft>
                        <a:buClr>
                          <a:srgbClr val="F5CD2D"/>
                        </a:buClr>
                        <a:buSzPct val="65000"/>
                        <a:buFont typeface="Wingdings 2" panose="05020102010507070707" pitchFamily="18" charset="2"/>
                        <a:defRPr>
                          <a:solidFill>
                            <a:schemeClr val="tx1"/>
                          </a:solidFill>
                          <a:latin typeface="Constantia" panose="02030602050306030303" pitchFamily="18"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2000" b="1" i="1" u="none" strike="noStrike" cap="none" normalizeH="0" baseline="0">
                          <a:ln>
                            <a:noFill/>
                          </a:ln>
                          <a:solidFill>
                            <a:srgbClr val="000000"/>
                          </a:solidFill>
                          <a:effectLst/>
                          <a:latin typeface="Constantia" panose="02030602050306030303" pitchFamily="18" charset="0"/>
                        </a:rPr>
                        <a:t>I Isolation: Transactions can execute concurrently but with no interference with each other’s operations.</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2000" b="0" i="0" u="none" strike="noStrike" cap="none" normalizeH="0" baseline="0">
                        <a:ln>
                          <a:noFill/>
                        </a:ln>
                        <a:solidFill>
                          <a:srgbClr val="000000"/>
                        </a:solidFill>
                        <a:effectLst/>
                        <a:latin typeface="Constantia" panose="02030602050306030303" pitchFamily="18"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FEDE8"/>
                    </a:solidFill>
                  </a:tcPr>
                </a:tc>
                <a:extLst>
                  <a:ext uri="{0D108BD9-81ED-4DB2-BD59-A6C34878D82A}">
                    <a16:rowId xmlns:a16="http://schemas.microsoft.com/office/drawing/2014/main" xmlns="" val="2317559546"/>
                  </a:ext>
                </a:extLst>
              </a:tr>
              <a:tr h="573088">
                <a:tc>
                  <a:txBody>
                    <a:bodyPr/>
                    <a:lstStyle>
                      <a:lvl1pPr>
                        <a:spcBef>
                          <a:spcPct val="20000"/>
                        </a:spcBef>
                        <a:buClr>
                          <a:srgbClr val="B32C16"/>
                        </a:buClr>
                        <a:buSzPct val="95000"/>
                        <a:buFont typeface="Wingdings 2" panose="05020102010507070707" pitchFamily="18" charset="2"/>
                        <a:defRPr sz="2200">
                          <a:solidFill>
                            <a:schemeClr val="tx1"/>
                          </a:solidFill>
                          <a:latin typeface="Constantia" panose="02030602050306030303" pitchFamily="18" charset="0"/>
                        </a:defRPr>
                      </a:lvl1pPr>
                      <a:lvl2pPr marL="39370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defRPr>
                      </a:lvl2pPr>
                      <a:lvl3pPr marL="668338">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defRPr>
                      </a:lvl3pPr>
                      <a:lvl4pPr marL="977900">
                        <a:spcBef>
                          <a:spcPct val="20000"/>
                        </a:spcBef>
                        <a:buClr>
                          <a:srgbClr val="B32C16"/>
                        </a:buClr>
                        <a:buSzPct val="65000"/>
                        <a:buFont typeface="Wingdings 2" panose="05020102010507070707" pitchFamily="18" charset="2"/>
                        <a:defRPr>
                          <a:solidFill>
                            <a:schemeClr val="tx1"/>
                          </a:solidFill>
                          <a:latin typeface="Constantia" panose="02030602050306030303" pitchFamily="18" charset="0"/>
                        </a:defRPr>
                      </a:lvl4pPr>
                      <a:lvl5pPr marL="1252538">
                        <a:spcBef>
                          <a:spcPct val="20000"/>
                        </a:spcBef>
                        <a:buClr>
                          <a:srgbClr val="F5CD2D"/>
                        </a:buClr>
                        <a:buSzPct val="65000"/>
                        <a:buFont typeface="Wingdings 2" panose="05020102010507070707" pitchFamily="18" charset="2"/>
                        <a:defRPr>
                          <a:solidFill>
                            <a:schemeClr val="tx1"/>
                          </a:solidFill>
                          <a:latin typeface="Constantia" panose="02030602050306030303" pitchFamily="18" charset="0"/>
                        </a:defRPr>
                      </a:lvl5pPr>
                      <a:lvl6pPr marL="1709738" fontAlgn="base">
                        <a:spcBef>
                          <a:spcPct val="20000"/>
                        </a:spcBef>
                        <a:spcAft>
                          <a:spcPct val="0"/>
                        </a:spcAft>
                        <a:buClr>
                          <a:srgbClr val="F5CD2D"/>
                        </a:buClr>
                        <a:buSzPct val="65000"/>
                        <a:buFont typeface="Wingdings 2" panose="05020102010507070707" pitchFamily="18" charset="2"/>
                        <a:defRPr>
                          <a:solidFill>
                            <a:schemeClr val="tx1"/>
                          </a:solidFill>
                          <a:latin typeface="Constantia" panose="02030602050306030303" pitchFamily="18" charset="0"/>
                        </a:defRPr>
                      </a:lvl6pPr>
                      <a:lvl7pPr marL="2166938" fontAlgn="base">
                        <a:spcBef>
                          <a:spcPct val="20000"/>
                        </a:spcBef>
                        <a:spcAft>
                          <a:spcPct val="0"/>
                        </a:spcAft>
                        <a:buClr>
                          <a:srgbClr val="F5CD2D"/>
                        </a:buClr>
                        <a:buSzPct val="65000"/>
                        <a:buFont typeface="Wingdings 2" panose="05020102010507070707" pitchFamily="18" charset="2"/>
                        <a:defRPr>
                          <a:solidFill>
                            <a:schemeClr val="tx1"/>
                          </a:solidFill>
                          <a:latin typeface="Constantia" panose="02030602050306030303" pitchFamily="18" charset="0"/>
                        </a:defRPr>
                      </a:lvl7pPr>
                      <a:lvl8pPr marL="2624138" fontAlgn="base">
                        <a:spcBef>
                          <a:spcPct val="20000"/>
                        </a:spcBef>
                        <a:spcAft>
                          <a:spcPct val="0"/>
                        </a:spcAft>
                        <a:buClr>
                          <a:srgbClr val="F5CD2D"/>
                        </a:buClr>
                        <a:buSzPct val="65000"/>
                        <a:buFont typeface="Wingdings 2" panose="05020102010507070707" pitchFamily="18" charset="2"/>
                        <a:defRPr>
                          <a:solidFill>
                            <a:schemeClr val="tx1"/>
                          </a:solidFill>
                          <a:latin typeface="Constantia" panose="02030602050306030303" pitchFamily="18" charset="0"/>
                        </a:defRPr>
                      </a:lvl8pPr>
                      <a:lvl9pPr marL="3081338" fontAlgn="base">
                        <a:spcBef>
                          <a:spcPct val="20000"/>
                        </a:spcBef>
                        <a:spcAft>
                          <a:spcPct val="0"/>
                        </a:spcAft>
                        <a:buClr>
                          <a:srgbClr val="F5CD2D"/>
                        </a:buClr>
                        <a:buSzPct val="65000"/>
                        <a:buFont typeface="Wingdings 2" panose="05020102010507070707" pitchFamily="18" charset="2"/>
                        <a:defRPr>
                          <a:solidFill>
                            <a:schemeClr val="tx1"/>
                          </a:solidFill>
                          <a:latin typeface="Constantia" panose="02030602050306030303" pitchFamily="18"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2000" b="1" i="1" u="none" strike="noStrike" cap="none" normalizeH="0" baseline="0">
                          <a:ln>
                            <a:noFill/>
                          </a:ln>
                          <a:solidFill>
                            <a:srgbClr val="000000"/>
                          </a:solidFill>
                          <a:effectLst/>
                          <a:latin typeface="Constantia" panose="02030602050306030303" pitchFamily="18" charset="0"/>
                        </a:rPr>
                        <a:t>D Durability: All changes made by a committed transaction become permanent in the database, surviving any subsequent failures</a:t>
                      </a:r>
                      <a:r>
                        <a:rPr kumimoji="0" lang="en-US" altLang="en-US" sz="2000" b="0" i="0" u="none" strike="noStrike" cap="none" normalizeH="0" baseline="0">
                          <a:ln>
                            <a:noFill/>
                          </a:ln>
                          <a:solidFill>
                            <a:srgbClr val="000000"/>
                          </a:solidFill>
                          <a:effectLst/>
                          <a:latin typeface="Constantia" panose="02030602050306030303" pitchFamily="18" charset="0"/>
                        </a:rPr>
                        <a:t>.</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2000" b="0" i="0" u="none" strike="noStrike" cap="none" normalizeH="0" baseline="0">
                        <a:ln>
                          <a:noFill/>
                        </a:ln>
                        <a:solidFill>
                          <a:srgbClr val="000000"/>
                        </a:solidFill>
                        <a:effectLst/>
                        <a:latin typeface="Constantia" panose="02030602050306030303" pitchFamily="18"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FD9CE"/>
                    </a:solidFill>
                  </a:tcPr>
                </a:tc>
                <a:extLst>
                  <a:ext uri="{0D108BD9-81ED-4DB2-BD59-A6C34878D82A}">
                    <a16:rowId xmlns:a16="http://schemas.microsoft.com/office/drawing/2014/main" xmlns="" val="4212967158"/>
                  </a:ext>
                </a:extLst>
              </a:tr>
            </a:tbl>
          </a:graphicData>
        </a:graphic>
      </p:graphicFrame>
      <p:sp>
        <p:nvSpPr>
          <p:cNvPr id="4" name="Title 1">
            <a:extLst>
              <a:ext uri="{FF2B5EF4-FFF2-40B4-BE49-F238E27FC236}">
                <a16:creationId xmlns:a16="http://schemas.microsoft.com/office/drawing/2014/main" xmlns="" id="{698BB845-7B5A-426B-B6A4-F477521884A0}"/>
              </a:ext>
            </a:extLst>
          </p:cNvPr>
          <p:cNvSpPr txBox="1">
            <a:spLocks/>
          </p:cNvSpPr>
          <p:nvPr/>
        </p:nvSpPr>
        <p:spPr>
          <a:xfrm>
            <a:off x="1378974"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dirty="0"/>
              <a:t>Introduction to Real time Database.</a:t>
            </a:r>
          </a:p>
        </p:txBody>
      </p:sp>
      <p:pic>
        <p:nvPicPr>
          <p:cNvPr id="5" name="Picture 4">
            <a:extLst>
              <a:ext uri="{FF2B5EF4-FFF2-40B4-BE49-F238E27FC236}">
                <a16:creationId xmlns:a16="http://schemas.microsoft.com/office/drawing/2014/main" xmlns="" id="{E8C398AB-DB12-4F74-AFFC-6BAB755F6516}"/>
              </a:ext>
            </a:extLst>
          </p:cNvPr>
          <p:cNvPicPr>
            <a:picLocks noChangeAspect="1"/>
          </p:cNvPicPr>
          <p:nvPr/>
        </p:nvPicPr>
        <p:blipFill>
          <a:blip r:embed="rId2"/>
          <a:stretch>
            <a:fillRect/>
          </a:stretch>
        </p:blipFill>
        <p:spPr>
          <a:xfrm>
            <a:off x="0" y="-27448"/>
            <a:ext cx="1384300" cy="812800"/>
          </a:xfrm>
          <a:prstGeom prst="rect">
            <a:avLst/>
          </a:prstGeom>
        </p:spPr>
      </p:pic>
      <p:sp>
        <p:nvSpPr>
          <p:cNvPr id="2" name="Date Placeholder 1">
            <a:extLst>
              <a:ext uri="{FF2B5EF4-FFF2-40B4-BE49-F238E27FC236}">
                <a16:creationId xmlns:a16="http://schemas.microsoft.com/office/drawing/2014/main" xmlns="" id="{1F4E0D08-ECC9-4B1E-B645-E1036F69C433}"/>
              </a:ext>
            </a:extLst>
          </p:cNvPr>
          <p:cNvSpPr>
            <a:spLocks noGrp="1"/>
          </p:cNvSpPr>
          <p:nvPr>
            <p:ph type="dt" sz="half" idx="10"/>
          </p:nvPr>
        </p:nvSpPr>
        <p:spPr/>
        <p:txBody>
          <a:bodyPr/>
          <a:lstStyle/>
          <a:p>
            <a:pPr>
              <a:defRPr/>
            </a:pPr>
            <a:fld id="{98607918-3AFE-437B-A441-46AF8A1FD726}" type="datetime1">
              <a:rPr lang="en-US" smtClean="0"/>
              <a:pPr>
                <a:defRPr/>
              </a:pPr>
              <a:t>09/05/22</a:t>
            </a:fld>
            <a:endParaRPr lang="en-US"/>
          </a:p>
        </p:txBody>
      </p:sp>
      <p:sp>
        <p:nvSpPr>
          <p:cNvPr id="3" name="Footer Placeholder 2">
            <a:extLst>
              <a:ext uri="{FF2B5EF4-FFF2-40B4-BE49-F238E27FC236}">
                <a16:creationId xmlns:a16="http://schemas.microsoft.com/office/drawing/2014/main" xmlns="" id="{B49F1B15-6D58-4A42-9849-A58D8253620A}"/>
              </a:ext>
            </a:extLst>
          </p:cNvPr>
          <p:cNvSpPr>
            <a:spLocks noGrp="1"/>
          </p:cNvSpPr>
          <p:nvPr>
            <p:ph type="ftr" sz="quarter" idx="11"/>
          </p:nvPr>
        </p:nvSpPr>
        <p:spPr/>
        <p:txBody>
          <a:bodyPr/>
          <a:lstStyle/>
          <a:p>
            <a:pPr>
              <a:defRPr/>
            </a:pPr>
            <a:r>
              <a:rPr lang="en-US"/>
              <a:t>Mr. SOVERS SINGH BISHT                  UNIT 05</a:t>
            </a:r>
          </a:p>
        </p:txBody>
      </p:sp>
      <p:sp>
        <p:nvSpPr>
          <p:cNvPr id="6" name="Slide Number Placeholder 5">
            <a:extLst>
              <a:ext uri="{FF2B5EF4-FFF2-40B4-BE49-F238E27FC236}">
                <a16:creationId xmlns:a16="http://schemas.microsoft.com/office/drawing/2014/main" xmlns="" id="{C9386DA0-20A0-4C5D-851F-5339ED25F0D4}"/>
              </a:ext>
            </a:extLst>
          </p:cNvPr>
          <p:cNvSpPr>
            <a:spLocks noGrp="1"/>
          </p:cNvSpPr>
          <p:nvPr>
            <p:ph type="sldNum" sz="quarter" idx="12"/>
          </p:nvPr>
        </p:nvSpPr>
        <p:spPr/>
        <p:txBody>
          <a:bodyPr/>
          <a:lstStyle/>
          <a:p>
            <a:fld id="{19D24AC1-03DC-4193-9279-37FBA0125172}" type="slidenum">
              <a:rPr lang="x-none" altLang="en-US" smtClean="0"/>
              <a:pPr/>
              <a:t>140</a:t>
            </a:fld>
            <a:endParaRPr lang="en-US" altLang="en-US"/>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a:extLst>
              <a:ext uri="{FF2B5EF4-FFF2-40B4-BE49-F238E27FC236}">
                <a16:creationId xmlns:a16="http://schemas.microsoft.com/office/drawing/2014/main" xmlns="" id="{B7810A98-EAED-431D-A43B-F15805AC0DAB}"/>
              </a:ext>
            </a:extLst>
          </p:cNvPr>
          <p:cNvSpPr>
            <a:spLocks noGrp="1"/>
          </p:cNvSpPr>
          <p:nvPr>
            <p:ph type="title"/>
          </p:nvPr>
        </p:nvSpPr>
        <p:spPr/>
        <p:txBody>
          <a:bodyPr>
            <a:normAutofit fontScale="90000"/>
          </a:bodyPr>
          <a:lstStyle/>
          <a:p>
            <a:r>
              <a:rPr lang="en-US" altLang="en-US" sz="4600"/>
              <a:t>Conventional Databases:</a:t>
            </a:r>
            <a:br>
              <a:rPr lang="en-US" altLang="en-US" sz="4600"/>
            </a:br>
            <a:r>
              <a:rPr lang="en-US" altLang="en-US" sz="4600"/>
              <a:t>ACID Properties (Cont.)</a:t>
            </a:r>
          </a:p>
        </p:txBody>
      </p:sp>
      <p:sp>
        <p:nvSpPr>
          <p:cNvPr id="109571" name="Rectangle 3">
            <a:extLst>
              <a:ext uri="{FF2B5EF4-FFF2-40B4-BE49-F238E27FC236}">
                <a16:creationId xmlns:a16="http://schemas.microsoft.com/office/drawing/2014/main" xmlns="" id="{B307699C-E21D-4147-AD58-435FE2598563}"/>
              </a:ext>
            </a:extLst>
          </p:cNvPr>
          <p:cNvSpPr>
            <a:spLocks noGrp="1"/>
          </p:cNvSpPr>
          <p:nvPr>
            <p:ph type="body" idx="1"/>
          </p:nvPr>
        </p:nvSpPr>
        <p:spPr/>
        <p:txBody>
          <a:bodyPr>
            <a:normAutofit fontScale="92500" lnSpcReduction="10000"/>
          </a:bodyPr>
          <a:lstStyle/>
          <a:p>
            <a:r>
              <a:rPr lang="en-US" altLang="en-US"/>
              <a:t>Consistency of database is preserved by each transaction </a:t>
            </a:r>
          </a:p>
          <a:p>
            <a:r>
              <a:rPr lang="en-US" altLang="en-US"/>
              <a:t>Recovery Protocols are used to ensure the Atomicity and Durability properties</a:t>
            </a:r>
          </a:p>
          <a:p>
            <a:r>
              <a:rPr lang="en-US" altLang="en-US"/>
              <a:t>The difficulty of dealing with traditional transactions that different execution paths have significantly different requirement</a:t>
            </a:r>
          </a:p>
          <a:p>
            <a:r>
              <a:rPr lang="en-US" altLang="en-US"/>
              <a:t>Concurrent execution may violate the database integrity constrains regardless of the correctness of individual transactions.</a:t>
            </a:r>
          </a:p>
        </p:txBody>
      </p:sp>
      <p:pic>
        <p:nvPicPr>
          <p:cNvPr id="4" name="Picture 3">
            <a:extLst>
              <a:ext uri="{FF2B5EF4-FFF2-40B4-BE49-F238E27FC236}">
                <a16:creationId xmlns:a16="http://schemas.microsoft.com/office/drawing/2014/main" xmlns="" id="{7E64F94E-5610-41C2-90FE-5A604F82C13D}"/>
              </a:ext>
            </a:extLst>
          </p:cNvPr>
          <p:cNvPicPr>
            <a:picLocks noChangeAspect="1"/>
          </p:cNvPicPr>
          <p:nvPr/>
        </p:nvPicPr>
        <p:blipFill>
          <a:blip r:embed="rId2"/>
          <a:stretch>
            <a:fillRect/>
          </a:stretch>
        </p:blipFill>
        <p:spPr>
          <a:xfrm>
            <a:off x="0" y="-27448"/>
            <a:ext cx="1384300" cy="812800"/>
          </a:xfrm>
          <a:prstGeom prst="rect">
            <a:avLst/>
          </a:prstGeom>
        </p:spPr>
      </p:pic>
      <p:sp>
        <p:nvSpPr>
          <p:cNvPr id="2" name="Date Placeholder 1">
            <a:extLst>
              <a:ext uri="{FF2B5EF4-FFF2-40B4-BE49-F238E27FC236}">
                <a16:creationId xmlns:a16="http://schemas.microsoft.com/office/drawing/2014/main" xmlns="" id="{9D40E184-EE37-4C36-B986-D6452597467D}"/>
              </a:ext>
            </a:extLst>
          </p:cNvPr>
          <p:cNvSpPr>
            <a:spLocks noGrp="1"/>
          </p:cNvSpPr>
          <p:nvPr>
            <p:ph type="dt" sz="half" idx="10"/>
          </p:nvPr>
        </p:nvSpPr>
        <p:spPr/>
        <p:txBody>
          <a:bodyPr/>
          <a:lstStyle/>
          <a:p>
            <a:fld id="{D089B939-02D4-44D1-A6DD-6638C8AEB10A}" type="datetime1">
              <a:rPr lang="en-US" smtClean="0"/>
              <a:pPr/>
              <a:t>09/05/22</a:t>
            </a:fld>
            <a:endParaRPr lang="en-US" dirty="0"/>
          </a:p>
        </p:txBody>
      </p:sp>
      <p:sp>
        <p:nvSpPr>
          <p:cNvPr id="3" name="Footer Placeholder 2">
            <a:extLst>
              <a:ext uri="{FF2B5EF4-FFF2-40B4-BE49-F238E27FC236}">
                <a16:creationId xmlns:a16="http://schemas.microsoft.com/office/drawing/2014/main" xmlns="" id="{0962E997-2945-4B72-AEAB-869AA12475D8}"/>
              </a:ext>
            </a:extLst>
          </p:cNvPr>
          <p:cNvSpPr>
            <a:spLocks noGrp="1"/>
          </p:cNvSpPr>
          <p:nvPr>
            <p:ph type="ftr" sz="quarter" idx="11"/>
          </p:nvPr>
        </p:nvSpPr>
        <p:spPr/>
        <p:txBody>
          <a:bodyPr/>
          <a:lstStyle/>
          <a:p>
            <a:r>
              <a:rPr lang="en-US"/>
              <a:t>Mr. SOVERS SINGH BISHT                  UNIT 05</a:t>
            </a:r>
            <a:endParaRPr lang="en-US" dirty="0"/>
          </a:p>
        </p:txBody>
      </p:sp>
      <p:sp>
        <p:nvSpPr>
          <p:cNvPr id="5" name="Slide Number Placeholder 4">
            <a:extLst>
              <a:ext uri="{FF2B5EF4-FFF2-40B4-BE49-F238E27FC236}">
                <a16:creationId xmlns:a16="http://schemas.microsoft.com/office/drawing/2014/main" xmlns="" id="{0A737C7A-EF2D-4189-BFB3-15E6CA7BC19E}"/>
              </a:ext>
            </a:extLst>
          </p:cNvPr>
          <p:cNvSpPr>
            <a:spLocks noGrp="1"/>
          </p:cNvSpPr>
          <p:nvPr>
            <p:ph type="sldNum" sz="quarter" idx="12"/>
          </p:nvPr>
        </p:nvSpPr>
        <p:spPr/>
        <p:txBody>
          <a:bodyPr/>
          <a:lstStyle/>
          <a:p>
            <a:fld id="{B6F15528-21DE-4FAA-801E-634DDDAF4B2B}" type="slidenum">
              <a:rPr lang="en-US" smtClean="0"/>
              <a:pPr/>
              <a:t>141</a:t>
            </a:fld>
            <a:endParaRPr lang="en-US" dirty="0"/>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a:extLst>
              <a:ext uri="{FF2B5EF4-FFF2-40B4-BE49-F238E27FC236}">
                <a16:creationId xmlns:a16="http://schemas.microsoft.com/office/drawing/2014/main" xmlns="" id="{A03E8645-B779-42A0-96C4-B2F68DDE9714}"/>
              </a:ext>
            </a:extLst>
          </p:cNvPr>
          <p:cNvSpPr>
            <a:spLocks noGrp="1"/>
          </p:cNvSpPr>
          <p:nvPr>
            <p:ph type="title"/>
          </p:nvPr>
        </p:nvSpPr>
        <p:spPr/>
        <p:txBody>
          <a:bodyPr/>
          <a:lstStyle/>
          <a:p>
            <a:r>
              <a:rPr lang="en-US" altLang="en-US"/>
              <a:t>Serializability</a:t>
            </a:r>
          </a:p>
        </p:txBody>
      </p:sp>
      <p:sp>
        <p:nvSpPr>
          <p:cNvPr id="112643" name="Rectangle 3">
            <a:extLst>
              <a:ext uri="{FF2B5EF4-FFF2-40B4-BE49-F238E27FC236}">
                <a16:creationId xmlns:a16="http://schemas.microsoft.com/office/drawing/2014/main" xmlns="" id="{AAF50FDD-62C6-4BD9-BAC4-FA82DD18403D}"/>
              </a:ext>
            </a:extLst>
          </p:cNvPr>
          <p:cNvSpPr>
            <a:spLocks noGrp="1"/>
          </p:cNvSpPr>
          <p:nvPr>
            <p:ph type="body" idx="1"/>
          </p:nvPr>
        </p:nvSpPr>
        <p:spPr/>
        <p:txBody>
          <a:bodyPr/>
          <a:lstStyle/>
          <a:p>
            <a:pPr>
              <a:lnSpc>
                <a:spcPct val="80000"/>
              </a:lnSpc>
            </a:pPr>
            <a:r>
              <a:rPr lang="en-US" altLang="en-US" sz="2200"/>
              <a:t>An execution is said to be </a:t>
            </a:r>
            <a:r>
              <a:rPr lang="en-US" altLang="en-US" sz="2200" b="1" i="1">
                <a:solidFill>
                  <a:schemeClr val="accent1"/>
                </a:solidFill>
              </a:rPr>
              <a:t>serializiable</a:t>
            </a:r>
            <a:r>
              <a:rPr lang="en-US" altLang="en-US" sz="2200" b="1" i="1"/>
              <a:t> </a:t>
            </a:r>
            <a:r>
              <a:rPr lang="en-US" altLang="en-US" sz="2200"/>
              <a:t>if it produces the same output and has the same effect on the database as some serial execution of the same transactions.</a:t>
            </a:r>
          </a:p>
          <a:p>
            <a:pPr>
              <a:lnSpc>
                <a:spcPct val="80000"/>
              </a:lnSpc>
            </a:pPr>
            <a:r>
              <a:rPr lang="en-US" altLang="en-US" sz="2200"/>
              <a:t>Serializability is a notion of correctness in any DBMS</a:t>
            </a:r>
          </a:p>
          <a:p>
            <a:pPr>
              <a:lnSpc>
                <a:spcPct val="80000"/>
              </a:lnSpc>
            </a:pPr>
            <a:r>
              <a:rPr lang="en-US" altLang="en-US" sz="2200"/>
              <a:t>Conflict-Serializability:</a:t>
            </a:r>
          </a:p>
          <a:p>
            <a:pPr lvl="1">
              <a:lnSpc>
                <a:spcPct val="80000"/>
              </a:lnSpc>
            </a:pPr>
            <a:r>
              <a:rPr lang="en-US" altLang="en-US" sz="2000"/>
              <a:t> the simplest and most common form of Serializability</a:t>
            </a:r>
          </a:p>
          <a:p>
            <a:pPr lvl="1">
              <a:lnSpc>
                <a:spcPct val="80000"/>
              </a:lnSpc>
            </a:pPr>
            <a:r>
              <a:rPr lang="en-US" altLang="en-US" sz="2000"/>
              <a:t>ensures that conflicting operations appear in the same order in two equivalent executions</a:t>
            </a:r>
          </a:p>
          <a:p>
            <a:pPr lvl="1">
              <a:lnSpc>
                <a:spcPct val="80000"/>
              </a:lnSpc>
            </a:pPr>
            <a:r>
              <a:rPr lang="en-US" altLang="en-US" sz="2000">
                <a:cs typeface="Arial" panose="020B0604020202020204" pitchFamily="34" charset="0"/>
              </a:rPr>
              <a:t>Conflicts can happen in case of read and write operations on the same data object.</a:t>
            </a:r>
            <a:endParaRPr lang="x-none" altLang="en-US" sz="2000">
              <a:cs typeface="Arial" panose="020B0604020202020204" pitchFamily="34" charset="0"/>
            </a:endParaRPr>
          </a:p>
          <a:p>
            <a:pPr>
              <a:lnSpc>
                <a:spcPct val="80000"/>
              </a:lnSpc>
            </a:pPr>
            <a:r>
              <a:rPr lang="en-US" altLang="en-US" sz="2200">
                <a:cs typeface="Arial" panose="020B0604020202020204" pitchFamily="34" charset="0"/>
              </a:rPr>
              <a:t>View </a:t>
            </a:r>
            <a:r>
              <a:rPr lang="en-US" altLang="en-US" sz="2200"/>
              <a:t>Serializability</a:t>
            </a:r>
          </a:p>
          <a:p>
            <a:pPr lvl="1">
              <a:lnSpc>
                <a:spcPct val="80000"/>
              </a:lnSpc>
            </a:pPr>
            <a:r>
              <a:rPr lang="en-US" altLang="en-US" sz="2000"/>
              <a:t>Two executions are equivalent if each transaction reads the same values in the two executions.</a:t>
            </a:r>
          </a:p>
          <a:p>
            <a:pPr lvl="1">
              <a:lnSpc>
                <a:spcPct val="80000"/>
              </a:lnSpc>
            </a:pPr>
            <a:r>
              <a:rPr lang="en-US" altLang="en-US" sz="2000"/>
              <a:t>Final value of the databases is the same in both executions</a:t>
            </a:r>
          </a:p>
        </p:txBody>
      </p:sp>
      <p:pic>
        <p:nvPicPr>
          <p:cNvPr id="4" name="Picture 3">
            <a:extLst>
              <a:ext uri="{FF2B5EF4-FFF2-40B4-BE49-F238E27FC236}">
                <a16:creationId xmlns:a16="http://schemas.microsoft.com/office/drawing/2014/main" xmlns="" id="{6EA55510-BD56-4B73-9B71-C9D58F2E99A1}"/>
              </a:ext>
            </a:extLst>
          </p:cNvPr>
          <p:cNvPicPr>
            <a:picLocks noChangeAspect="1"/>
          </p:cNvPicPr>
          <p:nvPr/>
        </p:nvPicPr>
        <p:blipFill>
          <a:blip r:embed="rId2"/>
          <a:stretch>
            <a:fillRect/>
          </a:stretch>
        </p:blipFill>
        <p:spPr>
          <a:xfrm>
            <a:off x="0" y="-27448"/>
            <a:ext cx="1384300" cy="812800"/>
          </a:xfrm>
          <a:prstGeom prst="rect">
            <a:avLst/>
          </a:prstGeom>
        </p:spPr>
      </p:pic>
      <p:sp>
        <p:nvSpPr>
          <p:cNvPr id="2" name="Date Placeholder 1">
            <a:extLst>
              <a:ext uri="{FF2B5EF4-FFF2-40B4-BE49-F238E27FC236}">
                <a16:creationId xmlns:a16="http://schemas.microsoft.com/office/drawing/2014/main" xmlns="" id="{B6D32594-9776-47E9-AD85-EE051BE7B8CB}"/>
              </a:ext>
            </a:extLst>
          </p:cNvPr>
          <p:cNvSpPr>
            <a:spLocks noGrp="1"/>
          </p:cNvSpPr>
          <p:nvPr>
            <p:ph type="dt" sz="half" idx="10"/>
          </p:nvPr>
        </p:nvSpPr>
        <p:spPr/>
        <p:txBody>
          <a:bodyPr/>
          <a:lstStyle/>
          <a:p>
            <a:fld id="{F01E5F96-519B-4B1A-A4B9-1F55F7136202}" type="datetime1">
              <a:rPr lang="en-US" smtClean="0"/>
              <a:pPr/>
              <a:t>09/05/22</a:t>
            </a:fld>
            <a:endParaRPr lang="en-US" dirty="0"/>
          </a:p>
        </p:txBody>
      </p:sp>
      <p:sp>
        <p:nvSpPr>
          <p:cNvPr id="3" name="Footer Placeholder 2">
            <a:extLst>
              <a:ext uri="{FF2B5EF4-FFF2-40B4-BE49-F238E27FC236}">
                <a16:creationId xmlns:a16="http://schemas.microsoft.com/office/drawing/2014/main" xmlns="" id="{0A8BF153-A711-43BA-896E-4C85E97D8181}"/>
              </a:ext>
            </a:extLst>
          </p:cNvPr>
          <p:cNvSpPr>
            <a:spLocks noGrp="1"/>
          </p:cNvSpPr>
          <p:nvPr>
            <p:ph type="ftr" sz="quarter" idx="11"/>
          </p:nvPr>
        </p:nvSpPr>
        <p:spPr/>
        <p:txBody>
          <a:bodyPr/>
          <a:lstStyle/>
          <a:p>
            <a:r>
              <a:rPr lang="en-US"/>
              <a:t>Mr. SOVERS SINGH BISHT                  UNIT 05</a:t>
            </a:r>
            <a:endParaRPr lang="en-US" dirty="0"/>
          </a:p>
        </p:txBody>
      </p:sp>
      <p:sp>
        <p:nvSpPr>
          <p:cNvPr id="5" name="Slide Number Placeholder 4">
            <a:extLst>
              <a:ext uri="{FF2B5EF4-FFF2-40B4-BE49-F238E27FC236}">
                <a16:creationId xmlns:a16="http://schemas.microsoft.com/office/drawing/2014/main" xmlns="" id="{F5871ED4-C31F-43CD-A1C4-CCCEC64332FE}"/>
              </a:ext>
            </a:extLst>
          </p:cNvPr>
          <p:cNvSpPr>
            <a:spLocks noGrp="1"/>
          </p:cNvSpPr>
          <p:nvPr>
            <p:ph type="sldNum" sz="quarter" idx="12"/>
          </p:nvPr>
        </p:nvSpPr>
        <p:spPr/>
        <p:txBody>
          <a:bodyPr/>
          <a:lstStyle/>
          <a:p>
            <a:fld id="{B6F15528-21DE-4FAA-801E-634DDDAF4B2B}" type="slidenum">
              <a:rPr lang="en-US" smtClean="0"/>
              <a:pPr/>
              <a:t>142</a:t>
            </a:fld>
            <a:endParaRPr lang="en-US" dirty="0"/>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a:extLst>
              <a:ext uri="{FF2B5EF4-FFF2-40B4-BE49-F238E27FC236}">
                <a16:creationId xmlns:a16="http://schemas.microsoft.com/office/drawing/2014/main" xmlns="" id="{52364DD7-8DFA-4258-AEA0-027D373B6E6D}"/>
              </a:ext>
            </a:extLst>
          </p:cNvPr>
          <p:cNvSpPr>
            <a:spLocks noGrp="1"/>
          </p:cNvSpPr>
          <p:nvPr>
            <p:ph type="title"/>
          </p:nvPr>
        </p:nvSpPr>
        <p:spPr/>
        <p:txBody>
          <a:bodyPr/>
          <a:lstStyle/>
          <a:p>
            <a:r>
              <a:rPr lang="en-US" altLang="en-US"/>
              <a:t>Recoverable History</a:t>
            </a:r>
          </a:p>
        </p:txBody>
      </p:sp>
      <p:sp>
        <p:nvSpPr>
          <p:cNvPr id="113667" name="Rectangle 3">
            <a:extLst>
              <a:ext uri="{FF2B5EF4-FFF2-40B4-BE49-F238E27FC236}">
                <a16:creationId xmlns:a16="http://schemas.microsoft.com/office/drawing/2014/main" xmlns="" id="{B9D50BD0-457C-42C4-A334-264A80D23ACD}"/>
              </a:ext>
            </a:extLst>
          </p:cNvPr>
          <p:cNvSpPr>
            <a:spLocks noGrp="1"/>
          </p:cNvSpPr>
          <p:nvPr>
            <p:ph type="body" idx="1"/>
          </p:nvPr>
        </p:nvSpPr>
        <p:spPr/>
        <p:txBody>
          <a:bodyPr>
            <a:normAutofit fontScale="92500" lnSpcReduction="10000"/>
          </a:bodyPr>
          <a:lstStyle/>
          <a:p>
            <a:pPr>
              <a:lnSpc>
                <a:spcPct val="90000"/>
              </a:lnSpc>
            </a:pPr>
            <a:r>
              <a:rPr lang="en-US" altLang="en-US"/>
              <a:t>Cascading-Aborts:</a:t>
            </a:r>
            <a:r>
              <a:rPr lang="en-US" altLang="en-US" i="1"/>
              <a:t> </a:t>
            </a:r>
            <a:r>
              <a:rPr lang="en-US" altLang="en-US"/>
              <a:t>If a transaction Tj reads a value that was last written by an aborted transaction Ti, then Tj must also be aborted</a:t>
            </a:r>
            <a:endParaRPr lang="x-none" altLang="en-US">
              <a:cs typeface="Arial" panose="020B0604020202020204" pitchFamily="34" charset="0"/>
            </a:endParaRPr>
          </a:p>
          <a:p>
            <a:pPr>
              <a:lnSpc>
                <a:spcPct val="90000"/>
              </a:lnSpc>
            </a:pPr>
            <a:r>
              <a:rPr lang="en-US" altLang="en-US"/>
              <a:t>To keep </a:t>
            </a:r>
            <a:r>
              <a:rPr lang="en-US" altLang="en-US">
                <a:solidFill>
                  <a:schemeClr val="hlink"/>
                </a:solidFill>
              </a:rPr>
              <a:t>Durability</a:t>
            </a:r>
            <a:r>
              <a:rPr lang="en-US" altLang="en-US"/>
              <a:t>, once a transaction commits, it could not subsequently be aborted nor its effects changed due to cascading-aborts.</a:t>
            </a:r>
            <a:endParaRPr lang="x-none" altLang="en-US">
              <a:cs typeface="Arial" panose="020B0604020202020204" pitchFamily="34" charset="0"/>
            </a:endParaRPr>
          </a:p>
          <a:p>
            <a:pPr>
              <a:lnSpc>
                <a:spcPct val="90000"/>
              </a:lnSpc>
            </a:pPr>
            <a:r>
              <a:rPr lang="en-US" altLang="en-US"/>
              <a:t>to assure </a:t>
            </a:r>
            <a:r>
              <a:rPr lang="en-US" altLang="en-US">
                <a:solidFill>
                  <a:schemeClr val="hlink"/>
                </a:solidFill>
              </a:rPr>
              <a:t>Atomicity</a:t>
            </a:r>
            <a:r>
              <a:rPr lang="en-US" altLang="en-US" i="1"/>
              <a:t> </a:t>
            </a:r>
            <a:r>
              <a:rPr lang="en-US" altLang="en-US"/>
              <a:t>and </a:t>
            </a:r>
            <a:r>
              <a:rPr lang="en-US" altLang="en-US">
                <a:solidFill>
                  <a:schemeClr val="hlink"/>
                </a:solidFill>
              </a:rPr>
              <a:t>Durability</a:t>
            </a:r>
            <a:r>
              <a:rPr lang="en-US" altLang="en-US"/>
              <a:t>, an execution must be </a:t>
            </a:r>
            <a:r>
              <a:rPr lang="en-US" altLang="en-US">
                <a:solidFill>
                  <a:schemeClr val="hlink"/>
                </a:solidFill>
              </a:rPr>
              <a:t>Recoverable</a:t>
            </a:r>
          </a:p>
          <a:p>
            <a:pPr>
              <a:lnSpc>
                <a:spcPct val="90000"/>
              </a:lnSpc>
            </a:pPr>
            <a:r>
              <a:rPr lang="en-US" altLang="en-US"/>
              <a:t>An execution is </a:t>
            </a:r>
            <a:r>
              <a:rPr lang="en-US" altLang="en-US">
                <a:solidFill>
                  <a:schemeClr val="hlink"/>
                </a:solidFill>
              </a:rPr>
              <a:t>Recoverable</a:t>
            </a:r>
            <a:r>
              <a:rPr lang="en-US" altLang="en-US" i="1"/>
              <a:t> </a:t>
            </a:r>
            <a:r>
              <a:rPr lang="en-US" altLang="en-US"/>
              <a:t>if, once a transaction is committed, the transaction is guaranteed not to be involved in cascading aborts.</a:t>
            </a:r>
            <a:endParaRPr lang="en-US" altLang="en-US">
              <a:cs typeface="Arial" panose="020B0604020202020204" pitchFamily="34" charset="0"/>
            </a:endParaRPr>
          </a:p>
        </p:txBody>
      </p:sp>
      <p:pic>
        <p:nvPicPr>
          <p:cNvPr id="4" name="Picture 3">
            <a:extLst>
              <a:ext uri="{FF2B5EF4-FFF2-40B4-BE49-F238E27FC236}">
                <a16:creationId xmlns:a16="http://schemas.microsoft.com/office/drawing/2014/main" xmlns="" id="{5B5F17A9-8FEF-4595-A6F5-EFDE96C17A39}"/>
              </a:ext>
            </a:extLst>
          </p:cNvPr>
          <p:cNvPicPr>
            <a:picLocks noChangeAspect="1"/>
          </p:cNvPicPr>
          <p:nvPr/>
        </p:nvPicPr>
        <p:blipFill>
          <a:blip r:embed="rId2"/>
          <a:stretch>
            <a:fillRect/>
          </a:stretch>
        </p:blipFill>
        <p:spPr>
          <a:xfrm>
            <a:off x="0" y="-27448"/>
            <a:ext cx="1384300" cy="812800"/>
          </a:xfrm>
          <a:prstGeom prst="rect">
            <a:avLst/>
          </a:prstGeom>
        </p:spPr>
      </p:pic>
      <p:sp>
        <p:nvSpPr>
          <p:cNvPr id="2" name="Date Placeholder 1">
            <a:extLst>
              <a:ext uri="{FF2B5EF4-FFF2-40B4-BE49-F238E27FC236}">
                <a16:creationId xmlns:a16="http://schemas.microsoft.com/office/drawing/2014/main" xmlns="" id="{2ED54F6E-15D3-4823-9B04-DF2F45C917FF}"/>
              </a:ext>
            </a:extLst>
          </p:cNvPr>
          <p:cNvSpPr>
            <a:spLocks noGrp="1"/>
          </p:cNvSpPr>
          <p:nvPr>
            <p:ph type="dt" sz="half" idx="10"/>
          </p:nvPr>
        </p:nvSpPr>
        <p:spPr/>
        <p:txBody>
          <a:bodyPr/>
          <a:lstStyle/>
          <a:p>
            <a:fld id="{EFA4167C-14B0-4E41-9FE6-8E8F41B744F0}" type="datetime1">
              <a:rPr lang="en-US" smtClean="0"/>
              <a:pPr/>
              <a:t>09/05/22</a:t>
            </a:fld>
            <a:endParaRPr lang="en-US" dirty="0"/>
          </a:p>
        </p:txBody>
      </p:sp>
      <p:sp>
        <p:nvSpPr>
          <p:cNvPr id="3" name="Footer Placeholder 2">
            <a:extLst>
              <a:ext uri="{FF2B5EF4-FFF2-40B4-BE49-F238E27FC236}">
                <a16:creationId xmlns:a16="http://schemas.microsoft.com/office/drawing/2014/main" xmlns="" id="{58A2AFE1-50A4-4ADD-9A37-9B16CABA58F3}"/>
              </a:ext>
            </a:extLst>
          </p:cNvPr>
          <p:cNvSpPr>
            <a:spLocks noGrp="1"/>
          </p:cNvSpPr>
          <p:nvPr>
            <p:ph type="ftr" sz="quarter" idx="11"/>
          </p:nvPr>
        </p:nvSpPr>
        <p:spPr/>
        <p:txBody>
          <a:bodyPr/>
          <a:lstStyle/>
          <a:p>
            <a:r>
              <a:rPr lang="en-US"/>
              <a:t>Mr. SOVERS SINGH BISHT                  UNIT 05</a:t>
            </a:r>
            <a:endParaRPr lang="en-US" dirty="0"/>
          </a:p>
        </p:txBody>
      </p:sp>
      <p:sp>
        <p:nvSpPr>
          <p:cNvPr id="5" name="Slide Number Placeholder 4">
            <a:extLst>
              <a:ext uri="{FF2B5EF4-FFF2-40B4-BE49-F238E27FC236}">
                <a16:creationId xmlns:a16="http://schemas.microsoft.com/office/drawing/2014/main" xmlns="" id="{84329BBA-7685-4F47-A711-188AB3448D55}"/>
              </a:ext>
            </a:extLst>
          </p:cNvPr>
          <p:cNvSpPr>
            <a:spLocks noGrp="1"/>
          </p:cNvSpPr>
          <p:nvPr>
            <p:ph type="sldNum" sz="quarter" idx="12"/>
          </p:nvPr>
        </p:nvSpPr>
        <p:spPr/>
        <p:txBody>
          <a:bodyPr/>
          <a:lstStyle/>
          <a:p>
            <a:fld id="{B6F15528-21DE-4FAA-801E-634DDDAF4B2B}" type="slidenum">
              <a:rPr lang="en-US" smtClean="0"/>
              <a:pPr/>
              <a:t>143</a:t>
            </a:fld>
            <a:endParaRPr lang="en-US" dirty="0"/>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a:extLst>
              <a:ext uri="{FF2B5EF4-FFF2-40B4-BE49-F238E27FC236}">
                <a16:creationId xmlns:a16="http://schemas.microsoft.com/office/drawing/2014/main" xmlns="" id="{FE39B689-E5DB-4C0C-A599-4A896FED7AD9}"/>
              </a:ext>
            </a:extLst>
          </p:cNvPr>
          <p:cNvSpPr>
            <a:spLocks noGrp="1"/>
          </p:cNvSpPr>
          <p:nvPr>
            <p:ph type="title"/>
          </p:nvPr>
        </p:nvSpPr>
        <p:spPr/>
        <p:txBody>
          <a:bodyPr/>
          <a:lstStyle/>
          <a:p>
            <a:r>
              <a:rPr lang="en-US" altLang="en-US"/>
              <a:t>Recoverable History (Cont)</a:t>
            </a:r>
          </a:p>
        </p:txBody>
      </p:sp>
      <p:sp>
        <p:nvSpPr>
          <p:cNvPr id="114691" name="Rectangle 3">
            <a:extLst>
              <a:ext uri="{FF2B5EF4-FFF2-40B4-BE49-F238E27FC236}">
                <a16:creationId xmlns:a16="http://schemas.microsoft.com/office/drawing/2014/main" xmlns="" id="{4D6A4A6D-CC8F-41CB-BAFD-2EB58329EF56}"/>
              </a:ext>
            </a:extLst>
          </p:cNvPr>
          <p:cNvSpPr>
            <a:spLocks noGrp="1"/>
          </p:cNvSpPr>
          <p:nvPr>
            <p:ph type="body" idx="1"/>
          </p:nvPr>
        </p:nvSpPr>
        <p:spPr/>
        <p:txBody>
          <a:bodyPr>
            <a:normAutofit fontScale="92500" lnSpcReduction="20000"/>
          </a:bodyPr>
          <a:lstStyle/>
          <a:p>
            <a:r>
              <a:rPr lang="en-US" altLang="en-US" b="1"/>
              <a:t>Cascadeless</a:t>
            </a:r>
            <a:r>
              <a:rPr lang="en-US" altLang="en-US"/>
              <a:t>: Read only committed written data. That is, if transaction Tj reads from Ti, then Ti must be an already committed transaction; i.e.,</a:t>
            </a:r>
          </a:p>
          <a:p>
            <a:pPr lvl="1"/>
            <a:r>
              <a:rPr lang="en-US" altLang="en-US"/>
              <a:t>Wi [x] → Rj [x] </a:t>
            </a:r>
            <a:r>
              <a:rPr lang="en-US" altLang="en-US">
                <a:latin typeface="Kozuka Mincho Pro EL" pitchFamily="18" charset="-128"/>
                <a:ea typeface="Kozuka Mincho Pro EL" pitchFamily="18" charset="-128"/>
              </a:rPr>
              <a:t>⇒</a:t>
            </a:r>
            <a:r>
              <a:rPr lang="en-US" altLang="en-US"/>
              <a:t> Ci → Cj</a:t>
            </a:r>
            <a:endParaRPr lang="x-none" altLang="en-US">
              <a:cs typeface="Arial" panose="020B0604020202020204" pitchFamily="34" charset="0"/>
            </a:endParaRPr>
          </a:p>
          <a:p>
            <a:r>
              <a:rPr lang="en-US" altLang="en-US" b="1"/>
              <a:t>Strict</a:t>
            </a:r>
            <a:r>
              <a:rPr lang="en-US" altLang="en-US"/>
              <a:t>: Read and write only committed written data. That is, if transaction Tj reads from Ti, or overwrites a data item that was last written by Ti, then Ti must be an already committed transaction; i.e.,</a:t>
            </a:r>
          </a:p>
          <a:p>
            <a:pPr lvl="1"/>
            <a:r>
              <a:rPr lang="en-US" altLang="en-US"/>
              <a:t>Wi [x] → Rj [x] </a:t>
            </a:r>
            <a:r>
              <a:rPr lang="en-US" altLang="en-US">
                <a:latin typeface="Kozuka Mincho Pro EL" pitchFamily="18" charset="-128"/>
                <a:ea typeface="Kozuka Mincho Pro EL" pitchFamily="18" charset="-128"/>
              </a:rPr>
              <a:t>⇒</a:t>
            </a:r>
            <a:r>
              <a:rPr lang="en-US" altLang="en-US"/>
              <a:t> Ci → Cj  </a:t>
            </a:r>
          </a:p>
          <a:p>
            <a:pPr lvl="1">
              <a:buFont typeface="Wingdings 2" panose="05020102010507070707" pitchFamily="18" charset="2"/>
              <a:buNone/>
            </a:pPr>
            <a:r>
              <a:rPr lang="en-US" altLang="en-US"/>
              <a:t>   Wj [x] </a:t>
            </a:r>
            <a:r>
              <a:rPr lang="en-US" altLang="en-US">
                <a:latin typeface="Kozuka Mincho Pro EL" pitchFamily="18" charset="-128"/>
                <a:ea typeface="Kozuka Mincho Pro EL" pitchFamily="18" charset="-128"/>
              </a:rPr>
              <a:t>⇒</a:t>
            </a:r>
            <a:r>
              <a:rPr lang="en-US" altLang="en-US"/>
              <a:t> Ci → Cj</a:t>
            </a:r>
          </a:p>
        </p:txBody>
      </p:sp>
      <p:pic>
        <p:nvPicPr>
          <p:cNvPr id="4" name="Picture 3">
            <a:extLst>
              <a:ext uri="{FF2B5EF4-FFF2-40B4-BE49-F238E27FC236}">
                <a16:creationId xmlns:a16="http://schemas.microsoft.com/office/drawing/2014/main" xmlns="" id="{BDCFB380-946D-411C-805E-8ECAB1A72809}"/>
              </a:ext>
            </a:extLst>
          </p:cNvPr>
          <p:cNvPicPr>
            <a:picLocks noChangeAspect="1"/>
          </p:cNvPicPr>
          <p:nvPr/>
        </p:nvPicPr>
        <p:blipFill>
          <a:blip r:embed="rId2"/>
          <a:stretch>
            <a:fillRect/>
          </a:stretch>
        </p:blipFill>
        <p:spPr>
          <a:xfrm>
            <a:off x="0" y="-27448"/>
            <a:ext cx="1384300" cy="812800"/>
          </a:xfrm>
          <a:prstGeom prst="rect">
            <a:avLst/>
          </a:prstGeom>
        </p:spPr>
      </p:pic>
      <p:sp>
        <p:nvSpPr>
          <p:cNvPr id="2" name="Date Placeholder 1">
            <a:extLst>
              <a:ext uri="{FF2B5EF4-FFF2-40B4-BE49-F238E27FC236}">
                <a16:creationId xmlns:a16="http://schemas.microsoft.com/office/drawing/2014/main" xmlns="" id="{9E35FB45-7D9C-40F7-BD4D-1926E25565AB}"/>
              </a:ext>
            </a:extLst>
          </p:cNvPr>
          <p:cNvSpPr>
            <a:spLocks noGrp="1"/>
          </p:cNvSpPr>
          <p:nvPr>
            <p:ph type="dt" sz="half" idx="10"/>
          </p:nvPr>
        </p:nvSpPr>
        <p:spPr/>
        <p:txBody>
          <a:bodyPr/>
          <a:lstStyle/>
          <a:p>
            <a:fld id="{C442277A-F339-4008-9B6A-6A27AB2B4C31}" type="datetime1">
              <a:rPr lang="en-US" smtClean="0"/>
              <a:pPr/>
              <a:t>09/05/22</a:t>
            </a:fld>
            <a:endParaRPr lang="en-US" dirty="0"/>
          </a:p>
        </p:txBody>
      </p:sp>
      <p:sp>
        <p:nvSpPr>
          <p:cNvPr id="3" name="Footer Placeholder 2">
            <a:extLst>
              <a:ext uri="{FF2B5EF4-FFF2-40B4-BE49-F238E27FC236}">
                <a16:creationId xmlns:a16="http://schemas.microsoft.com/office/drawing/2014/main" xmlns="" id="{936564D3-E63F-4331-AAE8-248DC8C62C95}"/>
              </a:ext>
            </a:extLst>
          </p:cNvPr>
          <p:cNvSpPr>
            <a:spLocks noGrp="1"/>
          </p:cNvSpPr>
          <p:nvPr>
            <p:ph type="ftr" sz="quarter" idx="11"/>
          </p:nvPr>
        </p:nvSpPr>
        <p:spPr/>
        <p:txBody>
          <a:bodyPr/>
          <a:lstStyle/>
          <a:p>
            <a:r>
              <a:rPr lang="en-US"/>
              <a:t>Mr. SOVERS SINGH BISHT                  UNIT 05</a:t>
            </a:r>
            <a:endParaRPr lang="en-US" dirty="0"/>
          </a:p>
        </p:txBody>
      </p:sp>
      <p:sp>
        <p:nvSpPr>
          <p:cNvPr id="5" name="Slide Number Placeholder 4">
            <a:extLst>
              <a:ext uri="{FF2B5EF4-FFF2-40B4-BE49-F238E27FC236}">
                <a16:creationId xmlns:a16="http://schemas.microsoft.com/office/drawing/2014/main" xmlns="" id="{B558ECA2-4267-41B9-8197-40E707286815}"/>
              </a:ext>
            </a:extLst>
          </p:cNvPr>
          <p:cNvSpPr>
            <a:spLocks noGrp="1"/>
          </p:cNvSpPr>
          <p:nvPr>
            <p:ph type="sldNum" sz="quarter" idx="12"/>
          </p:nvPr>
        </p:nvSpPr>
        <p:spPr/>
        <p:txBody>
          <a:bodyPr/>
          <a:lstStyle/>
          <a:p>
            <a:fld id="{B6F15528-21DE-4FAA-801E-634DDDAF4B2B}" type="slidenum">
              <a:rPr lang="en-US" smtClean="0"/>
              <a:pPr/>
              <a:t>144</a:t>
            </a:fld>
            <a:endParaRPr lang="en-US" dirty="0"/>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a:extLst>
              <a:ext uri="{FF2B5EF4-FFF2-40B4-BE49-F238E27FC236}">
                <a16:creationId xmlns:a16="http://schemas.microsoft.com/office/drawing/2014/main" xmlns="" id="{4B848C00-D221-4565-8BC4-177688189469}"/>
              </a:ext>
            </a:extLst>
          </p:cNvPr>
          <p:cNvSpPr>
            <a:spLocks noGrp="1"/>
          </p:cNvSpPr>
          <p:nvPr>
            <p:ph type="title"/>
          </p:nvPr>
        </p:nvSpPr>
        <p:spPr/>
        <p:txBody>
          <a:bodyPr/>
          <a:lstStyle/>
          <a:p>
            <a:r>
              <a:rPr lang="en-US" altLang="en-US"/>
              <a:t>RTBBS vs. Conventional DB</a:t>
            </a:r>
          </a:p>
        </p:txBody>
      </p:sp>
      <p:sp>
        <p:nvSpPr>
          <p:cNvPr id="115716" name="Rectangle 4">
            <a:extLst>
              <a:ext uri="{FF2B5EF4-FFF2-40B4-BE49-F238E27FC236}">
                <a16:creationId xmlns:a16="http://schemas.microsoft.com/office/drawing/2014/main" xmlns="" id="{56B0C6BA-1D45-4CC3-9A0B-2F0E1DFF3BFA}"/>
              </a:ext>
            </a:extLst>
          </p:cNvPr>
          <p:cNvSpPr>
            <a:spLocks noGrp="1" noChangeArrowheads="1"/>
          </p:cNvSpPr>
          <p:nvPr>
            <p:ph type="body" idx="1"/>
          </p:nvPr>
        </p:nvSpPr>
        <p:spPr>
          <a:xfrm>
            <a:off x="457200" y="1935163"/>
            <a:ext cx="3538538" cy="4389437"/>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normAutofit lnSpcReduction="10000"/>
          </a:bodyPr>
          <a:lstStyle/>
          <a:p>
            <a:r>
              <a:rPr lang="en-US" altLang="en-US" u="sng"/>
              <a:t>Conventional Transactions</a:t>
            </a:r>
          </a:p>
          <a:p>
            <a:r>
              <a:rPr lang="en-US" altLang="en-US"/>
              <a:t>Logically correct and consistent (ACID):</a:t>
            </a:r>
          </a:p>
          <a:p>
            <a:pPr lvl="1"/>
            <a:r>
              <a:rPr lang="en-US" altLang="en-US"/>
              <a:t>atomicity</a:t>
            </a:r>
          </a:p>
          <a:p>
            <a:pPr lvl="1"/>
            <a:r>
              <a:rPr lang="en-US" altLang="en-US"/>
              <a:t>consistency </a:t>
            </a:r>
          </a:p>
          <a:p>
            <a:pPr lvl="1"/>
            <a:r>
              <a:rPr lang="en-US" altLang="en-US"/>
              <a:t>isolation</a:t>
            </a:r>
          </a:p>
          <a:p>
            <a:pPr lvl="1"/>
            <a:r>
              <a:rPr lang="en-US" altLang="en-US"/>
              <a:t>durability</a:t>
            </a:r>
          </a:p>
          <a:p>
            <a:pPr lvl="1">
              <a:buFont typeface="Wingdings 2" panose="05020102010507070707" pitchFamily="18" charset="2"/>
              <a:buNone/>
            </a:pPr>
            <a:endParaRPr lang="en-GB" altLang="en-US" sz="2800"/>
          </a:p>
        </p:txBody>
      </p:sp>
      <p:sp>
        <p:nvSpPr>
          <p:cNvPr id="115718" name="Rectangle 6">
            <a:extLst>
              <a:ext uri="{FF2B5EF4-FFF2-40B4-BE49-F238E27FC236}">
                <a16:creationId xmlns:a16="http://schemas.microsoft.com/office/drawing/2014/main" xmlns="" id="{09D1C301-CAF7-458A-96F2-E2841EFE0A0A}"/>
              </a:ext>
            </a:extLst>
          </p:cNvPr>
          <p:cNvSpPr>
            <a:spLocks noChangeArrowheads="1"/>
          </p:cNvSpPr>
          <p:nvPr/>
        </p:nvSpPr>
        <p:spPr bwMode="auto">
          <a:xfrm>
            <a:off x="4267200" y="1987550"/>
            <a:ext cx="4368800" cy="4610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marL="273050" indent="-273050">
              <a:spcBef>
                <a:spcPct val="20000"/>
              </a:spcBef>
              <a:buClr>
                <a:srgbClr val="B32C16"/>
              </a:buClr>
              <a:buSzPct val="95000"/>
              <a:buFont typeface="Wingdings 2" panose="05020102010507070707" pitchFamily="18" charset="2"/>
              <a:buChar char=""/>
              <a:defRPr sz="2200">
                <a:solidFill>
                  <a:schemeClr val="tx1"/>
                </a:solidFill>
                <a:latin typeface="Constantia" panose="02030602050306030303" pitchFamily="18" charset="0"/>
              </a:defRPr>
            </a:lvl1pPr>
            <a:lvl2pPr marL="639763" indent="-246063">
              <a:spcBef>
                <a:spcPct val="20000"/>
              </a:spcBef>
              <a:buClr>
                <a:schemeClr val="accent1"/>
              </a:buClr>
              <a:buSzPct val="85000"/>
              <a:buFont typeface="Wingdings 2" panose="05020102010507070707" pitchFamily="18" charset="2"/>
              <a:buChar char=""/>
              <a:defRPr sz="2000">
                <a:solidFill>
                  <a:schemeClr val="tx1"/>
                </a:solidFill>
                <a:latin typeface="Constantia" panose="02030602050306030303" pitchFamily="18" charset="0"/>
              </a:defRPr>
            </a:lvl2pPr>
            <a:lvl3pPr indent="-246063">
              <a:spcBef>
                <a:spcPct val="20000"/>
              </a:spcBef>
              <a:buClr>
                <a:schemeClr val="accent2"/>
              </a:buClr>
              <a:buSzPct val="70000"/>
              <a:buFont typeface="Wingdings 2" panose="05020102010507070707" pitchFamily="18" charset="2"/>
              <a:buChar char=""/>
              <a:defRPr sz="1900">
                <a:solidFill>
                  <a:schemeClr val="tx1"/>
                </a:solidFill>
                <a:latin typeface="Constantia" panose="02030602050306030303" pitchFamily="18" charset="0"/>
              </a:defRPr>
            </a:lvl3pPr>
            <a:lvl4pPr marL="1187450" indent="-209550">
              <a:spcBef>
                <a:spcPct val="20000"/>
              </a:spcBef>
              <a:buClr>
                <a:srgbClr val="B32C16"/>
              </a:buClr>
              <a:buSzPct val="65000"/>
              <a:buFont typeface="Wingdings 2" panose="05020102010507070707" pitchFamily="18" charset="2"/>
              <a:buChar char=""/>
              <a:defRPr>
                <a:solidFill>
                  <a:schemeClr val="tx1"/>
                </a:solidFill>
                <a:latin typeface="Constantia" panose="02030602050306030303" pitchFamily="18" charset="0"/>
              </a:defRPr>
            </a:lvl4pPr>
            <a:lvl5pPr marL="1462088" indent="-209550">
              <a:spcBef>
                <a:spcPct val="20000"/>
              </a:spcBef>
              <a:buClr>
                <a:srgbClr val="F5CD2D"/>
              </a:buClr>
              <a:buSzPct val="65000"/>
              <a:buFont typeface="Wingdings 2" panose="05020102010507070707" pitchFamily="18" charset="2"/>
              <a:buChar char=""/>
              <a:defRPr>
                <a:solidFill>
                  <a:schemeClr val="tx1"/>
                </a:solidFill>
                <a:latin typeface="Constantia" panose="02030602050306030303" pitchFamily="18" charset="0"/>
              </a:defRPr>
            </a:lvl5pPr>
            <a:lvl6pPr marL="1919288" indent="-209550" fontAlgn="base">
              <a:spcBef>
                <a:spcPct val="20000"/>
              </a:spcBef>
              <a:spcAft>
                <a:spcPct val="0"/>
              </a:spcAft>
              <a:buClr>
                <a:srgbClr val="F5CD2D"/>
              </a:buClr>
              <a:buSzPct val="65000"/>
              <a:buFont typeface="Wingdings 2" panose="05020102010507070707" pitchFamily="18" charset="2"/>
              <a:buChar char=""/>
              <a:defRPr>
                <a:solidFill>
                  <a:schemeClr val="tx1"/>
                </a:solidFill>
                <a:latin typeface="Constantia" panose="02030602050306030303" pitchFamily="18" charset="0"/>
              </a:defRPr>
            </a:lvl6pPr>
            <a:lvl7pPr marL="2376488" indent="-209550" fontAlgn="base">
              <a:spcBef>
                <a:spcPct val="20000"/>
              </a:spcBef>
              <a:spcAft>
                <a:spcPct val="0"/>
              </a:spcAft>
              <a:buClr>
                <a:srgbClr val="F5CD2D"/>
              </a:buClr>
              <a:buSzPct val="65000"/>
              <a:buFont typeface="Wingdings 2" panose="05020102010507070707" pitchFamily="18" charset="2"/>
              <a:buChar char=""/>
              <a:defRPr>
                <a:solidFill>
                  <a:schemeClr val="tx1"/>
                </a:solidFill>
                <a:latin typeface="Constantia" panose="02030602050306030303" pitchFamily="18" charset="0"/>
              </a:defRPr>
            </a:lvl7pPr>
            <a:lvl8pPr marL="2833688" indent="-209550" fontAlgn="base">
              <a:spcBef>
                <a:spcPct val="20000"/>
              </a:spcBef>
              <a:spcAft>
                <a:spcPct val="0"/>
              </a:spcAft>
              <a:buClr>
                <a:srgbClr val="F5CD2D"/>
              </a:buClr>
              <a:buSzPct val="65000"/>
              <a:buFont typeface="Wingdings 2" panose="05020102010507070707" pitchFamily="18" charset="2"/>
              <a:buChar char=""/>
              <a:defRPr>
                <a:solidFill>
                  <a:schemeClr val="tx1"/>
                </a:solidFill>
                <a:latin typeface="Constantia" panose="02030602050306030303" pitchFamily="18" charset="0"/>
              </a:defRPr>
            </a:lvl8pPr>
            <a:lvl9pPr marL="3290888" indent="-209550" fontAlgn="base">
              <a:spcBef>
                <a:spcPct val="20000"/>
              </a:spcBef>
              <a:spcAft>
                <a:spcPct val="0"/>
              </a:spcAft>
              <a:buClr>
                <a:srgbClr val="F5CD2D"/>
              </a:buClr>
              <a:buSzPct val="65000"/>
              <a:buFont typeface="Wingdings 2" panose="05020102010507070707" pitchFamily="18" charset="2"/>
              <a:buChar char=""/>
              <a:defRPr>
                <a:solidFill>
                  <a:schemeClr val="tx1"/>
                </a:solidFill>
                <a:latin typeface="Constantia" panose="02030602050306030303" pitchFamily="18" charset="0"/>
              </a:defRPr>
            </a:lvl9pPr>
          </a:lstStyle>
          <a:p>
            <a:pPr eaLnBrk="1" hangingPunct="1"/>
            <a:r>
              <a:rPr lang="en-US" altLang="en-US" sz="2600" u="sng"/>
              <a:t>Real-Time Transactions</a:t>
            </a:r>
          </a:p>
          <a:p>
            <a:pPr eaLnBrk="1" hangingPunct="1"/>
            <a:r>
              <a:rPr lang="en-US" altLang="en-US" sz="2600"/>
              <a:t>Logically correct and consistent (ACID)</a:t>
            </a:r>
          </a:p>
          <a:p>
            <a:pPr eaLnBrk="1" hangingPunct="1"/>
            <a:r>
              <a:rPr lang="en-US" altLang="en-US" sz="2600"/>
              <a:t>“Approximately correct”</a:t>
            </a:r>
          </a:p>
          <a:p>
            <a:pPr lvl="1" eaLnBrk="1" hangingPunct="1"/>
            <a:r>
              <a:rPr lang="en-US" altLang="en-US" sz="2400"/>
              <a:t>trade quality or correctness for timeliness</a:t>
            </a:r>
          </a:p>
          <a:p>
            <a:pPr eaLnBrk="1" hangingPunct="1"/>
            <a:r>
              <a:rPr lang="en-US" altLang="en-US" sz="2600"/>
              <a:t>Time correctness</a:t>
            </a:r>
          </a:p>
          <a:p>
            <a:pPr lvl="1" eaLnBrk="1" hangingPunct="1"/>
            <a:r>
              <a:rPr lang="en-US" altLang="en-US" sz="2400"/>
              <a:t>time constraints on transactions</a:t>
            </a:r>
          </a:p>
          <a:p>
            <a:pPr lvl="1" eaLnBrk="1" hangingPunct="1"/>
            <a:r>
              <a:rPr lang="en-US" altLang="en-US" sz="2400"/>
              <a:t>temporal constraints on</a:t>
            </a:r>
            <a:r>
              <a:rPr lang="en-US" altLang="en-US"/>
              <a:t> data</a:t>
            </a:r>
            <a:endParaRPr lang="en-GB" altLang="en-US"/>
          </a:p>
        </p:txBody>
      </p:sp>
      <p:pic>
        <p:nvPicPr>
          <p:cNvPr id="5" name="Picture 4">
            <a:extLst>
              <a:ext uri="{FF2B5EF4-FFF2-40B4-BE49-F238E27FC236}">
                <a16:creationId xmlns:a16="http://schemas.microsoft.com/office/drawing/2014/main" xmlns="" id="{0348309F-5867-490F-9D78-32DE82C00A38}"/>
              </a:ext>
            </a:extLst>
          </p:cNvPr>
          <p:cNvPicPr>
            <a:picLocks noChangeAspect="1"/>
          </p:cNvPicPr>
          <p:nvPr/>
        </p:nvPicPr>
        <p:blipFill>
          <a:blip r:embed="rId2"/>
          <a:stretch>
            <a:fillRect/>
          </a:stretch>
        </p:blipFill>
        <p:spPr>
          <a:xfrm>
            <a:off x="0" y="-27448"/>
            <a:ext cx="1384300" cy="812800"/>
          </a:xfrm>
          <a:prstGeom prst="rect">
            <a:avLst/>
          </a:prstGeom>
        </p:spPr>
      </p:pic>
      <p:sp>
        <p:nvSpPr>
          <p:cNvPr id="2" name="Date Placeholder 1">
            <a:extLst>
              <a:ext uri="{FF2B5EF4-FFF2-40B4-BE49-F238E27FC236}">
                <a16:creationId xmlns:a16="http://schemas.microsoft.com/office/drawing/2014/main" xmlns="" id="{7884B1DE-ED32-40B9-8D4A-D987E2BDAEFA}"/>
              </a:ext>
            </a:extLst>
          </p:cNvPr>
          <p:cNvSpPr>
            <a:spLocks noGrp="1"/>
          </p:cNvSpPr>
          <p:nvPr>
            <p:ph type="dt" sz="half" idx="10"/>
          </p:nvPr>
        </p:nvSpPr>
        <p:spPr/>
        <p:txBody>
          <a:bodyPr/>
          <a:lstStyle/>
          <a:p>
            <a:fld id="{3601BC68-9D01-4366-8EB1-70BD59CC010D}" type="datetime1">
              <a:rPr lang="en-US" smtClean="0"/>
              <a:pPr/>
              <a:t>09/05/22</a:t>
            </a:fld>
            <a:endParaRPr lang="en-US" dirty="0"/>
          </a:p>
        </p:txBody>
      </p:sp>
      <p:sp>
        <p:nvSpPr>
          <p:cNvPr id="3" name="Footer Placeholder 2">
            <a:extLst>
              <a:ext uri="{FF2B5EF4-FFF2-40B4-BE49-F238E27FC236}">
                <a16:creationId xmlns:a16="http://schemas.microsoft.com/office/drawing/2014/main" xmlns="" id="{D5197F22-A5AE-4238-B154-2000039964B0}"/>
              </a:ext>
            </a:extLst>
          </p:cNvPr>
          <p:cNvSpPr>
            <a:spLocks noGrp="1"/>
          </p:cNvSpPr>
          <p:nvPr>
            <p:ph type="ftr" sz="quarter" idx="11"/>
          </p:nvPr>
        </p:nvSpPr>
        <p:spPr/>
        <p:txBody>
          <a:bodyPr/>
          <a:lstStyle/>
          <a:p>
            <a:r>
              <a:rPr lang="en-US"/>
              <a:t>Mr. SOVERS SINGH BISHT                  UNIT 05</a:t>
            </a:r>
            <a:endParaRPr lang="en-US" dirty="0"/>
          </a:p>
        </p:txBody>
      </p:sp>
      <p:sp>
        <p:nvSpPr>
          <p:cNvPr id="4" name="Slide Number Placeholder 3">
            <a:extLst>
              <a:ext uri="{FF2B5EF4-FFF2-40B4-BE49-F238E27FC236}">
                <a16:creationId xmlns:a16="http://schemas.microsoft.com/office/drawing/2014/main" xmlns="" id="{B1C10739-897A-4D89-9AA1-59342E5C61FB}"/>
              </a:ext>
            </a:extLst>
          </p:cNvPr>
          <p:cNvSpPr>
            <a:spLocks noGrp="1"/>
          </p:cNvSpPr>
          <p:nvPr>
            <p:ph type="sldNum" sz="quarter" idx="12"/>
          </p:nvPr>
        </p:nvSpPr>
        <p:spPr/>
        <p:txBody>
          <a:bodyPr/>
          <a:lstStyle/>
          <a:p>
            <a:fld id="{B6F15528-21DE-4FAA-801E-634DDDAF4B2B}" type="slidenum">
              <a:rPr lang="en-US" smtClean="0"/>
              <a:pPr/>
              <a:t>145</a:t>
            </a:fld>
            <a:endParaRPr lang="en-US" dirty="0"/>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6738" name="Rectangle 2">
            <a:extLst>
              <a:ext uri="{FF2B5EF4-FFF2-40B4-BE49-F238E27FC236}">
                <a16:creationId xmlns:a16="http://schemas.microsoft.com/office/drawing/2014/main" xmlns="" id="{6B541A8F-5BAB-42CB-87C4-2D834983B3B9}"/>
              </a:ext>
            </a:extLst>
          </p:cNvPr>
          <p:cNvSpPr>
            <a:spLocks noGrp="1"/>
          </p:cNvSpPr>
          <p:nvPr>
            <p:ph type="title"/>
          </p:nvPr>
        </p:nvSpPr>
        <p:spPr/>
        <p:txBody>
          <a:bodyPr/>
          <a:lstStyle/>
          <a:p>
            <a:r>
              <a:rPr lang="en-US" altLang="en-US"/>
              <a:t>Conventional DB vs. RTDBS</a:t>
            </a:r>
          </a:p>
        </p:txBody>
      </p:sp>
      <p:sp>
        <p:nvSpPr>
          <p:cNvPr id="116741" name="Rectangle 5">
            <a:extLst>
              <a:ext uri="{FF2B5EF4-FFF2-40B4-BE49-F238E27FC236}">
                <a16:creationId xmlns:a16="http://schemas.microsoft.com/office/drawing/2014/main" xmlns="" id="{9EF42D43-7F85-4C0E-ACAD-2612E93CED29}"/>
              </a:ext>
            </a:extLst>
          </p:cNvPr>
          <p:cNvSpPr>
            <a:spLocks noChangeArrowheads="1"/>
          </p:cNvSpPr>
          <p:nvPr/>
        </p:nvSpPr>
        <p:spPr bwMode="auto">
          <a:xfrm>
            <a:off x="4140200" y="1909763"/>
            <a:ext cx="4724400" cy="4948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lstStyle>
            <a:lvl1pPr marL="273050" indent="-273050">
              <a:spcBef>
                <a:spcPct val="20000"/>
              </a:spcBef>
              <a:buClr>
                <a:srgbClr val="B32C16"/>
              </a:buClr>
              <a:buSzPct val="95000"/>
              <a:buFont typeface="Wingdings 2" panose="05020102010507070707" pitchFamily="18" charset="2"/>
              <a:buChar char=""/>
              <a:defRPr sz="2200">
                <a:solidFill>
                  <a:schemeClr val="tx1"/>
                </a:solidFill>
                <a:latin typeface="Constantia" panose="02030602050306030303" pitchFamily="18" charset="0"/>
              </a:defRPr>
            </a:lvl1pPr>
            <a:lvl2pPr marL="639763" indent="-246063">
              <a:spcBef>
                <a:spcPct val="20000"/>
              </a:spcBef>
              <a:buClr>
                <a:schemeClr val="accent1"/>
              </a:buClr>
              <a:buSzPct val="85000"/>
              <a:buFont typeface="Wingdings 2" panose="05020102010507070707" pitchFamily="18" charset="2"/>
              <a:buChar char=""/>
              <a:defRPr sz="2000">
                <a:solidFill>
                  <a:schemeClr val="tx1"/>
                </a:solidFill>
                <a:latin typeface="Constantia" panose="02030602050306030303" pitchFamily="18" charset="0"/>
              </a:defRPr>
            </a:lvl2pPr>
            <a:lvl3pPr indent="-246063">
              <a:spcBef>
                <a:spcPct val="20000"/>
              </a:spcBef>
              <a:buClr>
                <a:schemeClr val="accent2"/>
              </a:buClr>
              <a:buSzPct val="70000"/>
              <a:buFont typeface="Wingdings 2" panose="05020102010507070707" pitchFamily="18" charset="2"/>
              <a:buChar char=""/>
              <a:defRPr sz="1900">
                <a:solidFill>
                  <a:schemeClr val="tx1"/>
                </a:solidFill>
                <a:latin typeface="Constantia" panose="02030602050306030303" pitchFamily="18" charset="0"/>
              </a:defRPr>
            </a:lvl3pPr>
            <a:lvl4pPr marL="1187450" indent="-209550">
              <a:spcBef>
                <a:spcPct val="20000"/>
              </a:spcBef>
              <a:buClr>
                <a:srgbClr val="B32C16"/>
              </a:buClr>
              <a:buSzPct val="65000"/>
              <a:buFont typeface="Wingdings 2" panose="05020102010507070707" pitchFamily="18" charset="2"/>
              <a:buChar char=""/>
              <a:defRPr>
                <a:solidFill>
                  <a:schemeClr val="tx1"/>
                </a:solidFill>
                <a:latin typeface="Constantia" panose="02030602050306030303" pitchFamily="18" charset="0"/>
              </a:defRPr>
            </a:lvl4pPr>
            <a:lvl5pPr marL="1462088" indent="-209550">
              <a:spcBef>
                <a:spcPct val="20000"/>
              </a:spcBef>
              <a:buClr>
                <a:srgbClr val="F5CD2D"/>
              </a:buClr>
              <a:buSzPct val="65000"/>
              <a:buFont typeface="Wingdings 2" panose="05020102010507070707" pitchFamily="18" charset="2"/>
              <a:buChar char=""/>
              <a:defRPr>
                <a:solidFill>
                  <a:schemeClr val="tx1"/>
                </a:solidFill>
                <a:latin typeface="Constantia" panose="02030602050306030303" pitchFamily="18" charset="0"/>
              </a:defRPr>
            </a:lvl5pPr>
            <a:lvl6pPr marL="1919288" indent="-209550" fontAlgn="base">
              <a:spcBef>
                <a:spcPct val="20000"/>
              </a:spcBef>
              <a:spcAft>
                <a:spcPct val="0"/>
              </a:spcAft>
              <a:buClr>
                <a:srgbClr val="F5CD2D"/>
              </a:buClr>
              <a:buSzPct val="65000"/>
              <a:buFont typeface="Wingdings 2" panose="05020102010507070707" pitchFamily="18" charset="2"/>
              <a:buChar char=""/>
              <a:defRPr>
                <a:solidFill>
                  <a:schemeClr val="tx1"/>
                </a:solidFill>
                <a:latin typeface="Constantia" panose="02030602050306030303" pitchFamily="18" charset="0"/>
              </a:defRPr>
            </a:lvl6pPr>
            <a:lvl7pPr marL="2376488" indent="-209550" fontAlgn="base">
              <a:spcBef>
                <a:spcPct val="20000"/>
              </a:spcBef>
              <a:spcAft>
                <a:spcPct val="0"/>
              </a:spcAft>
              <a:buClr>
                <a:srgbClr val="F5CD2D"/>
              </a:buClr>
              <a:buSzPct val="65000"/>
              <a:buFont typeface="Wingdings 2" panose="05020102010507070707" pitchFamily="18" charset="2"/>
              <a:buChar char=""/>
              <a:defRPr>
                <a:solidFill>
                  <a:schemeClr val="tx1"/>
                </a:solidFill>
                <a:latin typeface="Constantia" panose="02030602050306030303" pitchFamily="18" charset="0"/>
              </a:defRPr>
            </a:lvl7pPr>
            <a:lvl8pPr marL="2833688" indent="-209550" fontAlgn="base">
              <a:spcBef>
                <a:spcPct val="20000"/>
              </a:spcBef>
              <a:spcAft>
                <a:spcPct val="0"/>
              </a:spcAft>
              <a:buClr>
                <a:srgbClr val="F5CD2D"/>
              </a:buClr>
              <a:buSzPct val="65000"/>
              <a:buFont typeface="Wingdings 2" panose="05020102010507070707" pitchFamily="18" charset="2"/>
              <a:buChar char=""/>
              <a:defRPr>
                <a:solidFill>
                  <a:schemeClr val="tx1"/>
                </a:solidFill>
                <a:latin typeface="Constantia" panose="02030602050306030303" pitchFamily="18" charset="0"/>
              </a:defRPr>
            </a:lvl8pPr>
            <a:lvl9pPr marL="3290888" indent="-209550" fontAlgn="base">
              <a:spcBef>
                <a:spcPct val="20000"/>
              </a:spcBef>
              <a:spcAft>
                <a:spcPct val="0"/>
              </a:spcAft>
              <a:buClr>
                <a:srgbClr val="F5CD2D"/>
              </a:buClr>
              <a:buSzPct val="65000"/>
              <a:buFont typeface="Wingdings 2" panose="05020102010507070707" pitchFamily="18" charset="2"/>
              <a:buChar char=""/>
              <a:defRPr>
                <a:solidFill>
                  <a:schemeClr val="tx1"/>
                </a:solidFill>
                <a:latin typeface="Constantia" panose="02030602050306030303" pitchFamily="18" charset="0"/>
              </a:defRPr>
            </a:lvl9pPr>
          </a:lstStyle>
          <a:p>
            <a:pPr eaLnBrk="1" hangingPunct="1">
              <a:buFont typeface="Wingdings 2" panose="05020102010507070707" pitchFamily="18" charset="2"/>
              <a:buNone/>
            </a:pPr>
            <a:r>
              <a:rPr lang="en-US" altLang="en-US" sz="2600" u="sng"/>
              <a:t>Real-Time Database Systems:</a:t>
            </a:r>
            <a:endParaRPr lang="en-US" altLang="en-US" sz="2600"/>
          </a:p>
          <a:p>
            <a:pPr eaLnBrk="1" hangingPunct="1"/>
            <a:r>
              <a:rPr lang="en-US" altLang="en-US"/>
              <a:t>Logical consistency</a:t>
            </a:r>
            <a:r>
              <a:rPr lang="en-US" altLang="en-US" sz="2600"/>
              <a:t> </a:t>
            </a:r>
          </a:p>
          <a:p>
            <a:pPr lvl="1" eaLnBrk="1" hangingPunct="1"/>
            <a:r>
              <a:rPr lang="en-US" altLang="en-US" sz="2400"/>
              <a:t>ACID properties (may be relaxed)</a:t>
            </a:r>
          </a:p>
          <a:p>
            <a:pPr lvl="1" eaLnBrk="1" hangingPunct="1"/>
            <a:r>
              <a:rPr lang="en-US" altLang="en-US" sz="2400"/>
              <a:t>Data integrity constraints </a:t>
            </a:r>
          </a:p>
          <a:p>
            <a:pPr eaLnBrk="1" hangingPunct="1"/>
            <a:r>
              <a:rPr lang="en-US" altLang="en-US"/>
              <a:t>Enforce time constraints</a:t>
            </a:r>
          </a:p>
          <a:p>
            <a:pPr lvl="1" eaLnBrk="1" hangingPunct="1"/>
            <a:r>
              <a:rPr lang="en-US" altLang="en-US" sz="2400"/>
              <a:t>Deadlines of transaction </a:t>
            </a:r>
          </a:p>
          <a:p>
            <a:pPr eaLnBrk="1" hangingPunct="1"/>
            <a:r>
              <a:rPr lang="en-US" altLang="en-US"/>
              <a:t>External consistency</a:t>
            </a:r>
          </a:p>
          <a:p>
            <a:pPr lvl="1" eaLnBrk="1" hangingPunct="1"/>
            <a:r>
              <a:rPr lang="en-US" altLang="en-US" sz="2400"/>
              <a:t>absolute validity interval (AVI)</a:t>
            </a:r>
          </a:p>
          <a:p>
            <a:pPr eaLnBrk="1" hangingPunct="1"/>
            <a:r>
              <a:rPr lang="en-US" altLang="en-US"/>
              <a:t>Temporal consistency</a:t>
            </a:r>
          </a:p>
          <a:p>
            <a:pPr lvl="1" eaLnBrk="1" hangingPunct="1"/>
            <a:r>
              <a:rPr lang="en-US" altLang="en-US" sz="2400"/>
              <a:t>relative validity interval (RVI)</a:t>
            </a:r>
          </a:p>
        </p:txBody>
      </p:sp>
      <p:sp>
        <p:nvSpPr>
          <p:cNvPr id="116742" name="Rectangle 6">
            <a:extLst>
              <a:ext uri="{FF2B5EF4-FFF2-40B4-BE49-F238E27FC236}">
                <a16:creationId xmlns:a16="http://schemas.microsoft.com/office/drawing/2014/main" xmlns="" id="{FDCFC96E-E455-44A0-A3CC-0D1C59A545B8}"/>
              </a:ext>
            </a:extLst>
          </p:cNvPr>
          <p:cNvSpPr>
            <a:spLocks noChangeArrowheads="1"/>
          </p:cNvSpPr>
          <p:nvPr/>
        </p:nvSpPr>
        <p:spPr bwMode="auto">
          <a:xfrm>
            <a:off x="6659563" y="3644900"/>
            <a:ext cx="2339975" cy="1150938"/>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a:t>State of environment</a:t>
            </a:r>
          </a:p>
          <a:p>
            <a:r>
              <a:rPr lang="en-US" altLang="en-US"/>
              <a:t>and reflection  in </a:t>
            </a:r>
          </a:p>
          <a:p>
            <a:r>
              <a:rPr lang="en-US" altLang="en-US"/>
              <a:t>database</a:t>
            </a:r>
          </a:p>
        </p:txBody>
      </p:sp>
      <p:sp>
        <p:nvSpPr>
          <p:cNvPr id="116743" name="Line 7">
            <a:extLst>
              <a:ext uri="{FF2B5EF4-FFF2-40B4-BE49-F238E27FC236}">
                <a16:creationId xmlns:a16="http://schemas.microsoft.com/office/drawing/2014/main" xmlns="" id="{E5CA8DED-320D-40B2-9024-09723C6FC6BC}"/>
              </a:ext>
            </a:extLst>
          </p:cNvPr>
          <p:cNvSpPr>
            <a:spLocks noChangeShapeType="1"/>
          </p:cNvSpPr>
          <p:nvPr/>
        </p:nvSpPr>
        <p:spPr bwMode="auto">
          <a:xfrm flipH="1">
            <a:off x="7235825" y="4797425"/>
            <a:ext cx="576263" cy="50323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16747" name="Line 11">
            <a:extLst>
              <a:ext uri="{FF2B5EF4-FFF2-40B4-BE49-F238E27FC236}">
                <a16:creationId xmlns:a16="http://schemas.microsoft.com/office/drawing/2014/main" xmlns="" id="{DCAD8FBF-95E5-45E5-A648-FA0BF589ACEE}"/>
              </a:ext>
            </a:extLst>
          </p:cNvPr>
          <p:cNvSpPr>
            <a:spLocks noChangeShapeType="1"/>
          </p:cNvSpPr>
          <p:nvPr/>
        </p:nvSpPr>
        <p:spPr bwMode="auto">
          <a:xfrm>
            <a:off x="3276600" y="5876925"/>
            <a:ext cx="1223963" cy="2159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16749" name="Rectangle 13">
            <a:extLst>
              <a:ext uri="{FF2B5EF4-FFF2-40B4-BE49-F238E27FC236}">
                <a16:creationId xmlns:a16="http://schemas.microsoft.com/office/drawing/2014/main" xmlns="" id="{D911B45A-B5E4-46B1-83F4-F1848442F38C}"/>
              </a:ext>
            </a:extLst>
          </p:cNvPr>
          <p:cNvSpPr>
            <a:spLocks noGrp="1" noChangeArrowheads="1"/>
          </p:cNvSpPr>
          <p:nvPr>
            <p:ph type="body" sz="half" idx="1"/>
          </p:nvPr>
        </p:nvSpPr>
        <p:spPr>
          <a:xfrm>
            <a:off x="323850" y="1916113"/>
            <a:ext cx="3810000" cy="4610100"/>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normAutofit fontScale="92500" lnSpcReduction="10000"/>
          </a:bodyPr>
          <a:lstStyle/>
          <a:p>
            <a:r>
              <a:rPr lang="en-US" altLang="en-US" u="sng"/>
              <a:t>Conventional Databases:</a:t>
            </a:r>
            <a:endParaRPr lang="en-US" altLang="en-US"/>
          </a:p>
          <a:p>
            <a:r>
              <a:rPr lang="en-US" altLang="en-US"/>
              <a:t>Logical consistency</a:t>
            </a:r>
          </a:p>
          <a:p>
            <a:pPr lvl="1"/>
            <a:r>
              <a:rPr lang="en-US" altLang="en-US"/>
              <a:t>ACID properties of transactions:</a:t>
            </a:r>
          </a:p>
          <a:p>
            <a:pPr lvl="2"/>
            <a:r>
              <a:rPr lang="en-US" altLang="en-US" sz="2200"/>
              <a:t>Atomicity </a:t>
            </a:r>
          </a:p>
          <a:p>
            <a:pPr lvl="2"/>
            <a:r>
              <a:rPr lang="en-US" altLang="en-US" sz="2200"/>
              <a:t>Isolation </a:t>
            </a:r>
          </a:p>
          <a:p>
            <a:pPr lvl="2"/>
            <a:r>
              <a:rPr lang="en-US" altLang="en-US" sz="2200"/>
              <a:t>Consistency </a:t>
            </a:r>
          </a:p>
          <a:p>
            <a:pPr lvl="2"/>
            <a:r>
              <a:rPr lang="en-US" altLang="en-US" sz="2200"/>
              <a:t>Durability</a:t>
            </a:r>
          </a:p>
          <a:p>
            <a:pPr lvl="1"/>
            <a:r>
              <a:rPr lang="en-US" altLang="en-US"/>
              <a:t>Data integrity constraints</a:t>
            </a:r>
          </a:p>
          <a:p>
            <a:pPr lvl="2"/>
            <a:endParaRPr lang="en-US" altLang="en-US" sz="1900"/>
          </a:p>
        </p:txBody>
      </p:sp>
      <p:sp>
        <p:nvSpPr>
          <p:cNvPr id="116746" name="Rectangle 10">
            <a:extLst>
              <a:ext uri="{FF2B5EF4-FFF2-40B4-BE49-F238E27FC236}">
                <a16:creationId xmlns:a16="http://schemas.microsoft.com/office/drawing/2014/main" xmlns="" id="{5CB8A5B8-CE14-48E1-B532-DF159D373355}"/>
              </a:ext>
            </a:extLst>
          </p:cNvPr>
          <p:cNvSpPr>
            <a:spLocks noChangeArrowheads="1"/>
          </p:cNvSpPr>
          <p:nvPr/>
        </p:nvSpPr>
        <p:spPr bwMode="auto">
          <a:xfrm>
            <a:off x="2268538" y="4868863"/>
            <a:ext cx="2159000" cy="1008062"/>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r>
              <a:rPr lang="en-US" altLang="en-US"/>
              <a:t>Among data </a:t>
            </a:r>
          </a:p>
          <a:p>
            <a:pPr algn="just"/>
            <a:r>
              <a:rPr lang="en-US" altLang="en-US"/>
              <a:t>used to derive</a:t>
            </a:r>
          </a:p>
          <a:p>
            <a:pPr algn="just"/>
            <a:r>
              <a:rPr lang="en-US" altLang="en-US"/>
              <a:t>other data</a:t>
            </a:r>
          </a:p>
        </p:txBody>
      </p:sp>
      <p:pic>
        <p:nvPicPr>
          <p:cNvPr id="9" name="Picture 8">
            <a:extLst>
              <a:ext uri="{FF2B5EF4-FFF2-40B4-BE49-F238E27FC236}">
                <a16:creationId xmlns:a16="http://schemas.microsoft.com/office/drawing/2014/main" xmlns="" id="{A4DD4B8C-600E-4EBC-9E44-70CF173FCF75}"/>
              </a:ext>
            </a:extLst>
          </p:cNvPr>
          <p:cNvPicPr>
            <a:picLocks noChangeAspect="1"/>
          </p:cNvPicPr>
          <p:nvPr/>
        </p:nvPicPr>
        <p:blipFill>
          <a:blip r:embed="rId2"/>
          <a:stretch>
            <a:fillRect/>
          </a:stretch>
        </p:blipFill>
        <p:spPr>
          <a:xfrm>
            <a:off x="0" y="-27448"/>
            <a:ext cx="1384300" cy="812800"/>
          </a:xfrm>
          <a:prstGeom prst="rect">
            <a:avLst/>
          </a:prstGeom>
        </p:spPr>
      </p:pic>
      <p:sp>
        <p:nvSpPr>
          <p:cNvPr id="2" name="Date Placeholder 1">
            <a:extLst>
              <a:ext uri="{FF2B5EF4-FFF2-40B4-BE49-F238E27FC236}">
                <a16:creationId xmlns:a16="http://schemas.microsoft.com/office/drawing/2014/main" xmlns="" id="{BBC1E29D-8F52-47E9-9ECD-5DDB58A4E0D5}"/>
              </a:ext>
            </a:extLst>
          </p:cNvPr>
          <p:cNvSpPr>
            <a:spLocks noGrp="1"/>
          </p:cNvSpPr>
          <p:nvPr>
            <p:ph type="dt" sz="half" idx="10"/>
          </p:nvPr>
        </p:nvSpPr>
        <p:spPr/>
        <p:txBody>
          <a:bodyPr/>
          <a:lstStyle/>
          <a:p>
            <a:fld id="{BAA0D6C7-9220-4AC1-AE22-0B8E34D82361}" type="datetime1">
              <a:rPr lang="en-US" smtClean="0"/>
              <a:pPr/>
              <a:t>09/05/22</a:t>
            </a:fld>
            <a:endParaRPr lang="en-US" dirty="0"/>
          </a:p>
        </p:txBody>
      </p:sp>
      <p:sp>
        <p:nvSpPr>
          <p:cNvPr id="3" name="Footer Placeholder 2">
            <a:extLst>
              <a:ext uri="{FF2B5EF4-FFF2-40B4-BE49-F238E27FC236}">
                <a16:creationId xmlns:a16="http://schemas.microsoft.com/office/drawing/2014/main" xmlns="" id="{DA5F1A13-4CC1-42A3-A8F1-7BAD1F6B0918}"/>
              </a:ext>
            </a:extLst>
          </p:cNvPr>
          <p:cNvSpPr>
            <a:spLocks noGrp="1"/>
          </p:cNvSpPr>
          <p:nvPr>
            <p:ph type="ftr" sz="quarter" idx="11"/>
          </p:nvPr>
        </p:nvSpPr>
        <p:spPr/>
        <p:txBody>
          <a:bodyPr/>
          <a:lstStyle/>
          <a:p>
            <a:r>
              <a:rPr lang="en-US"/>
              <a:t>Mr. SOVERS SINGH BISHT                  UNIT 05</a:t>
            </a:r>
            <a:endParaRPr lang="en-US" dirty="0"/>
          </a:p>
        </p:txBody>
      </p:sp>
      <p:sp>
        <p:nvSpPr>
          <p:cNvPr id="4" name="Slide Number Placeholder 3">
            <a:extLst>
              <a:ext uri="{FF2B5EF4-FFF2-40B4-BE49-F238E27FC236}">
                <a16:creationId xmlns:a16="http://schemas.microsoft.com/office/drawing/2014/main" xmlns="" id="{2F8A0D5C-483D-43FC-918F-75699FE1CC8B}"/>
              </a:ext>
            </a:extLst>
          </p:cNvPr>
          <p:cNvSpPr>
            <a:spLocks noGrp="1"/>
          </p:cNvSpPr>
          <p:nvPr>
            <p:ph type="sldNum" sz="quarter" idx="12"/>
          </p:nvPr>
        </p:nvSpPr>
        <p:spPr/>
        <p:txBody>
          <a:bodyPr/>
          <a:lstStyle/>
          <a:p>
            <a:fld id="{B6F15528-21DE-4FAA-801E-634DDDAF4B2B}" type="slidenum">
              <a:rPr lang="en-US" smtClean="0"/>
              <a:pPr/>
              <a:t>146</a:t>
            </a:fld>
            <a:endParaRPr lang="en-US" dirty="0"/>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674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6743"/>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674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67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742" grpId="0" animBg="1"/>
      <p:bldP spid="116746" grpId="0" animBg="1"/>
    </p:bld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2">
            <a:extLst>
              <a:ext uri="{FF2B5EF4-FFF2-40B4-BE49-F238E27FC236}">
                <a16:creationId xmlns:a16="http://schemas.microsoft.com/office/drawing/2014/main" xmlns="" id="{276C73B4-3F22-4F4F-A4A9-FCC50FC08ED8}"/>
              </a:ext>
            </a:extLst>
          </p:cNvPr>
          <p:cNvSpPr>
            <a:spLocks noGrp="1"/>
          </p:cNvSpPr>
          <p:nvPr>
            <p:ph type="title"/>
          </p:nvPr>
        </p:nvSpPr>
        <p:spPr/>
        <p:txBody>
          <a:bodyPr/>
          <a:lstStyle/>
          <a:p>
            <a:r>
              <a:rPr lang="en-US" altLang="en-US"/>
              <a:t>Conventional DB vs. RTDBS</a:t>
            </a:r>
          </a:p>
        </p:txBody>
      </p:sp>
      <p:sp>
        <p:nvSpPr>
          <p:cNvPr id="118788" name="Rectangle 4">
            <a:extLst>
              <a:ext uri="{FF2B5EF4-FFF2-40B4-BE49-F238E27FC236}">
                <a16:creationId xmlns:a16="http://schemas.microsoft.com/office/drawing/2014/main" xmlns="" id="{3A32B1CB-27E8-4B91-98C8-BF18FDF28213}"/>
              </a:ext>
            </a:extLst>
          </p:cNvPr>
          <p:cNvSpPr>
            <a:spLocks noGrp="1" noChangeArrowheads="1"/>
          </p:cNvSpPr>
          <p:nvPr>
            <p:ph type="body" idx="1"/>
          </p:nvPr>
        </p:nvSpPr>
        <p:spPr>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normAutofit fontScale="92500" lnSpcReduction="20000"/>
          </a:bodyPr>
          <a:lstStyle/>
          <a:p>
            <a:r>
              <a:rPr lang="sv-SE" altLang="en-US" u="sng"/>
              <a:t>Real-time systems</a:t>
            </a:r>
          </a:p>
          <a:p>
            <a:r>
              <a:rPr lang="sv-SE" altLang="en-US"/>
              <a:t>Task centric</a:t>
            </a:r>
          </a:p>
          <a:p>
            <a:pPr lvl="1"/>
            <a:r>
              <a:rPr lang="sv-SE" altLang="en-US"/>
              <a:t>Deadlines attached to tasks</a:t>
            </a:r>
          </a:p>
          <a:p>
            <a:pPr lvl="1"/>
            <a:endParaRPr lang="sv-SE" altLang="en-US"/>
          </a:p>
          <a:p>
            <a:r>
              <a:rPr lang="sv-SE" altLang="en-US" u="sng"/>
              <a:t>Real-time databases</a:t>
            </a:r>
          </a:p>
          <a:p>
            <a:r>
              <a:rPr lang="sv-SE" altLang="en-US"/>
              <a:t>Data centric</a:t>
            </a:r>
          </a:p>
          <a:p>
            <a:pPr lvl="1"/>
            <a:r>
              <a:rPr lang="sv-SE" altLang="en-US"/>
              <a:t>Data has temporal validity, i.e., deadlines also attached to data</a:t>
            </a:r>
          </a:p>
          <a:p>
            <a:pPr lvl="1"/>
            <a:r>
              <a:rPr lang="sv-SE" altLang="en-US"/>
              <a:t>Transactions must be executed by deadline to keep the data valid, in addition to produce results in a timely manner</a:t>
            </a:r>
            <a:endParaRPr lang="en-GB" altLang="en-US"/>
          </a:p>
          <a:p>
            <a:pPr lvl="1"/>
            <a:endParaRPr lang="sv-SE" altLang="en-US"/>
          </a:p>
          <a:p>
            <a:endParaRPr lang="en-GB" altLang="en-US"/>
          </a:p>
        </p:txBody>
      </p:sp>
      <p:pic>
        <p:nvPicPr>
          <p:cNvPr id="4" name="Picture 3">
            <a:extLst>
              <a:ext uri="{FF2B5EF4-FFF2-40B4-BE49-F238E27FC236}">
                <a16:creationId xmlns:a16="http://schemas.microsoft.com/office/drawing/2014/main" xmlns="" id="{724BE236-6019-4373-A41C-B2E2F64E14E9}"/>
              </a:ext>
            </a:extLst>
          </p:cNvPr>
          <p:cNvPicPr>
            <a:picLocks noChangeAspect="1"/>
          </p:cNvPicPr>
          <p:nvPr/>
        </p:nvPicPr>
        <p:blipFill>
          <a:blip r:embed="rId2"/>
          <a:stretch>
            <a:fillRect/>
          </a:stretch>
        </p:blipFill>
        <p:spPr>
          <a:xfrm>
            <a:off x="0" y="-27448"/>
            <a:ext cx="1384300" cy="812800"/>
          </a:xfrm>
          <a:prstGeom prst="rect">
            <a:avLst/>
          </a:prstGeom>
        </p:spPr>
      </p:pic>
      <p:sp>
        <p:nvSpPr>
          <p:cNvPr id="2" name="Date Placeholder 1">
            <a:extLst>
              <a:ext uri="{FF2B5EF4-FFF2-40B4-BE49-F238E27FC236}">
                <a16:creationId xmlns:a16="http://schemas.microsoft.com/office/drawing/2014/main" xmlns="" id="{AB74FEA6-D516-4EA1-A360-5C3514A0023C}"/>
              </a:ext>
            </a:extLst>
          </p:cNvPr>
          <p:cNvSpPr>
            <a:spLocks noGrp="1"/>
          </p:cNvSpPr>
          <p:nvPr>
            <p:ph type="dt" sz="half" idx="10"/>
          </p:nvPr>
        </p:nvSpPr>
        <p:spPr/>
        <p:txBody>
          <a:bodyPr/>
          <a:lstStyle/>
          <a:p>
            <a:fld id="{C295B7C0-044A-4379-9345-29F856C6BA6D}" type="datetime1">
              <a:rPr lang="en-US" smtClean="0"/>
              <a:pPr/>
              <a:t>09/05/22</a:t>
            </a:fld>
            <a:endParaRPr lang="en-US" dirty="0"/>
          </a:p>
        </p:txBody>
      </p:sp>
      <p:sp>
        <p:nvSpPr>
          <p:cNvPr id="3" name="Footer Placeholder 2">
            <a:extLst>
              <a:ext uri="{FF2B5EF4-FFF2-40B4-BE49-F238E27FC236}">
                <a16:creationId xmlns:a16="http://schemas.microsoft.com/office/drawing/2014/main" xmlns="" id="{58DD8064-586D-4BD2-99E6-FC132DBFC46D}"/>
              </a:ext>
            </a:extLst>
          </p:cNvPr>
          <p:cNvSpPr>
            <a:spLocks noGrp="1"/>
          </p:cNvSpPr>
          <p:nvPr>
            <p:ph type="ftr" sz="quarter" idx="11"/>
          </p:nvPr>
        </p:nvSpPr>
        <p:spPr/>
        <p:txBody>
          <a:bodyPr/>
          <a:lstStyle/>
          <a:p>
            <a:r>
              <a:rPr lang="en-US"/>
              <a:t>Mr. SOVERS SINGH BISHT                  UNIT 05</a:t>
            </a:r>
            <a:endParaRPr lang="en-US" dirty="0"/>
          </a:p>
        </p:txBody>
      </p:sp>
      <p:sp>
        <p:nvSpPr>
          <p:cNvPr id="5" name="Slide Number Placeholder 4">
            <a:extLst>
              <a:ext uri="{FF2B5EF4-FFF2-40B4-BE49-F238E27FC236}">
                <a16:creationId xmlns:a16="http://schemas.microsoft.com/office/drawing/2014/main" xmlns="" id="{75E7F676-E73A-4F36-A77D-64802EDC11B5}"/>
              </a:ext>
            </a:extLst>
          </p:cNvPr>
          <p:cNvSpPr>
            <a:spLocks noGrp="1"/>
          </p:cNvSpPr>
          <p:nvPr>
            <p:ph type="sldNum" sz="quarter" idx="12"/>
          </p:nvPr>
        </p:nvSpPr>
        <p:spPr/>
        <p:txBody>
          <a:bodyPr/>
          <a:lstStyle/>
          <a:p>
            <a:fld id="{B6F15528-21DE-4FAA-801E-634DDDAF4B2B}" type="slidenum">
              <a:rPr lang="en-US" smtClean="0"/>
              <a:pPr/>
              <a:t>147</a:t>
            </a:fld>
            <a:endParaRPr lang="en-US" dirty="0"/>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2">
            <a:extLst>
              <a:ext uri="{FF2B5EF4-FFF2-40B4-BE49-F238E27FC236}">
                <a16:creationId xmlns:a16="http://schemas.microsoft.com/office/drawing/2014/main" xmlns="" id="{13964B42-438D-4DE8-8965-63817D69C83A}"/>
              </a:ext>
            </a:extLst>
          </p:cNvPr>
          <p:cNvSpPr>
            <a:spLocks noGrp="1"/>
          </p:cNvSpPr>
          <p:nvPr>
            <p:ph type="title"/>
          </p:nvPr>
        </p:nvSpPr>
        <p:spPr/>
        <p:txBody>
          <a:bodyPr/>
          <a:lstStyle/>
          <a:p>
            <a:r>
              <a:rPr lang="en-US" altLang="en-US" sz="4600"/>
              <a:t>A Real-Time Database Model</a:t>
            </a:r>
          </a:p>
        </p:txBody>
      </p:sp>
      <p:pic>
        <p:nvPicPr>
          <p:cNvPr id="120836" name="Picture 4">
            <a:extLst>
              <a:ext uri="{FF2B5EF4-FFF2-40B4-BE49-F238E27FC236}">
                <a16:creationId xmlns:a16="http://schemas.microsoft.com/office/drawing/2014/main" xmlns="" id="{8562AF6D-CB1E-4A4E-9CF7-C1DDA4FF0C87}"/>
              </a:ext>
            </a:extLst>
          </p:cNvPr>
          <p:cNvPicPr>
            <a:picLocks noGrp="1" noChangeAspect="1" noChangeArrowheads="1"/>
          </p:cNvPicPr>
          <p:nvPr>
            <p:ph type="body" idx="1"/>
          </p:nvPr>
        </p:nvPicPr>
        <p:blipFill>
          <a:blip r:embed="rId2">
            <a:extLst>
              <a:ext uri="{28A0092B-C50C-407E-A947-70E740481C1C}">
                <a14:useLocalDpi xmlns:a14="http://schemas.microsoft.com/office/drawing/2010/main" val="0"/>
              </a:ext>
            </a:extLst>
          </a:blip>
          <a:srcRect/>
          <a:stretch>
            <a:fillRect/>
          </a:stretch>
        </p:blipFill>
        <p:spPr>
          <a:xfrm>
            <a:off x="971550" y="2133600"/>
            <a:ext cx="7129463" cy="3527425"/>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0837" name="Text Box 5">
            <a:extLst>
              <a:ext uri="{FF2B5EF4-FFF2-40B4-BE49-F238E27FC236}">
                <a16:creationId xmlns:a16="http://schemas.microsoft.com/office/drawing/2014/main" xmlns="" id="{50F57BE0-9FA8-41C0-B2A5-8794E73D5196}"/>
              </a:ext>
            </a:extLst>
          </p:cNvPr>
          <p:cNvSpPr txBox="1">
            <a:spLocks noChangeArrowheads="1"/>
          </p:cNvSpPr>
          <p:nvPr/>
        </p:nvSpPr>
        <p:spPr bwMode="auto">
          <a:xfrm>
            <a:off x="1187450" y="5876925"/>
            <a:ext cx="6840538"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a:t>Real-Time Database Model</a:t>
            </a:r>
          </a:p>
        </p:txBody>
      </p:sp>
      <p:pic>
        <p:nvPicPr>
          <p:cNvPr id="5" name="Picture 4">
            <a:extLst>
              <a:ext uri="{FF2B5EF4-FFF2-40B4-BE49-F238E27FC236}">
                <a16:creationId xmlns:a16="http://schemas.microsoft.com/office/drawing/2014/main" xmlns="" id="{3388C6D2-C648-4BE4-AD81-F3C486D564DF}"/>
              </a:ext>
            </a:extLst>
          </p:cNvPr>
          <p:cNvPicPr>
            <a:picLocks noChangeAspect="1"/>
          </p:cNvPicPr>
          <p:nvPr/>
        </p:nvPicPr>
        <p:blipFill>
          <a:blip r:embed="rId3"/>
          <a:stretch>
            <a:fillRect/>
          </a:stretch>
        </p:blipFill>
        <p:spPr>
          <a:xfrm>
            <a:off x="0" y="-27448"/>
            <a:ext cx="1384300" cy="812800"/>
          </a:xfrm>
          <a:prstGeom prst="rect">
            <a:avLst/>
          </a:prstGeom>
        </p:spPr>
      </p:pic>
      <p:sp>
        <p:nvSpPr>
          <p:cNvPr id="2" name="Date Placeholder 1">
            <a:extLst>
              <a:ext uri="{FF2B5EF4-FFF2-40B4-BE49-F238E27FC236}">
                <a16:creationId xmlns:a16="http://schemas.microsoft.com/office/drawing/2014/main" xmlns="" id="{1BFABF46-95D3-4009-B2F3-8D877FD556C7}"/>
              </a:ext>
            </a:extLst>
          </p:cNvPr>
          <p:cNvSpPr>
            <a:spLocks noGrp="1"/>
          </p:cNvSpPr>
          <p:nvPr>
            <p:ph type="dt" sz="half" idx="10"/>
          </p:nvPr>
        </p:nvSpPr>
        <p:spPr/>
        <p:txBody>
          <a:bodyPr/>
          <a:lstStyle/>
          <a:p>
            <a:fld id="{604CB1D3-01A8-4AC4-8FB7-665BA7AABAAB}" type="datetime1">
              <a:rPr lang="en-US" smtClean="0"/>
              <a:pPr/>
              <a:t>09/05/22</a:t>
            </a:fld>
            <a:endParaRPr lang="en-US" dirty="0"/>
          </a:p>
        </p:txBody>
      </p:sp>
      <p:sp>
        <p:nvSpPr>
          <p:cNvPr id="3" name="Footer Placeholder 2">
            <a:extLst>
              <a:ext uri="{FF2B5EF4-FFF2-40B4-BE49-F238E27FC236}">
                <a16:creationId xmlns:a16="http://schemas.microsoft.com/office/drawing/2014/main" xmlns="" id="{26DB4590-2926-44F9-B5E1-A5B0BAAC7F30}"/>
              </a:ext>
            </a:extLst>
          </p:cNvPr>
          <p:cNvSpPr>
            <a:spLocks noGrp="1"/>
          </p:cNvSpPr>
          <p:nvPr>
            <p:ph type="ftr" sz="quarter" idx="11"/>
          </p:nvPr>
        </p:nvSpPr>
        <p:spPr/>
        <p:txBody>
          <a:bodyPr/>
          <a:lstStyle/>
          <a:p>
            <a:r>
              <a:rPr lang="en-US"/>
              <a:t>Mr. SOVERS SINGH BISHT                  UNIT 05</a:t>
            </a:r>
            <a:endParaRPr lang="en-US" dirty="0"/>
          </a:p>
        </p:txBody>
      </p:sp>
      <p:sp>
        <p:nvSpPr>
          <p:cNvPr id="4" name="Slide Number Placeholder 3">
            <a:extLst>
              <a:ext uri="{FF2B5EF4-FFF2-40B4-BE49-F238E27FC236}">
                <a16:creationId xmlns:a16="http://schemas.microsoft.com/office/drawing/2014/main" xmlns="" id="{C6C83694-BDCB-4A35-8822-63598CB78916}"/>
              </a:ext>
            </a:extLst>
          </p:cNvPr>
          <p:cNvSpPr>
            <a:spLocks noGrp="1"/>
          </p:cNvSpPr>
          <p:nvPr>
            <p:ph type="sldNum" sz="quarter" idx="12"/>
          </p:nvPr>
        </p:nvSpPr>
        <p:spPr/>
        <p:txBody>
          <a:bodyPr/>
          <a:lstStyle/>
          <a:p>
            <a:fld id="{B6F15528-21DE-4FAA-801E-634DDDAF4B2B}" type="slidenum">
              <a:rPr lang="en-US" smtClean="0"/>
              <a:pPr/>
              <a:t>148</a:t>
            </a:fld>
            <a:endParaRPr lang="en-US" dirty="0"/>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2">
            <a:extLst>
              <a:ext uri="{FF2B5EF4-FFF2-40B4-BE49-F238E27FC236}">
                <a16:creationId xmlns:a16="http://schemas.microsoft.com/office/drawing/2014/main" xmlns="" id="{9D5D75F3-8B86-407B-AF25-E7E010FB80C9}"/>
              </a:ext>
            </a:extLst>
          </p:cNvPr>
          <p:cNvSpPr>
            <a:spLocks noGrp="1"/>
          </p:cNvSpPr>
          <p:nvPr>
            <p:ph type="title"/>
          </p:nvPr>
        </p:nvSpPr>
        <p:spPr/>
        <p:txBody>
          <a:bodyPr/>
          <a:lstStyle/>
          <a:p>
            <a:r>
              <a:rPr lang="en-US" altLang="en-US" sz="4600"/>
              <a:t>A Real-Time Database Model</a:t>
            </a:r>
          </a:p>
        </p:txBody>
      </p:sp>
      <p:sp>
        <p:nvSpPr>
          <p:cNvPr id="121859" name="Rectangle 3">
            <a:extLst>
              <a:ext uri="{FF2B5EF4-FFF2-40B4-BE49-F238E27FC236}">
                <a16:creationId xmlns:a16="http://schemas.microsoft.com/office/drawing/2014/main" xmlns="" id="{0F00C4EE-2113-409D-80F6-8E7D4FA2AAE2}"/>
              </a:ext>
            </a:extLst>
          </p:cNvPr>
          <p:cNvSpPr>
            <a:spLocks noGrp="1"/>
          </p:cNvSpPr>
          <p:nvPr>
            <p:ph type="body" idx="1"/>
          </p:nvPr>
        </p:nvSpPr>
        <p:spPr/>
        <p:txBody>
          <a:bodyPr/>
          <a:lstStyle/>
          <a:p>
            <a:pPr>
              <a:lnSpc>
                <a:spcPct val="80000"/>
              </a:lnSpc>
            </a:pPr>
            <a:r>
              <a:rPr lang="en-US" altLang="en-US" sz="2200"/>
              <a:t>Any new transaction must pass through an </a:t>
            </a:r>
            <a:r>
              <a:rPr lang="en-US" altLang="en-US" sz="2200">
                <a:solidFill>
                  <a:schemeClr val="accent1"/>
                </a:solidFill>
              </a:rPr>
              <a:t>Admission Control</a:t>
            </a:r>
            <a:r>
              <a:rPr lang="en-US" altLang="en-US" sz="2200"/>
              <a:t> mechanism, which monitors and regulates the total number of concurrently active transactions within the system in order to avoid thrashing</a:t>
            </a:r>
          </a:p>
          <a:p>
            <a:pPr>
              <a:lnSpc>
                <a:spcPct val="80000"/>
              </a:lnSpc>
            </a:pPr>
            <a:r>
              <a:rPr lang="en-US" altLang="en-US" sz="2200"/>
              <a:t>Every new or resubmitted transaction is assigned a </a:t>
            </a:r>
            <a:r>
              <a:rPr lang="en-US" altLang="en-US" sz="2200">
                <a:solidFill>
                  <a:schemeClr val="accent1"/>
                </a:solidFill>
              </a:rPr>
              <a:t>Priority Level</a:t>
            </a:r>
            <a:r>
              <a:rPr lang="en-US" altLang="en-US" sz="2200"/>
              <a:t>, which orders its scheduling preference relative to the other concurrent transactions within the system</a:t>
            </a:r>
            <a:endParaRPr lang="x-none" altLang="en-US" sz="2200">
              <a:cs typeface="Arial" panose="020B0604020202020204" pitchFamily="34" charset="0"/>
            </a:endParaRPr>
          </a:p>
          <a:p>
            <a:pPr>
              <a:lnSpc>
                <a:spcPct val="80000"/>
              </a:lnSpc>
            </a:pPr>
            <a:r>
              <a:rPr lang="en-US" altLang="en-US" sz="2200"/>
              <a:t>Before a transaction performs an operation on a data object, it must go through the </a:t>
            </a:r>
            <a:r>
              <a:rPr lang="en-US" altLang="en-US" sz="2200">
                <a:solidFill>
                  <a:schemeClr val="accent1"/>
                </a:solidFill>
              </a:rPr>
              <a:t>Concurrency Control</a:t>
            </a:r>
            <a:r>
              <a:rPr lang="en-US" altLang="en-US" sz="2200"/>
              <a:t> component in order to achieve the required synchronization. If the transaction’s request for a granule is denied, the transaction will be placed into a </a:t>
            </a:r>
            <a:r>
              <a:rPr lang="en-US" altLang="en-US" sz="2200">
                <a:solidFill>
                  <a:schemeClr val="accent1"/>
                </a:solidFill>
              </a:rPr>
              <a:t>Wait Queue</a:t>
            </a:r>
            <a:r>
              <a:rPr lang="en-US" altLang="en-US" sz="2200"/>
              <a:t>.</a:t>
            </a:r>
          </a:p>
          <a:p>
            <a:pPr>
              <a:lnSpc>
                <a:spcPct val="80000"/>
              </a:lnSpc>
            </a:pPr>
            <a:r>
              <a:rPr lang="en-US" altLang="en-US" sz="2200"/>
              <a:t> The waiting transaction will be reactivated when the requested granule becomes available, after which the transaction performs its operation.</a:t>
            </a:r>
          </a:p>
        </p:txBody>
      </p:sp>
      <p:pic>
        <p:nvPicPr>
          <p:cNvPr id="4" name="Picture 3">
            <a:extLst>
              <a:ext uri="{FF2B5EF4-FFF2-40B4-BE49-F238E27FC236}">
                <a16:creationId xmlns:a16="http://schemas.microsoft.com/office/drawing/2014/main" xmlns="" id="{5ED06459-690F-4859-A0FA-A7AA140B984E}"/>
              </a:ext>
            </a:extLst>
          </p:cNvPr>
          <p:cNvPicPr>
            <a:picLocks noChangeAspect="1"/>
          </p:cNvPicPr>
          <p:nvPr/>
        </p:nvPicPr>
        <p:blipFill>
          <a:blip r:embed="rId2"/>
          <a:stretch>
            <a:fillRect/>
          </a:stretch>
        </p:blipFill>
        <p:spPr>
          <a:xfrm>
            <a:off x="0" y="-27448"/>
            <a:ext cx="1384300" cy="812800"/>
          </a:xfrm>
          <a:prstGeom prst="rect">
            <a:avLst/>
          </a:prstGeom>
        </p:spPr>
      </p:pic>
      <p:sp>
        <p:nvSpPr>
          <p:cNvPr id="2" name="Date Placeholder 1">
            <a:extLst>
              <a:ext uri="{FF2B5EF4-FFF2-40B4-BE49-F238E27FC236}">
                <a16:creationId xmlns:a16="http://schemas.microsoft.com/office/drawing/2014/main" xmlns="" id="{03A596F5-460D-401D-92D5-6BA701D825AD}"/>
              </a:ext>
            </a:extLst>
          </p:cNvPr>
          <p:cNvSpPr>
            <a:spLocks noGrp="1"/>
          </p:cNvSpPr>
          <p:nvPr>
            <p:ph type="dt" sz="half" idx="10"/>
          </p:nvPr>
        </p:nvSpPr>
        <p:spPr/>
        <p:txBody>
          <a:bodyPr/>
          <a:lstStyle/>
          <a:p>
            <a:fld id="{B8185209-06E3-40D5-8524-9F01D34BB926}" type="datetime1">
              <a:rPr lang="en-US" smtClean="0"/>
              <a:pPr/>
              <a:t>09/05/22</a:t>
            </a:fld>
            <a:endParaRPr lang="en-US" dirty="0"/>
          </a:p>
        </p:txBody>
      </p:sp>
      <p:sp>
        <p:nvSpPr>
          <p:cNvPr id="3" name="Footer Placeholder 2">
            <a:extLst>
              <a:ext uri="{FF2B5EF4-FFF2-40B4-BE49-F238E27FC236}">
                <a16:creationId xmlns:a16="http://schemas.microsoft.com/office/drawing/2014/main" xmlns="" id="{1501566B-C4BB-49E3-A52B-2E4D74B6A4D9}"/>
              </a:ext>
            </a:extLst>
          </p:cNvPr>
          <p:cNvSpPr>
            <a:spLocks noGrp="1"/>
          </p:cNvSpPr>
          <p:nvPr>
            <p:ph type="ftr" sz="quarter" idx="11"/>
          </p:nvPr>
        </p:nvSpPr>
        <p:spPr/>
        <p:txBody>
          <a:bodyPr/>
          <a:lstStyle/>
          <a:p>
            <a:r>
              <a:rPr lang="en-US"/>
              <a:t>Mr. SOVERS SINGH BISHT                  UNIT 05</a:t>
            </a:r>
            <a:endParaRPr lang="en-US" dirty="0"/>
          </a:p>
        </p:txBody>
      </p:sp>
      <p:sp>
        <p:nvSpPr>
          <p:cNvPr id="5" name="Slide Number Placeholder 4">
            <a:extLst>
              <a:ext uri="{FF2B5EF4-FFF2-40B4-BE49-F238E27FC236}">
                <a16:creationId xmlns:a16="http://schemas.microsoft.com/office/drawing/2014/main" xmlns="" id="{6BA736AB-D4B2-49CE-AEDE-C40B236E1D52}"/>
              </a:ext>
            </a:extLst>
          </p:cNvPr>
          <p:cNvSpPr>
            <a:spLocks noGrp="1"/>
          </p:cNvSpPr>
          <p:nvPr>
            <p:ph type="sldNum" sz="quarter" idx="12"/>
          </p:nvPr>
        </p:nvSpPr>
        <p:spPr/>
        <p:txBody>
          <a:bodyPr/>
          <a:lstStyle/>
          <a:p>
            <a:fld id="{B6F15528-21DE-4FAA-801E-634DDDAF4B2B}" type="slidenum">
              <a:rPr lang="en-US" smtClean="0"/>
              <a:pPr/>
              <a:t>149</a:t>
            </a:fld>
            <a:endParaRPr lang="en-US"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a:prstGeom prst="rect">
            <a:avLst/>
          </a:prstGeom>
        </p:spPr>
        <p:txBody>
          <a:bodyPr/>
          <a:lstStyle/>
          <a:p>
            <a:fld id="{0D3C29A6-6407-4897-A1C4-2B654EEBE723}" type="datetime1">
              <a:rPr lang="en-US" smtClean="0"/>
              <a:pPr/>
              <a:t>09/05/22</a:t>
            </a:fld>
            <a:endParaRPr lang="en-US"/>
          </a:p>
        </p:txBody>
      </p:sp>
      <p:sp>
        <p:nvSpPr>
          <p:cNvPr id="6" name="Slide Number Placeholder 5"/>
          <p:cNvSpPr>
            <a:spLocks noGrp="1"/>
          </p:cNvSpPr>
          <p:nvPr>
            <p:ph type="sldNum" sz="quarter" idx="12"/>
          </p:nvPr>
        </p:nvSpPr>
        <p:spPr>
          <a:prstGeom prst="rect">
            <a:avLst/>
          </a:prstGeom>
        </p:spPr>
        <p:txBody>
          <a:bodyPr/>
          <a:lstStyle/>
          <a:p>
            <a:fld id="{B6F15528-21DE-4FAA-801E-634DDDAF4B2B}" type="slidenum">
              <a:rPr lang="en-US" smtClean="0"/>
              <a:pPr/>
              <a:t>15</a:t>
            </a:fld>
            <a:endParaRPr lang="en-US"/>
          </a:p>
        </p:txBody>
      </p:sp>
      <p:sp>
        <p:nvSpPr>
          <p:cNvPr id="9" name="Title 1">
            <a:extLst>
              <a:ext uri="{FF2B5EF4-FFF2-40B4-BE49-F238E27FC236}">
                <a16:creationId xmlns:a16="http://schemas.microsoft.com/office/drawing/2014/main" xmlns="" id="{343CFCBF-680E-4B0C-8602-86D30BF2D33A}"/>
              </a:ext>
            </a:extLst>
          </p:cNvPr>
          <p:cNvSpPr txBox="1">
            <a:spLocks/>
          </p:cNvSpPr>
          <p:nvPr/>
        </p:nvSpPr>
        <p:spPr>
          <a:xfrm>
            <a:off x="1353671"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a:ln>
                  <a:noFill/>
                </a:ln>
                <a:solidFill>
                  <a:schemeClr val="dk1"/>
                </a:solidFill>
                <a:effectLst/>
                <a:uLnTx/>
                <a:uFillTx/>
                <a:latin typeface="+mn-lt"/>
                <a:ea typeface="+mn-ea"/>
                <a:cs typeface="+mn-cs"/>
              </a:rPr>
              <a:t>Brief Intro of Subject with video</a:t>
            </a:r>
          </a:p>
        </p:txBody>
      </p:sp>
      <p:sp>
        <p:nvSpPr>
          <p:cNvPr id="2" name="Footer Placeholder 1">
            <a:extLst>
              <a:ext uri="{FF2B5EF4-FFF2-40B4-BE49-F238E27FC236}">
                <a16:creationId xmlns:a16="http://schemas.microsoft.com/office/drawing/2014/main" xmlns="" id="{FA0F986C-77C1-4559-A1AE-E9EEAA72C6CE}"/>
              </a:ext>
            </a:extLst>
          </p:cNvPr>
          <p:cNvSpPr>
            <a:spLocks noGrp="1"/>
          </p:cNvSpPr>
          <p:nvPr>
            <p:ph type="ftr" sz="quarter" idx="11"/>
          </p:nvPr>
        </p:nvSpPr>
        <p:spPr/>
        <p:txBody>
          <a:bodyPr/>
          <a:lstStyle/>
          <a:p>
            <a:r>
              <a:rPr lang="en-US"/>
              <a:t>Mr. SOVERS SINGH BISHT                  UNIT 05</a:t>
            </a:r>
            <a:endParaRPr lang="en-US" dirty="0"/>
          </a:p>
        </p:txBody>
      </p:sp>
      <p:sp>
        <p:nvSpPr>
          <p:cNvPr id="7" name="Content Placeholder 6">
            <a:extLst>
              <a:ext uri="{FF2B5EF4-FFF2-40B4-BE49-F238E27FC236}">
                <a16:creationId xmlns:a16="http://schemas.microsoft.com/office/drawing/2014/main" xmlns="" id="{EF632368-14F3-4F48-B212-F99EBC3ED043}"/>
              </a:ext>
            </a:extLst>
          </p:cNvPr>
          <p:cNvSpPr>
            <a:spLocks noGrp="1"/>
          </p:cNvSpPr>
          <p:nvPr>
            <p:ph idx="1"/>
          </p:nvPr>
        </p:nvSpPr>
        <p:spPr>
          <a:xfrm>
            <a:off x="152400" y="812800"/>
            <a:ext cx="8763000" cy="5313363"/>
          </a:xfrm>
        </p:spPr>
        <p:txBody>
          <a:bodyPr>
            <a:normAutofit fontScale="85000" lnSpcReduction="10000"/>
          </a:bodyPr>
          <a:lstStyle/>
          <a:p>
            <a:pPr marL="0" indent="0" algn="just">
              <a:buNone/>
            </a:pPr>
            <a:r>
              <a:rPr lang="en-US" sz="2000" kern="1200" dirty="0">
                <a:solidFill>
                  <a:schemeClr val="tx1"/>
                </a:solidFill>
                <a:effectLst/>
                <a:latin typeface="+mj-lt"/>
              </a:rPr>
              <a:t>Digital transformation is the name for the trend toward serving customers using scalable, customizable, Internet and mobile applications. These applications are often hard to build and evolve rapidly using SQL technology. For this reason, from the mid-2000s to 2020 we have seen a steady rise in the adoption of NoSQL database technology. </a:t>
            </a:r>
          </a:p>
          <a:p>
            <a:pPr marL="0" indent="0" algn="just">
              <a:buNone/>
            </a:pPr>
            <a:endParaRPr lang="en-US" sz="2000" dirty="0">
              <a:latin typeface="+mj-lt"/>
            </a:endParaRPr>
          </a:p>
          <a:p>
            <a:pPr marL="0" indent="0" algn="just">
              <a:buNone/>
            </a:pPr>
            <a:r>
              <a:rPr lang="en-US" sz="2000" kern="1200" dirty="0">
                <a:solidFill>
                  <a:schemeClr val="tx1"/>
                </a:solidFill>
                <a:effectLst/>
                <a:latin typeface="+mj-lt"/>
              </a:rPr>
              <a:t>The rise of NoSQL is an important event in computer science and in application development because SQL has been so dominant for so long. Many other forms of database technology have come and gone, but few have had the wide adoption of NoSQL.</a:t>
            </a:r>
          </a:p>
          <a:p>
            <a:pPr marL="0" indent="0" algn="just">
              <a:buNone/>
            </a:pPr>
            <a:endParaRPr lang="en-US" sz="2000" kern="1200" dirty="0">
              <a:solidFill>
                <a:schemeClr val="tx1"/>
              </a:solidFill>
              <a:effectLst/>
              <a:latin typeface="+mj-lt"/>
            </a:endParaRPr>
          </a:p>
          <a:p>
            <a:pPr marL="0" indent="0" algn="just">
              <a:buNone/>
            </a:pPr>
            <a:r>
              <a:rPr lang="en-US" sz="2000" kern="1200" dirty="0">
                <a:solidFill>
                  <a:schemeClr val="tx1"/>
                </a:solidFill>
                <a:effectLst/>
                <a:latin typeface="+mj-lt"/>
              </a:rPr>
              <a:t>By understanding the rise in popularity of NoSQL databases, we should be able to shed light on when it makes sense to use NoSQL.</a:t>
            </a:r>
          </a:p>
          <a:p>
            <a:pPr marL="0" indent="0" algn="just">
              <a:buNone/>
            </a:pPr>
            <a:r>
              <a:rPr lang="en-US" sz="2000" kern="1200" dirty="0">
                <a:solidFill>
                  <a:schemeClr val="tx1"/>
                </a:solidFill>
                <a:effectLst/>
                <a:latin typeface="+mj-lt"/>
              </a:rPr>
              <a:t>NoSQL covers a lot of different database structures and data models.</a:t>
            </a:r>
          </a:p>
          <a:p>
            <a:pPr marL="0" indent="0" algn="just">
              <a:buNone/>
            </a:pPr>
            <a:endParaRPr lang="en-US" sz="2000" kern="1200" dirty="0">
              <a:solidFill>
                <a:schemeClr val="tx1"/>
              </a:solidFill>
              <a:effectLst/>
              <a:latin typeface="+mj-lt"/>
            </a:endParaRPr>
          </a:p>
          <a:p>
            <a:pPr algn="just"/>
            <a:r>
              <a:rPr lang="en-US" sz="2400" i="1" u="sng" dirty="0">
                <a:solidFill>
                  <a:srgbClr val="0000FF"/>
                </a:solidFill>
              </a:rPr>
              <a:t>http://www.nptelvideos.com/lecture.php?id=6516</a:t>
            </a:r>
          </a:p>
          <a:p>
            <a:pPr algn="just"/>
            <a:r>
              <a:rPr lang="en-US" sz="2400" i="1" u="sng" dirty="0">
                <a:solidFill>
                  <a:srgbClr val="0000FF"/>
                </a:solidFill>
              </a:rPr>
              <a:t>http://www.nptelvideos.com/lecture.php?id=6517</a:t>
            </a:r>
          </a:p>
          <a:p>
            <a:pPr algn="just"/>
            <a:r>
              <a:rPr lang="en-US" sz="2400" i="1" u="sng" dirty="0">
                <a:solidFill>
                  <a:srgbClr val="0000FF"/>
                </a:solidFill>
              </a:rPr>
              <a:t>http://www.nptelvideos.com/lecture.php?id=6518</a:t>
            </a:r>
          </a:p>
          <a:p>
            <a:pPr algn="just"/>
            <a:r>
              <a:rPr lang="en-US" sz="2400" i="1" u="sng" dirty="0">
                <a:solidFill>
                  <a:srgbClr val="0000FF"/>
                </a:solidFill>
              </a:rPr>
              <a:t>http://www.nptelvideos.com/lecture.php?id=6519</a:t>
            </a:r>
          </a:p>
          <a:p>
            <a:pPr algn="just"/>
            <a:r>
              <a:rPr lang="en-US" sz="2400" i="1" u="sng" dirty="0">
                <a:solidFill>
                  <a:srgbClr val="0000FF"/>
                </a:solidFill>
              </a:rPr>
              <a:t>https://www.youtube.com/watch?v=2yQ9TGFpDuM</a:t>
            </a:r>
            <a:endParaRPr lang="en-US" sz="3800" i="1" u="sng" dirty="0">
              <a:solidFill>
                <a:srgbClr val="0000FF"/>
              </a:solidFill>
            </a:endParaRPr>
          </a:p>
          <a:p>
            <a:pPr algn="just"/>
            <a:endParaRPr lang="en-US" dirty="0"/>
          </a:p>
        </p:txBody>
      </p:sp>
      <p:pic>
        <p:nvPicPr>
          <p:cNvPr id="8" name="Picture 7">
            <a:extLst>
              <a:ext uri="{FF2B5EF4-FFF2-40B4-BE49-F238E27FC236}">
                <a16:creationId xmlns:a16="http://schemas.microsoft.com/office/drawing/2014/main" xmlns="" id="{660A703F-3E80-1C4A-9962-E0A24FD1E0B0}"/>
              </a:ext>
            </a:extLst>
          </p:cNvPr>
          <p:cNvPicPr>
            <a:picLocks noChangeAspect="1"/>
          </p:cNvPicPr>
          <p:nvPr/>
        </p:nvPicPr>
        <p:blipFill>
          <a:blip r:embed="rId2"/>
          <a:stretch>
            <a:fillRect/>
          </a:stretch>
        </p:blipFill>
        <p:spPr>
          <a:xfrm>
            <a:off x="0" y="-27448"/>
            <a:ext cx="1384300" cy="812800"/>
          </a:xfrm>
          <a:prstGeom prst="rect">
            <a:avLst/>
          </a:prstGeom>
        </p:spPr>
      </p:pic>
    </p:spTree>
    <p:extLst>
      <p:ext uri="{BB962C8B-B14F-4D97-AF65-F5344CB8AC3E}">
        <p14:creationId xmlns:p14="http://schemas.microsoft.com/office/powerpoint/2010/main" val="2861832008"/>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2">
            <a:extLst>
              <a:ext uri="{FF2B5EF4-FFF2-40B4-BE49-F238E27FC236}">
                <a16:creationId xmlns:a16="http://schemas.microsoft.com/office/drawing/2014/main" xmlns="" id="{A4D8E968-7A60-432D-A16A-59730855547C}"/>
              </a:ext>
            </a:extLst>
          </p:cNvPr>
          <p:cNvSpPr>
            <a:spLocks noGrp="1"/>
          </p:cNvSpPr>
          <p:nvPr>
            <p:ph type="title"/>
          </p:nvPr>
        </p:nvSpPr>
        <p:spPr/>
        <p:txBody>
          <a:bodyPr/>
          <a:lstStyle/>
          <a:p>
            <a:r>
              <a:rPr lang="en-US" altLang="en-US" sz="4600"/>
              <a:t>A Real-Time Database Model</a:t>
            </a:r>
          </a:p>
        </p:txBody>
      </p:sp>
      <p:sp>
        <p:nvSpPr>
          <p:cNvPr id="122883" name="Rectangle 3">
            <a:extLst>
              <a:ext uri="{FF2B5EF4-FFF2-40B4-BE49-F238E27FC236}">
                <a16:creationId xmlns:a16="http://schemas.microsoft.com/office/drawing/2014/main" xmlns="" id="{48B2683D-8480-496B-8DC2-B97759DAF3AC}"/>
              </a:ext>
            </a:extLst>
          </p:cNvPr>
          <p:cNvSpPr>
            <a:spLocks noGrp="1"/>
          </p:cNvSpPr>
          <p:nvPr>
            <p:ph type="body" idx="1"/>
          </p:nvPr>
        </p:nvSpPr>
        <p:spPr/>
        <p:txBody>
          <a:bodyPr>
            <a:normAutofit fontScale="92500" lnSpcReduction="20000"/>
          </a:bodyPr>
          <a:lstStyle/>
          <a:p>
            <a:r>
              <a:rPr lang="en-US" altLang="en-US"/>
              <a:t>Similarly, if a transaction requests an item that is currently not in main-memory, an I/O request is initiated and the transaction will be placed into a wait queue.</a:t>
            </a:r>
          </a:p>
          <a:p>
            <a:r>
              <a:rPr lang="en-US" altLang="en-US"/>
              <a:t> The waiting transaction will be reactivated when the requested granule becomes available in main-memory, and there is no active higher-priority transaction.</a:t>
            </a:r>
            <a:endParaRPr lang="x-none" altLang="en-US">
              <a:cs typeface="Arial" panose="020B0604020202020204" pitchFamily="34" charset="0"/>
            </a:endParaRPr>
          </a:p>
          <a:p>
            <a:r>
              <a:rPr lang="en-US" altLang="en-US"/>
              <a:t>When a transaction completes all of its operations, it commits its result(s) and releases all of the data items in its possession.</a:t>
            </a:r>
          </a:p>
        </p:txBody>
      </p:sp>
      <p:pic>
        <p:nvPicPr>
          <p:cNvPr id="4" name="Picture 3">
            <a:extLst>
              <a:ext uri="{FF2B5EF4-FFF2-40B4-BE49-F238E27FC236}">
                <a16:creationId xmlns:a16="http://schemas.microsoft.com/office/drawing/2014/main" xmlns="" id="{33125694-8678-41EC-BC4D-BFF7F935DCA3}"/>
              </a:ext>
            </a:extLst>
          </p:cNvPr>
          <p:cNvPicPr>
            <a:picLocks noChangeAspect="1"/>
          </p:cNvPicPr>
          <p:nvPr/>
        </p:nvPicPr>
        <p:blipFill>
          <a:blip r:embed="rId2"/>
          <a:stretch>
            <a:fillRect/>
          </a:stretch>
        </p:blipFill>
        <p:spPr>
          <a:xfrm>
            <a:off x="0" y="-27448"/>
            <a:ext cx="1384300" cy="812800"/>
          </a:xfrm>
          <a:prstGeom prst="rect">
            <a:avLst/>
          </a:prstGeom>
        </p:spPr>
      </p:pic>
      <p:sp>
        <p:nvSpPr>
          <p:cNvPr id="2" name="Date Placeholder 1">
            <a:extLst>
              <a:ext uri="{FF2B5EF4-FFF2-40B4-BE49-F238E27FC236}">
                <a16:creationId xmlns:a16="http://schemas.microsoft.com/office/drawing/2014/main" xmlns="" id="{33CAEBBB-41BA-4B81-9860-7A2C53386B1D}"/>
              </a:ext>
            </a:extLst>
          </p:cNvPr>
          <p:cNvSpPr>
            <a:spLocks noGrp="1"/>
          </p:cNvSpPr>
          <p:nvPr>
            <p:ph type="dt" sz="half" idx="10"/>
          </p:nvPr>
        </p:nvSpPr>
        <p:spPr/>
        <p:txBody>
          <a:bodyPr/>
          <a:lstStyle/>
          <a:p>
            <a:fld id="{B84C28D7-CD4D-4694-AB20-62D22D2B2594}" type="datetime1">
              <a:rPr lang="en-US" smtClean="0"/>
              <a:pPr/>
              <a:t>09/05/22</a:t>
            </a:fld>
            <a:endParaRPr lang="en-US" dirty="0"/>
          </a:p>
        </p:txBody>
      </p:sp>
      <p:sp>
        <p:nvSpPr>
          <p:cNvPr id="3" name="Footer Placeholder 2">
            <a:extLst>
              <a:ext uri="{FF2B5EF4-FFF2-40B4-BE49-F238E27FC236}">
                <a16:creationId xmlns:a16="http://schemas.microsoft.com/office/drawing/2014/main" xmlns="" id="{C3F19CCD-572C-40B5-B266-1AD4D19053B1}"/>
              </a:ext>
            </a:extLst>
          </p:cNvPr>
          <p:cNvSpPr>
            <a:spLocks noGrp="1"/>
          </p:cNvSpPr>
          <p:nvPr>
            <p:ph type="ftr" sz="quarter" idx="11"/>
          </p:nvPr>
        </p:nvSpPr>
        <p:spPr/>
        <p:txBody>
          <a:bodyPr/>
          <a:lstStyle/>
          <a:p>
            <a:r>
              <a:rPr lang="en-US"/>
              <a:t>Mr. SOVERS SINGH BISHT                  UNIT 05</a:t>
            </a:r>
            <a:endParaRPr lang="en-US" dirty="0"/>
          </a:p>
        </p:txBody>
      </p:sp>
      <p:sp>
        <p:nvSpPr>
          <p:cNvPr id="5" name="Slide Number Placeholder 4">
            <a:extLst>
              <a:ext uri="{FF2B5EF4-FFF2-40B4-BE49-F238E27FC236}">
                <a16:creationId xmlns:a16="http://schemas.microsoft.com/office/drawing/2014/main" xmlns="" id="{4E610589-A9C8-4CC6-9D2B-0F1518EDBBCF}"/>
              </a:ext>
            </a:extLst>
          </p:cNvPr>
          <p:cNvSpPr>
            <a:spLocks noGrp="1"/>
          </p:cNvSpPr>
          <p:nvPr>
            <p:ph type="sldNum" sz="quarter" idx="12"/>
          </p:nvPr>
        </p:nvSpPr>
        <p:spPr/>
        <p:txBody>
          <a:bodyPr/>
          <a:lstStyle/>
          <a:p>
            <a:fld id="{B6F15528-21DE-4FAA-801E-634DDDAF4B2B}" type="slidenum">
              <a:rPr lang="en-US" smtClean="0"/>
              <a:pPr/>
              <a:t>150</a:t>
            </a:fld>
            <a:endParaRPr lang="en-US" dirty="0"/>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2">
            <a:extLst>
              <a:ext uri="{FF2B5EF4-FFF2-40B4-BE49-F238E27FC236}">
                <a16:creationId xmlns:a16="http://schemas.microsoft.com/office/drawing/2014/main" xmlns="" id="{44BE41BF-C8AB-464E-AF9B-3D1C63EA3870}"/>
              </a:ext>
            </a:extLst>
          </p:cNvPr>
          <p:cNvSpPr>
            <a:spLocks noGrp="1"/>
          </p:cNvSpPr>
          <p:nvPr>
            <p:ph type="title"/>
          </p:nvPr>
        </p:nvSpPr>
        <p:spPr/>
        <p:txBody>
          <a:bodyPr/>
          <a:lstStyle/>
          <a:p>
            <a:r>
              <a:rPr lang="en-US" altLang="en-US" sz="4600"/>
              <a:t>A Real-Time Database Model</a:t>
            </a:r>
          </a:p>
        </p:txBody>
      </p:sp>
      <p:sp>
        <p:nvSpPr>
          <p:cNvPr id="123907" name="Rectangle 3">
            <a:extLst>
              <a:ext uri="{FF2B5EF4-FFF2-40B4-BE49-F238E27FC236}">
                <a16:creationId xmlns:a16="http://schemas.microsoft.com/office/drawing/2014/main" xmlns="" id="{BC59F466-FA7F-433B-9D51-8DEBB7079305}"/>
              </a:ext>
            </a:extLst>
          </p:cNvPr>
          <p:cNvSpPr>
            <a:spLocks noGrp="1"/>
          </p:cNvSpPr>
          <p:nvPr>
            <p:ph type="body" idx="1"/>
          </p:nvPr>
        </p:nvSpPr>
        <p:spPr/>
        <p:txBody>
          <a:bodyPr>
            <a:normAutofit fontScale="92500"/>
          </a:bodyPr>
          <a:lstStyle/>
          <a:p>
            <a:r>
              <a:rPr lang="en-US" altLang="en-US"/>
              <a:t>A transaction may abort/restart a number of times before it commits. There are various types of aborts :</a:t>
            </a:r>
          </a:p>
          <a:p>
            <a:pPr lvl="1"/>
            <a:r>
              <a:rPr lang="en-US" altLang="en-US"/>
              <a:t> </a:t>
            </a:r>
            <a:r>
              <a:rPr lang="en-US" altLang="en-US" i="1"/>
              <a:t>Terminating abort</a:t>
            </a:r>
            <a:r>
              <a:rPr lang="en-US" altLang="en-US"/>
              <a:t>:</a:t>
            </a:r>
          </a:p>
          <a:p>
            <a:pPr lvl="2"/>
            <a:r>
              <a:rPr lang="en-US" altLang="en-US"/>
              <a:t> An abort due to missing a deadline, or</a:t>
            </a:r>
          </a:p>
          <a:p>
            <a:pPr lvl="2"/>
            <a:r>
              <a:rPr lang="en-US" altLang="en-US"/>
              <a:t> Self-abort – a transaction may abort itself due to an exceptional condition.</a:t>
            </a:r>
            <a:endParaRPr lang="x-none" altLang="en-US">
              <a:cs typeface="Arial" panose="020B0604020202020204" pitchFamily="34" charset="0"/>
            </a:endParaRPr>
          </a:p>
          <a:p>
            <a:pPr lvl="1"/>
            <a:r>
              <a:rPr lang="en-US" altLang="en-US" i="1"/>
              <a:t>Non-terminating abort</a:t>
            </a:r>
            <a:r>
              <a:rPr lang="en-US" altLang="en-US"/>
              <a:t>: An abort due to a deadlock or a data conflict. In this case, the transaction maybe restarted if its deadline remains feasible.</a:t>
            </a:r>
          </a:p>
        </p:txBody>
      </p:sp>
      <p:pic>
        <p:nvPicPr>
          <p:cNvPr id="4" name="Picture 3">
            <a:extLst>
              <a:ext uri="{FF2B5EF4-FFF2-40B4-BE49-F238E27FC236}">
                <a16:creationId xmlns:a16="http://schemas.microsoft.com/office/drawing/2014/main" xmlns="" id="{4C34A924-CDB0-49F3-9625-BF6B4D81B4B0}"/>
              </a:ext>
            </a:extLst>
          </p:cNvPr>
          <p:cNvPicPr>
            <a:picLocks noChangeAspect="1"/>
          </p:cNvPicPr>
          <p:nvPr/>
        </p:nvPicPr>
        <p:blipFill>
          <a:blip r:embed="rId2"/>
          <a:stretch>
            <a:fillRect/>
          </a:stretch>
        </p:blipFill>
        <p:spPr>
          <a:xfrm>
            <a:off x="0" y="-27448"/>
            <a:ext cx="1384300" cy="812800"/>
          </a:xfrm>
          <a:prstGeom prst="rect">
            <a:avLst/>
          </a:prstGeom>
        </p:spPr>
      </p:pic>
      <p:sp>
        <p:nvSpPr>
          <p:cNvPr id="2" name="Date Placeholder 1">
            <a:extLst>
              <a:ext uri="{FF2B5EF4-FFF2-40B4-BE49-F238E27FC236}">
                <a16:creationId xmlns:a16="http://schemas.microsoft.com/office/drawing/2014/main" xmlns="" id="{52E7E68E-5BE5-4286-A7A7-ACCF2F7BF73F}"/>
              </a:ext>
            </a:extLst>
          </p:cNvPr>
          <p:cNvSpPr>
            <a:spLocks noGrp="1"/>
          </p:cNvSpPr>
          <p:nvPr>
            <p:ph type="dt" sz="half" idx="10"/>
          </p:nvPr>
        </p:nvSpPr>
        <p:spPr/>
        <p:txBody>
          <a:bodyPr/>
          <a:lstStyle/>
          <a:p>
            <a:fld id="{E49AFAC0-727F-4A48-9DCD-3B9615EDED4C}" type="datetime1">
              <a:rPr lang="en-US" smtClean="0"/>
              <a:pPr/>
              <a:t>09/05/22</a:t>
            </a:fld>
            <a:endParaRPr lang="en-US" dirty="0"/>
          </a:p>
        </p:txBody>
      </p:sp>
      <p:sp>
        <p:nvSpPr>
          <p:cNvPr id="3" name="Footer Placeholder 2">
            <a:extLst>
              <a:ext uri="{FF2B5EF4-FFF2-40B4-BE49-F238E27FC236}">
                <a16:creationId xmlns:a16="http://schemas.microsoft.com/office/drawing/2014/main" xmlns="" id="{7C1EC3A9-3ED8-46DF-9422-D60FBC499FD2}"/>
              </a:ext>
            </a:extLst>
          </p:cNvPr>
          <p:cNvSpPr>
            <a:spLocks noGrp="1"/>
          </p:cNvSpPr>
          <p:nvPr>
            <p:ph type="ftr" sz="quarter" idx="11"/>
          </p:nvPr>
        </p:nvSpPr>
        <p:spPr/>
        <p:txBody>
          <a:bodyPr/>
          <a:lstStyle/>
          <a:p>
            <a:r>
              <a:rPr lang="en-US"/>
              <a:t>Mr. SOVERS SINGH BISHT                  UNIT 05</a:t>
            </a:r>
            <a:endParaRPr lang="en-US" dirty="0"/>
          </a:p>
        </p:txBody>
      </p:sp>
      <p:sp>
        <p:nvSpPr>
          <p:cNvPr id="5" name="Slide Number Placeholder 4">
            <a:extLst>
              <a:ext uri="{FF2B5EF4-FFF2-40B4-BE49-F238E27FC236}">
                <a16:creationId xmlns:a16="http://schemas.microsoft.com/office/drawing/2014/main" xmlns="" id="{9AD18B3F-3692-44C1-9D8D-37156F7CD66B}"/>
              </a:ext>
            </a:extLst>
          </p:cNvPr>
          <p:cNvSpPr>
            <a:spLocks noGrp="1"/>
          </p:cNvSpPr>
          <p:nvPr>
            <p:ph type="sldNum" sz="quarter" idx="12"/>
          </p:nvPr>
        </p:nvSpPr>
        <p:spPr/>
        <p:txBody>
          <a:bodyPr/>
          <a:lstStyle/>
          <a:p>
            <a:fld id="{B6F15528-21DE-4FAA-801E-634DDDAF4B2B}" type="slidenum">
              <a:rPr lang="en-US" smtClean="0"/>
              <a:pPr/>
              <a:t>151</a:t>
            </a:fld>
            <a:endParaRPr lang="en-US" dirty="0"/>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2">
            <a:extLst>
              <a:ext uri="{FF2B5EF4-FFF2-40B4-BE49-F238E27FC236}">
                <a16:creationId xmlns:a16="http://schemas.microsoft.com/office/drawing/2014/main" xmlns="" id="{52ECFFE7-56B2-4B26-A040-F0CFD425F2CA}"/>
              </a:ext>
            </a:extLst>
          </p:cNvPr>
          <p:cNvSpPr>
            <a:spLocks noGrp="1"/>
          </p:cNvSpPr>
          <p:nvPr>
            <p:ph type="title"/>
          </p:nvPr>
        </p:nvSpPr>
        <p:spPr/>
        <p:txBody>
          <a:bodyPr/>
          <a:lstStyle/>
          <a:p>
            <a:r>
              <a:rPr lang="en-US" altLang="en-US" sz="4600"/>
              <a:t>Scheduling RTDB Transactions</a:t>
            </a:r>
          </a:p>
        </p:txBody>
      </p:sp>
      <p:sp>
        <p:nvSpPr>
          <p:cNvPr id="124931" name="Rectangle 3">
            <a:extLst>
              <a:ext uri="{FF2B5EF4-FFF2-40B4-BE49-F238E27FC236}">
                <a16:creationId xmlns:a16="http://schemas.microsoft.com/office/drawing/2014/main" xmlns="" id="{0DFE4B1D-9192-4EFA-BE2E-51F29142FB74}"/>
              </a:ext>
            </a:extLst>
          </p:cNvPr>
          <p:cNvSpPr>
            <a:spLocks noGrp="1"/>
          </p:cNvSpPr>
          <p:nvPr>
            <p:ph type="body" idx="1"/>
          </p:nvPr>
        </p:nvSpPr>
        <p:spPr/>
        <p:txBody>
          <a:bodyPr>
            <a:normAutofit fontScale="92500" lnSpcReduction="10000"/>
          </a:bodyPr>
          <a:lstStyle/>
          <a:p>
            <a:r>
              <a:rPr lang="en-US" altLang="en-US"/>
              <a:t>A special feature of RTDB</a:t>
            </a:r>
            <a:r>
              <a:rPr lang="en-US" altLang="en-US" i="1"/>
              <a:t> </a:t>
            </a:r>
            <a:r>
              <a:rPr lang="en-US" altLang="en-US"/>
              <a:t>systems, in addition to standard physical resources, is the </a:t>
            </a:r>
            <a:r>
              <a:rPr lang="en-US" altLang="en-US">
                <a:solidFill>
                  <a:schemeClr val="accent1"/>
                </a:solidFill>
              </a:rPr>
              <a:t>data objects</a:t>
            </a:r>
            <a:r>
              <a:rPr lang="en-US" altLang="en-US"/>
              <a:t> stored in the database, and </a:t>
            </a:r>
            <a:r>
              <a:rPr lang="en-US" altLang="en-US">
                <a:solidFill>
                  <a:schemeClr val="accent1"/>
                </a:solidFill>
              </a:rPr>
              <a:t>transactions</a:t>
            </a:r>
            <a:r>
              <a:rPr lang="en-US" altLang="en-US"/>
              <a:t> accessing this data have to be scheduled in accordance with </a:t>
            </a:r>
            <a:r>
              <a:rPr lang="en-US" altLang="en-US">
                <a:solidFill>
                  <a:schemeClr val="accent1"/>
                </a:solidFill>
              </a:rPr>
              <a:t>real-time performance objectives</a:t>
            </a:r>
            <a:r>
              <a:rPr lang="en-US" altLang="en-US"/>
              <a:t>.</a:t>
            </a:r>
          </a:p>
          <a:p>
            <a:r>
              <a:rPr lang="en-US" altLang="en-US"/>
              <a:t>The scheduling process of transactions in a RTDB</a:t>
            </a:r>
            <a:r>
              <a:rPr lang="en-US" altLang="en-US" i="1"/>
              <a:t> </a:t>
            </a:r>
            <a:r>
              <a:rPr lang="en-US" altLang="en-US"/>
              <a:t>system consists of:</a:t>
            </a:r>
          </a:p>
          <a:p>
            <a:pPr lvl="1"/>
            <a:r>
              <a:rPr lang="en-US" altLang="en-US"/>
              <a:t>Concurrency Control </a:t>
            </a:r>
          </a:p>
          <a:p>
            <a:pPr lvl="1"/>
            <a:r>
              <a:rPr lang="en-US" altLang="en-US"/>
              <a:t>Conflict Resolution</a:t>
            </a:r>
          </a:p>
        </p:txBody>
      </p:sp>
      <p:pic>
        <p:nvPicPr>
          <p:cNvPr id="4" name="Picture 3">
            <a:extLst>
              <a:ext uri="{FF2B5EF4-FFF2-40B4-BE49-F238E27FC236}">
                <a16:creationId xmlns:a16="http://schemas.microsoft.com/office/drawing/2014/main" xmlns="" id="{F40444A8-1E3D-455D-A5CF-1212AED961A0}"/>
              </a:ext>
            </a:extLst>
          </p:cNvPr>
          <p:cNvPicPr>
            <a:picLocks noChangeAspect="1"/>
          </p:cNvPicPr>
          <p:nvPr/>
        </p:nvPicPr>
        <p:blipFill>
          <a:blip r:embed="rId2"/>
          <a:stretch>
            <a:fillRect/>
          </a:stretch>
        </p:blipFill>
        <p:spPr>
          <a:xfrm>
            <a:off x="0" y="-27448"/>
            <a:ext cx="1384300" cy="812800"/>
          </a:xfrm>
          <a:prstGeom prst="rect">
            <a:avLst/>
          </a:prstGeom>
        </p:spPr>
      </p:pic>
      <p:sp>
        <p:nvSpPr>
          <p:cNvPr id="2" name="Date Placeholder 1">
            <a:extLst>
              <a:ext uri="{FF2B5EF4-FFF2-40B4-BE49-F238E27FC236}">
                <a16:creationId xmlns:a16="http://schemas.microsoft.com/office/drawing/2014/main" xmlns="" id="{F2F0DF5B-FB5A-4390-BCBA-1122C59DF097}"/>
              </a:ext>
            </a:extLst>
          </p:cNvPr>
          <p:cNvSpPr>
            <a:spLocks noGrp="1"/>
          </p:cNvSpPr>
          <p:nvPr>
            <p:ph type="dt" sz="half" idx="10"/>
          </p:nvPr>
        </p:nvSpPr>
        <p:spPr/>
        <p:txBody>
          <a:bodyPr/>
          <a:lstStyle/>
          <a:p>
            <a:fld id="{A69F0C60-2AE5-4721-A3BB-3D8D5443ABA3}" type="datetime1">
              <a:rPr lang="en-US" smtClean="0"/>
              <a:pPr/>
              <a:t>09/05/22</a:t>
            </a:fld>
            <a:endParaRPr lang="en-US" dirty="0"/>
          </a:p>
        </p:txBody>
      </p:sp>
      <p:sp>
        <p:nvSpPr>
          <p:cNvPr id="3" name="Footer Placeholder 2">
            <a:extLst>
              <a:ext uri="{FF2B5EF4-FFF2-40B4-BE49-F238E27FC236}">
                <a16:creationId xmlns:a16="http://schemas.microsoft.com/office/drawing/2014/main" xmlns="" id="{3C3A5B29-4590-45E3-8DF1-AA63976D1604}"/>
              </a:ext>
            </a:extLst>
          </p:cNvPr>
          <p:cNvSpPr>
            <a:spLocks noGrp="1"/>
          </p:cNvSpPr>
          <p:nvPr>
            <p:ph type="ftr" sz="quarter" idx="11"/>
          </p:nvPr>
        </p:nvSpPr>
        <p:spPr/>
        <p:txBody>
          <a:bodyPr/>
          <a:lstStyle/>
          <a:p>
            <a:r>
              <a:rPr lang="en-US"/>
              <a:t>Mr. SOVERS SINGH BISHT                  UNIT 05</a:t>
            </a:r>
            <a:endParaRPr lang="en-US" dirty="0"/>
          </a:p>
        </p:txBody>
      </p:sp>
      <p:sp>
        <p:nvSpPr>
          <p:cNvPr id="5" name="Slide Number Placeholder 4">
            <a:extLst>
              <a:ext uri="{FF2B5EF4-FFF2-40B4-BE49-F238E27FC236}">
                <a16:creationId xmlns:a16="http://schemas.microsoft.com/office/drawing/2014/main" xmlns="" id="{C7B73263-048D-4F8E-AD23-5688BC60EAC7}"/>
              </a:ext>
            </a:extLst>
          </p:cNvPr>
          <p:cNvSpPr>
            <a:spLocks noGrp="1"/>
          </p:cNvSpPr>
          <p:nvPr>
            <p:ph type="sldNum" sz="quarter" idx="12"/>
          </p:nvPr>
        </p:nvSpPr>
        <p:spPr/>
        <p:txBody>
          <a:bodyPr/>
          <a:lstStyle/>
          <a:p>
            <a:fld id="{B6F15528-21DE-4FAA-801E-634DDDAF4B2B}" type="slidenum">
              <a:rPr lang="en-US" smtClean="0"/>
              <a:pPr/>
              <a:t>152</a:t>
            </a:fld>
            <a:endParaRPr lang="en-US" dirty="0"/>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2">
            <a:extLst>
              <a:ext uri="{FF2B5EF4-FFF2-40B4-BE49-F238E27FC236}">
                <a16:creationId xmlns:a16="http://schemas.microsoft.com/office/drawing/2014/main" xmlns="" id="{1E049AA1-F58B-4293-BA0E-F78C9D904A8D}"/>
              </a:ext>
            </a:extLst>
          </p:cNvPr>
          <p:cNvSpPr>
            <a:spLocks noGrp="1"/>
          </p:cNvSpPr>
          <p:nvPr>
            <p:ph type="title"/>
          </p:nvPr>
        </p:nvSpPr>
        <p:spPr/>
        <p:txBody>
          <a:bodyPr/>
          <a:lstStyle/>
          <a:p>
            <a:r>
              <a:rPr lang="en-US" altLang="en-US" sz="4600"/>
              <a:t>Scheduling RTDB Transactions</a:t>
            </a:r>
          </a:p>
        </p:txBody>
      </p:sp>
      <p:sp>
        <p:nvSpPr>
          <p:cNvPr id="125955" name="Rectangle 3">
            <a:extLst>
              <a:ext uri="{FF2B5EF4-FFF2-40B4-BE49-F238E27FC236}">
                <a16:creationId xmlns:a16="http://schemas.microsoft.com/office/drawing/2014/main" xmlns="" id="{B355560F-7385-4D84-8AFF-CA25560294C5}"/>
              </a:ext>
            </a:extLst>
          </p:cNvPr>
          <p:cNvSpPr>
            <a:spLocks noGrp="1"/>
          </p:cNvSpPr>
          <p:nvPr>
            <p:ph type="body" idx="1"/>
          </p:nvPr>
        </p:nvSpPr>
        <p:spPr/>
        <p:txBody>
          <a:bodyPr>
            <a:normAutofit fontScale="92500" lnSpcReduction="10000"/>
          </a:bodyPr>
          <a:lstStyle/>
          <a:p>
            <a:r>
              <a:rPr lang="en-US" altLang="en-US"/>
              <a:t>Concurrency Control Protocols</a:t>
            </a:r>
          </a:p>
          <a:p>
            <a:pPr lvl="1"/>
            <a:r>
              <a:rPr lang="en-US" altLang="en-US"/>
              <a:t>Locking</a:t>
            </a:r>
          </a:p>
          <a:p>
            <a:pPr lvl="1"/>
            <a:r>
              <a:rPr lang="en-US" altLang="en-US"/>
              <a:t>Time-stamping</a:t>
            </a:r>
          </a:p>
          <a:p>
            <a:pPr lvl="1"/>
            <a:r>
              <a:rPr lang="en-US" altLang="en-US"/>
              <a:t>Multiversion</a:t>
            </a:r>
          </a:p>
          <a:p>
            <a:pPr lvl="1"/>
            <a:r>
              <a:rPr lang="en-US" altLang="en-US"/>
              <a:t>Validation</a:t>
            </a:r>
          </a:p>
          <a:p>
            <a:r>
              <a:rPr lang="en-US" altLang="en-US"/>
              <a:t>all of which have the same goal; i.e., enforcing serializability.</a:t>
            </a:r>
          </a:p>
          <a:p>
            <a:r>
              <a:rPr lang="en-US" altLang="en-US"/>
              <a:t>These Protocols need to be modified and their trade-off(s) must be reevaluated under RTDB</a:t>
            </a:r>
            <a:r>
              <a:rPr lang="en-US" altLang="en-US" i="1"/>
              <a:t> </a:t>
            </a:r>
            <a:r>
              <a:rPr lang="en-US" altLang="en-US"/>
              <a:t>systems.</a:t>
            </a:r>
          </a:p>
          <a:p>
            <a:endParaRPr lang="en-US" altLang="en-US"/>
          </a:p>
          <a:p>
            <a:endParaRPr lang="en-US" altLang="en-US"/>
          </a:p>
        </p:txBody>
      </p:sp>
      <p:pic>
        <p:nvPicPr>
          <p:cNvPr id="4" name="Picture 3">
            <a:extLst>
              <a:ext uri="{FF2B5EF4-FFF2-40B4-BE49-F238E27FC236}">
                <a16:creationId xmlns:a16="http://schemas.microsoft.com/office/drawing/2014/main" xmlns="" id="{0B2831F6-EBA5-48A1-B3F4-EF975B82FBB8}"/>
              </a:ext>
            </a:extLst>
          </p:cNvPr>
          <p:cNvPicPr>
            <a:picLocks noChangeAspect="1"/>
          </p:cNvPicPr>
          <p:nvPr/>
        </p:nvPicPr>
        <p:blipFill>
          <a:blip r:embed="rId2"/>
          <a:stretch>
            <a:fillRect/>
          </a:stretch>
        </p:blipFill>
        <p:spPr>
          <a:xfrm>
            <a:off x="0" y="-27448"/>
            <a:ext cx="1384300" cy="812800"/>
          </a:xfrm>
          <a:prstGeom prst="rect">
            <a:avLst/>
          </a:prstGeom>
        </p:spPr>
      </p:pic>
      <p:sp>
        <p:nvSpPr>
          <p:cNvPr id="2" name="Date Placeholder 1">
            <a:extLst>
              <a:ext uri="{FF2B5EF4-FFF2-40B4-BE49-F238E27FC236}">
                <a16:creationId xmlns:a16="http://schemas.microsoft.com/office/drawing/2014/main" xmlns="" id="{20E416B9-09F1-436E-8E2D-D2189114AD16}"/>
              </a:ext>
            </a:extLst>
          </p:cNvPr>
          <p:cNvSpPr>
            <a:spLocks noGrp="1"/>
          </p:cNvSpPr>
          <p:nvPr>
            <p:ph type="dt" sz="half" idx="10"/>
          </p:nvPr>
        </p:nvSpPr>
        <p:spPr/>
        <p:txBody>
          <a:bodyPr/>
          <a:lstStyle/>
          <a:p>
            <a:fld id="{5653AB40-5E33-4071-BCB2-D3F1FF7A1D6B}" type="datetime1">
              <a:rPr lang="en-US" smtClean="0"/>
              <a:pPr/>
              <a:t>09/05/22</a:t>
            </a:fld>
            <a:endParaRPr lang="en-US" dirty="0"/>
          </a:p>
        </p:txBody>
      </p:sp>
      <p:sp>
        <p:nvSpPr>
          <p:cNvPr id="3" name="Footer Placeholder 2">
            <a:extLst>
              <a:ext uri="{FF2B5EF4-FFF2-40B4-BE49-F238E27FC236}">
                <a16:creationId xmlns:a16="http://schemas.microsoft.com/office/drawing/2014/main" xmlns="" id="{CA8E8E67-09CA-44B6-AAC0-AD77623EA4CA}"/>
              </a:ext>
            </a:extLst>
          </p:cNvPr>
          <p:cNvSpPr>
            <a:spLocks noGrp="1"/>
          </p:cNvSpPr>
          <p:nvPr>
            <p:ph type="ftr" sz="quarter" idx="11"/>
          </p:nvPr>
        </p:nvSpPr>
        <p:spPr/>
        <p:txBody>
          <a:bodyPr/>
          <a:lstStyle/>
          <a:p>
            <a:r>
              <a:rPr lang="en-US"/>
              <a:t>Mr. SOVERS SINGH BISHT                  UNIT 05</a:t>
            </a:r>
            <a:endParaRPr lang="en-US" dirty="0"/>
          </a:p>
        </p:txBody>
      </p:sp>
      <p:sp>
        <p:nvSpPr>
          <p:cNvPr id="5" name="Slide Number Placeholder 4">
            <a:extLst>
              <a:ext uri="{FF2B5EF4-FFF2-40B4-BE49-F238E27FC236}">
                <a16:creationId xmlns:a16="http://schemas.microsoft.com/office/drawing/2014/main" xmlns="" id="{2A202040-E7BC-485F-86F3-4AAC0111B574}"/>
              </a:ext>
            </a:extLst>
          </p:cNvPr>
          <p:cNvSpPr>
            <a:spLocks noGrp="1"/>
          </p:cNvSpPr>
          <p:nvPr>
            <p:ph type="sldNum" sz="quarter" idx="12"/>
          </p:nvPr>
        </p:nvSpPr>
        <p:spPr/>
        <p:txBody>
          <a:bodyPr/>
          <a:lstStyle/>
          <a:p>
            <a:fld id="{B6F15528-21DE-4FAA-801E-634DDDAF4B2B}" type="slidenum">
              <a:rPr lang="en-US" smtClean="0"/>
              <a:pPr/>
              <a:t>153</a:t>
            </a:fld>
            <a:endParaRPr lang="en-US" dirty="0"/>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2">
            <a:extLst>
              <a:ext uri="{FF2B5EF4-FFF2-40B4-BE49-F238E27FC236}">
                <a16:creationId xmlns:a16="http://schemas.microsoft.com/office/drawing/2014/main" xmlns="" id="{EAB45A71-A291-4F9B-8955-23504F83385B}"/>
              </a:ext>
            </a:extLst>
          </p:cNvPr>
          <p:cNvSpPr>
            <a:spLocks noGrp="1"/>
          </p:cNvSpPr>
          <p:nvPr>
            <p:ph type="title"/>
          </p:nvPr>
        </p:nvSpPr>
        <p:spPr/>
        <p:txBody>
          <a:bodyPr>
            <a:normAutofit fontScale="90000"/>
          </a:bodyPr>
          <a:lstStyle/>
          <a:p>
            <a:r>
              <a:rPr lang="en-US" altLang="en-US" sz="4600"/>
              <a:t>Scheduling RTDB Transactions</a:t>
            </a:r>
            <a:br>
              <a:rPr lang="en-US" altLang="en-US" sz="4600"/>
            </a:br>
            <a:r>
              <a:rPr lang="en-US" altLang="en-US" sz="4600"/>
              <a:t>Concurrency Control Protocol</a:t>
            </a:r>
          </a:p>
        </p:txBody>
      </p:sp>
      <p:sp>
        <p:nvSpPr>
          <p:cNvPr id="134147" name="Rectangle 3">
            <a:extLst>
              <a:ext uri="{FF2B5EF4-FFF2-40B4-BE49-F238E27FC236}">
                <a16:creationId xmlns:a16="http://schemas.microsoft.com/office/drawing/2014/main" xmlns="" id="{449C6B62-CAA5-414A-BFC0-9088A5C70B89}"/>
              </a:ext>
            </a:extLst>
          </p:cNvPr>
          <p:cNvSpPr>
            <a:spLocks noGrp="1"/>
          </p:cNvSpPr>
          <p:nvPr>
            <p:ph type="body" idx="1"/>
          </p:nvPr>
        </p:nvSpPr>
        <p:spPr/>
        <p:txBody>
          <a:bodyPr>
            <a:normAutofit lnSpcReduction="10000"/>
          </a:bodyPr>
          <a:lstStyle/>
          <a:p>
            <a:r>
              <a:rPr lang="en-US" altLang="en-US"/>
              <a:t>Locks are used to synchronize concurrent actions</a:t>
            </a:r>
          </a:p>
          <a:p>
            <a:r>
              <a:rPr lang="en-US" altLang="en-US"/>
              <a:t>Two-Phase Locking (2PL)</a:t>
            </a:r>
          </a:p>
          <a:p>
            <a:pPr lvl="1"/>
            <a:r>
              <a:rPr lang="en-US" altLang="en-US"/>
              <a:t>all locking operations precedes the first unlock operation in the transaction</a:t>
            </a:r>
          </a:p>
          <a:p>
            <a:pPr lvl="1"/>
            <a:r>
              <a:rPr lang="en-US" altLang="en-US"/>
              <a:t>expanding phase (locks are acquired)</a:t>
            </a:r>
          </a:p>
          <a:p>
            <a:pPr lvl="1"/>
            <a:r>
              <a:rPr lang="en-US" altLang="en-US"/>
              <a:t>shrinking phase (locks are released)</a:t>
            </a:r>
          </a:p>
          <a:p>
            <a:pPr lvl="1"/>
            <a:r>
              <a:rPr lang="en-US" altLang="en-US"/>
              <a:t>suffers from deadlock</a:t>
            </a:r>
          </a:p>
          <a:p>
            <a:pPr lvl="1"/>
            <a:r>
              <a:rPr lang="en-US" altLang="en-US"/>
              <a:t>priority inversion</a:t>
            </a:r>
          </a:p>
          <a:p>
            <a:pPr>
              <a:buFont typeface="Wingdings 2" panose="05020102010507070707" pitchFamily="18" charset="2"/>
              <a:buNone/>
            </a:pPr>
            <a:endParaRPr lang="en-US" altLang="en-US"/>
          </a:p>
        </p:txBody>
      </p:sp>
      <p:pic>
        <p:nvPicPr>
          <p:cNvPr id="4" name="Picture 3">
            <a:extLst>
              <a:ext uri="{FF2B5EF4-FFF2-40B4-BE49-F238E27FC236}">
                <a16:creationId xmlns:a16="http://schemas.microsoft.com/office/drawing/2014/main" xmlns="" id="{09FC4E5B-76AC-4EC5-99C7-A76F8F5A15F4}"/>
              </a:ext>
            </a:extLst>
          </p:cNvPr>
          <p:cNvPicPr>
            <a:picLocks noChangeAspect="1"/>
          </p:cNvPicPr>
          <p:nvPr/>
        </p:nvPicPr>
        <p:blipFill>
          <a:blip r:embed="rId2"/>
          <a:stretch>
            <a:fillRect/>
          </a:stretch>
        </p:blipFill>
        <p:spPr>
          <a:xfrm>
            <a:off x="0" y="-27448"/>
            <a:ext cx="1384300" cy="812800"/>
          </a:xfrm>
          <a:prstGeom prst="rect">
            <a:avLst/>
          </a:prstGeom>
        </p:spPr>
      </p:pic>
      <p:sp>
        <p:nvSpPr>
          <p:cNvPr id="2" name="Date Placeholder 1">
            <a:extLst>
              <a:ext uri="{FF2B5EF4-FFF2-40B4-BE49-F238E27FC236}">
                <a16:creationId xmlns:a16="http://schemas.microsoft.com/office/drawing/2014/main" xmlns="" id="{55A39077-CBD8-4E03-B0C1-B6B4647EB239}"/>
              </a:ext>
            </a:extLst>
          </p:cNvPr>
          <p:cNvSpPr>
            <a:spLocks noGrp="1"/>
          </p:cNvSpPr>
          <p:nvPr>
            <p:ph type="dt" sz="half" idx="10"/>
          </p:nvPr>
        </p:nvSpPr>
        <p:spPr/>
        <p:txBody>
          <a:bodyPr/>
          <a:lstStyle/>
          <a:p>
            <a:fld id="{B7905632-3603-4680-923A-60CF965DAF7E}" type="datetime1">
              <a:rPr lang="en-US" smtClean="0"/>
              <a:pPr/>
              <a:t>09/05/22</a:t>
            </a:fld>
            <a:endParaRPr lang="en-US" dirty="0"/>
          </a:p>
        </p:txBody>
      </p:sp>
      <p:sp>
        <p:nvSpPr>
          <p:cNvPr id="3" name="Footer Placeholder 2">
            <a:extLst>
              <a:ext uri="{FF2B5EF4-FFF2-40B4-BE49-F238E27FC236}">
                <a16:creationId xmlns:a16="http://schemas.microsoft.com/office/drawing/2014/main" xmlns="" id="{6108EFC2-F782-4F66-928B-BA2C05F0E62C}"/>
              </a:ext>
            </a:extLst>
          </p:cNvPr>
          <p:cNvSpPr>
            <a:spLocks noGrp="1"/>
          </p:cNvSpPr>
          <p:nvPr>
            <p:ph type="ftr" sz="quarter" idx="11"/>
          </p:nvPr>
        </p:nvSpPr>
        <p:spPr/>
        <p:txBody>
          <a:bodyPr/>
          <a:lstStyle/>
          <a:p>
            <a:r>
              <a:rPr lang="en-US"/>
              <a:t>Mr. SOVERS SINGH BISHT                  UNIT 05</a:t>
            </a:r>
            <a:endParaRPr lang="en-US" dirty="0"/>
          </a:p>
        </p:txBody>
      </p:sp>
      <p:sp>
        <p:nvSpPr>
          <p:cNvPr id="5" name="Slide Number Placeholder 4">
            <a:extLst>
              <a:ext uri="{FF2B5EF4-FFF2-40B4-BE49-F238E27FC236}">
                <a16:creationId xmlns:a16="http://schemas.microsoft.com/office/drawing/2014/main" xmlns="" id="{54D46B14-29D7-47E7-A916-5192FCC10A32}"/>
              </a:ext>
            </a:extLst>
          </p:cNvPr>
          <p:cNvSpPr>
            <a:spLocks noGrp="1"/>
          </p:cNvSpPr>
          <p:nvPr>
            <p:ph type="sldNum" sz="quarter" idx="12"/>
          </p:nvPr>
        </p:nvSpPr>
        <p:spPr/>
        <p:txBody>
          <a:bodyPr/>
          <a:lstStyle/>
          <a:p>
            <a:fld id="{B6F15528-21DE-4FAA-801E-634DDDAF4B2B}" type="slidenum">
              <a:rPr lang="en-US" smtClean="0"/>
              <a:pPr/>
              <a:t>154</a:t>
            </a:fld>
            <a:endParaRPr lang="en-US" dirty="0"/>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a:extLst>
              <a:ext uri="{FF2B5EF4-FFF2-40B4-BE49-F238E27FC236}">
                <a16:creationId xmlns:a16="http://schemas.microsoft.com/office/drawing/2014/main" xmlns="" id="{50E40520-5F7E-4630-9649-0CD1B78CF70F}"/>
              </a:ext>
            </a:extLst>
          </p:cNvPr>
          <p:cNvSpPr>
            <a:spLocks noGrp="1"/>
          </p:cNvSpPr>
          <p:nvPr>
            <p:ph type="title"/>
          </p:nvPr>
        </p:nvSpPr>
        <p:spPr/>
        <p:txBody>
          <a:bodyPr>
            <a:normAutofit fontScale="90000"/>
          </a:bodyPr>
          <a:lstStyle/>
          <a:p>
            <a:r>
              <a:rPr lang="en-US" altLang="en-US" sz="4600"/>
              <a:t>Scheduling RTDB Transactions</a:t>
            </a:r>
            <a:br>
              <a:rPr lang="en-US" altLang="en-US" sz="4600"/>
            </a:br>
            <a:r>
              <a:rPr lang="en-US" altLang="en-US" sz="4600"/>
              <a:t>Conflict Resolution Protocol</a:t>
            </a:r>
          </a:p>
        </p:txBody>
      </p:sp>
      <p:sp>
        <p:nvSpPr>
          <p:cNvPr id="126979" name="Rectangle 3">
            <a:extLst>
              <a:ext uri="{FF2B5EF4-FFF2-40B4-BE49-F238E27FC236}">
                <a16:creationId xmlns:a16="http://schemas.microsoft.com/office/drawing/2014/main" xmlns="" id="{0C4B3813-C20B-4AF9-A70C-B7A5782F969D}"/>
              </a:ext>
            </a:extLst>
          </p:cNvPr>
          <p:cNvSpPr>
            <a:spLocks noGrp="1"/>
          </p:cNvSpPr>
          <p:nvPr>
            <p:ph type="body" idx="1"/>
          </p:nvPr>
        </p:nvSpPr>
        <p:spPr/>
        <p:txBody>
          <a:bodyPr/>
          <a:lstStyle/>
          <a:p>
            <a:r>
              <a:rPr lang="en-US" altLang="en-US"/>
              <a:t>Conflict Resolution Protocol</a:t>
            </a:r>
            <a:endParaRPr lang="x-none" altLang="en-US">
              <a:cs typeface="Arial" panose="020B0604020202020204" pitchFamily="34" charset="0"/>
            </a:endParaRPr>
          </a:p>
          <a:p>
            <a:pPr lvl="1"/>
            <a:r>
              <a:rPr lang="en-US" altLang="en-US"/>
              <a:t>Priority-based Wound-Wait Conflict Resolution</a:t>
            </a:r>
          </a:p>
          <a:p>
            <a:pPr lvl="2"/>
            <a:r>
              <a:rPr lang="en-US" altLang="en-US"/>
              <a:t>The original scheme was designed to use timestamps.</a:t>
            </a:r>
          </a:p>
          <a:p>
            <a:pPr lvl="2"/>
            <a:r>
              <a:rPr lang="en-US" altLang="en-US"/>
              <a:t>It was modified so that the scheme uses priorities instead of timestamps</a:t>
            </a:r>
          </a:p>
          <a:p>
            <a:pPr lvl="2"/>
            <a:r>
              <a:rPr lang="en-US" altLang="en-US"/>
              <a:t>Modified scheme known as High-Priority (HP)</a:t>
            </a:r>
            <a:r>
              <a:rPr lang="en-US" altLang="en-US" i="1"/>
              <a:t> </a:t>
            </a:r>
            <a:r>
              <a:rPr lang="en-US" altLang="en-US"/>
              <a:t>and as Priority-Abort (PA)</a:t>
            </a:r>
            <a:endParaRPr lang="x-none" altLang="en-US">
              <a:cs typeface="Arial" panose="020B0604020202020204" pitchFamily="34" charset="0"/>
            </a:endParaRPr>
          </a:p>
          <a:p>
            <a:pPr lvl="2"/>
            <a:endParaRPr lang="en-IN" altLang="en-US">
              <a:cs typeface="Arial" panose="020B0604020202020204" pitchFamily="34" charset="0"/>
            </a:endParaRPr>
          </a:p>
        </p:txBody>
      </p:sp>
      <p:pic>
        <p:nvPicPr>
          <p:cNvPr id="4" name="Picture 3">
            <a:extLst>
              <a:ext uri="{FF2B5EF4-FFF2-40B4-BE49-F238E27FC236}">
                <a16:creationId xmlns:a16="http://schemas.microsoft.com/office/drawing/2014/main" xmlns="" id="{6DA24928-9941-40CD-9E80-ED9D7588CFA7}"/>
              </a:ext>
            </a:extLst>
          </p:cNvPr>
          <p:cNvPicPr>
            <a:picLocks noChangeAspect="1"/>
          </p:cNvPicPr>
          <p:nvPr/>
        </p:nvPicPr>
        <p:blipFill>
          <a:blip r:embed="rId2"/>
          <a:stretch>
            <a:fillRect/>
          </a:stretch>
        </p:blipFill>
        <p:spPr>
          <a:xfrm>
            <a:off x="0" y="-27448"/>
            <a:ext cx="1384300" cy="812800"/>
          </a:xfrm>
          <a:prstGeom prst="rect">
            <a:avLst/>
          </a:prstGeom>
        </p:spPr>
      </p:pic>
      <p:sp>
        <p:nvSpPr>
          <p:cNvPr id="2" name="Date Placeholder 1">
            <a:extLst>
              <a:ext uri="{FF2B5EF4-FFF2-40B4-BE49-F238E27FC236}">
                <a16:creationId xmlns:a16="http://schemas.microsoft.com/office/drawing/2014/main" xmlns="" id="{D8FAD58D-FF8F-40E9-B091-B80AB603E074}"/>
              </a:ext>
            </a:extLst>
          </p:cNvPr>
          <p:cNvSpPr>
            <a:spLocks noGrp="1"/>
          </p:cNvSpPr>
          <p:nvPr>
            <p:ph type="dt" sz="half" idx="10"/>
          </p:nvPr>
        </p:nvSpPr>
        <p:spPr/>
        <p:txBody>
          <a:bodyPr/>
          <a:lstStyle/>
          <a:p>
            <a:fld id="{BD03EBA5-8869-444A-90B8-489B21925E4B}" type="datetime1">
              <a:rPr lang="en-US" smtClean="0"/>
              <a:pPr/>
              <a:t>09/05/22</a:t>
            </a:fld>
            <a:endParaRPr lang="en-US" dirty="0"/>
          </a:p>
        </p:txBody>
      </p:sp>
      <p:sp>
        <p:nvSpPr>
          <p:cNvPr id="3" name="Footer Placeholder 2">
            <a:extLst>
              <a:ext uri="{FF2B5EF4-FFF2-40B4-BE49-F238E27FC236}">
                <a16:creationId xmlns:a16="http://schemas.microsoft.com/office/drawing/2014/main" xmlns="" id="{5DA92CD4-EE0A-45C6-8C5E-729F43548206}"/>
              </a:ext>
            </a:extLst>
          </p:cNvPr>
          <p:cNvSpPr>
            <a:spLocks noGrp="1"/>
          </p:cNvSpPr>
          <p:nvPr>
            <p:ph type="ftr" sz="quarter" idx="11"/>
          </p:nvPr>
        </p:nvSpPr>
        <p:spPr/>
        <p:txBody>
          <a:bodyPr/>
          <a:lstStyle/>
          <a:p>
            <a:r>
              <a:rPr lang="en-US"/>
              <a:t>Mr. SOVERS SINGH BISHT                  UNIT 05</a:t>
            </a:r>
            <a:endParaRPr lang="en-US" dirty="0"/>
          </a:p>
        </p:txBody>
      </p:sp>
      <p:sp>
        <p:nvSpPr>
          <p:cNvPr id="5" name="Slide Number Placeholder 4">
            <a:extLst>
              <a:ext uri="{FF2B5EF4-FFF2-40B4-BE49-F238E27FC236}">
                <a16:creationId xmlns:a16="http://schemas.microsoft.com/office/drawing/2014/main" xmlns="" id="{3AB5B031-1F8D-4E29-BB4A-EBA3D5B84B3C}"/>
              </a:ext>
            </a:extLst>
          </p:cNvPr>
          <p:cNvSpPr>
            <a:spLocks noGrp="1"/>
          </p:cNvSpPr>
          <p:nvPr>
            <p:ph type="sldNum" sz="quarter" idx="12"/>
          </p:nvPr>
        </p:nvSpPr>
        <p:spPr/>
        <p:txBody>
          <a:bodyPr/>
          <a:lstStyle/>
          <a:p>
            <a:fld id="{B6F15528-21DE-4FAA-801E-634DDDAF4B2B}" type="slidenum">
              <a:rPr lang="en-US" smtClean="0"/>
              <a:pPr/>
              <a:t>155</a:t>
            </a:fld>
            <a:endParaRPr lang="en-US" dirty="0"/>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2">
            <a:extLst>
              <a:ext uri="{FF2B5EF4-FFF2-40B4-BE49-F238E27FC236}">
                <a16:creationId xmlns:a16="http://schemas.microsoft.com/office/drawing/2014/main" xmlns="" id="{BF66FDCB-F0FA-40CC-9951-F17ADFA5A1E6}"/>
              </a:ext>
            </a:extLst>
          </p:cNvPr>
          <p:cNvSpPr>
            <a:spLocks noGrp="1"/>
          </p:cNvSpPr>
          <p:nvPr>
            <p:ph type="title"/>
          </p:nvPr>
        </p:nvSpPr>
        <p:spPr>
          <a:xfrm>
            <a:off x="457200" y="188913"/>
            <a:ext cx="8229600" cy="1368425"/>
          </a:xfrm>
        </p:spPr>
        <p:txBody>
          <a:bodyPr>
            <a:normAutofit fontScale="90000"/>
          </a:bodyPr>
          <a:lstStyle/>
          <a:p>
            <a:r>
              <a:rPr lang="en-US" altLang="en-US" sz="4600"/>
              <a:t/>
            </a:r>
            <a:br>
              <a:rPr lang="en-US" altLang="en-US" sz="4600"/>
            </a:br>
            <a:r>
              <a:rPr lang="en-US" altLang="en-US" sz="4600"/>
              <a:t/>
            </a:r>
            <a:br>
              <a:rPr lang="en-US" altLang="en-US" sz="4600"/>
            </a:br>
            <a:r>
              <a:rPr lang="en-US" altLang="en-US" sz="4600"/>
              <a:t/>
            </a:r>
            <a:br>
              <a:rPr lang="en-US" altLang="en-US" sz="4600"/>
            </a:br>
            <a:r>
              <a:rPr lang="en-US" altLang="en-US" sz="4600"/>
              <a:t/>
            </a:r>
            <a:br>
              <a:rPr lang="en-US" altLang="en-US" sz="4600"/>
            </a:br>
            <a:r>
              <a:rPr lang="en-US" altLang="en-US" sz="4600"/>
              <a:t/>
            </a:r>
            <a:br>
              <a:rPr lang="en-US" altLang="en-US" sz="4600"/>
            </a:br>
            <a:r>
              <a:rPr lang="en-US" altLang="en-US" sz="4600"/>
              <a:t/>
            </a:r>
            <a:br>
              <a:rPr lang="en-US" altLang="en-US" sz="4600"/>
            </a:br>
            <a:r>
              <a:rPr lang="en-US" altLang="en-US" sz="4600"/>
              <a:t/>
            </a:r>
            <a:br>
              <a:rPr lang="en-US" altLang="en-US" sz="4600"/>
            </a:br>
            <a:r>
              <a:rPr lang="en-US" altLang="en-US" sz="4600"/>
              <a:t/>
            </a:r>
            <a:br>
              <a:rPr lang="en-US" altLang="en-US" sz="4600"/>
            </a:br>
            <a:r>
              <a:rPr lang="en-US" altLang="en-US" sz="4600"/>
              <a:t/>
            </a:r>
            <a:br>
              <a:rPr lang="en-US" altLang="en-US" sz="4600"/>
            </a:br>
            <a:r>
              <a:rPr lang="en-US" altLang="en-US" sz="4600"/>
              <a:t/>
            </a:r>
            <a:br>
              <a:rPr lang="en-US" altLang="en-US" sz="4600"/>
            </a:br>
            <a:r>
              <a:rPr lang="en-US" altLang="en-US" sz="4600"/>
              <a:t/>
            </a:r>
            <a:br>
              <a:rPr lang="en-US" altLang="en-US" sz="4600"/>
            </a:br>
            <a:r>
              <a:rPr lang="en-US" altLang="en-US" sz="4600"/>
              <a:t/>
            </a:r>
            <a:br>
              <a:rPr lang="en-US" altLang="en-US" sz="4600"/>
            </a:br>
            <a:r>
              <a:rPr lang="en-US" altLang="en-US" sz="4600"/>
              <a:t/>
            </a:r>
            <a:br>
              <a:rPr lang="en-US" altLang="en-US" sz="4600"/>
            </a:br>
            <a:r>
              <a:rPr lang="en-US" altLang="en-US" sz="4600"/>
              <a:t/>
            </a:r>
            <a:br>
              <a:rPr lang="en-US" altLang="en-US" sz="4600"/>
            </a:br>
            <a:r>
              <a:rPr lang="en-US" altLang="en-US" sz="4600"/>
              <a:t/>
            </a:r>
            <a:br>
              <a:rPr lang="en-US" altLang="en-US" sz="4600"/>
            </a:br>
            <a:r>
              <a:rPr lang="en-US" altLang="en-US" sz="4600"/>
              <a:t/>
            </a:r>
            <a:br>
              <a:rPr lang="en-US" altLang="en-US" sz="4600"/>
            </a:br>
            <a:endParaRPr lang="en-US" altLang="en-US" sz="4600"/>
          </a:p>
        </p:txBody>
      </p:sp>
      <p:sp>
        <p:nvSpPr>
          <p:cNvPr id="129027" name="Rectangle 3">
            <a:extLst>
              <a:ext uri="{FF2B5EF4-FFF2-40B4-BE49-F238E27FC236}">
                <a16:creationId xmlns:a16="http://schemas.microsoft.com/office/drawing/2014/main" xmlns="" id="{617F2FDF-7B2A-4384-8F5B-89E6195DE682}"/>
              </a:ext>
            </a:extLst>
          </p:cNvPr>
          <p:cNvSpPr>
            <a:spLocks noGrp="1"/>
          </p:cNvSpPr>
          <p:nvPr>
            <p:ph type="body" idx="1"/>
          </p:nvPr>
        </p:nvSpPr>
        <p:spPr>
          <a:xfrm>
            <a:off x="457200" y="1874837"/>
            <a:ext cx="8229600" cy="4525963"/>
          </a:xfrm>
        </p:spPr>
        <p:txBody>
          <a:bodyPr/>
          <a:lstStyle/>
          <a:p>
            <a:r>
              <a:rPr lang="en-US" altLang="en-US" dirty="0"/>
              <a:t>Deadlocks</a:t>
            </a:r>
          </a:p>
          <a:p>
            <a:pPr lvl="1"/>
            <a:r>
              <a:rPr lang="en-US" altLang="en-US" dirty="0"/>
              <a:t>Whenever a set of transactions gets involved in a circular wait in what is known as a wait-for graph</a:t>
            </a:r>
          </a:p>
          <a:p>
            <a:pPr lvl="1"/>
            <a:r>
              <a:rPr lang="en-US" altLang="en-US" dirty="0"/>
              <a:t>Five deadlock resolution policies that take into account :</a:t>
            </a:r>
          </a:p>
          <a:p>
            <a:pPr lvl="2"/>
            <a:r>
              <a:rPr lang="en-US" altLang="en-US" dirty="0"/>
              <a:t>the timing properties of the transactions </a:t>
            </a:r>
          </a:p>
          <a:p>
            <a:pPr lvl="2"/>
            <a:r>
              <a:rPr lang="en-US" altLang="en-US" dirty="0"/>
              <a:t>the cost of abort operations</a:t>
            </a:r>
          </a:p>
          <a:p>
            <a:pPr lvl="2">
              <a:buFont typeface="Wingdings 2" panose="05020102010507070707" pitchFamily="18" charset="2"/>
              <a:buNone/>
            </a:pPr>
            <a:endParaRPr lang="en-US" altLang="en-US" dirty="0"/>
          </a:p>
        </p:txBody>
      </p:sp>
      <p:sp>
        <p:nvSpPr>
          <p:cNvPr id="129030" name="Rectangle 6">
            <a:extLst>
              <a:ext uri="{FF2B5EF4-FFF2-40B4-BE49-F238E27FC236}">
                <a16:creationId xmlns:a16="http://schemas.microsoft.com/office/drawing/2014/main" xmlns="" id="{9BF80F93-3C56-4869-9687-88A71A902581}"/>
              </a:ext>
            </a:extLst>
          </p:cNvPr>
          <p:cNvSpPr>
            <a:spLocks/>
          </p:cNvSpPr>
          <p:nvPr/>
        </p:nvSpPr>
        <p:spPr bwMode="auto">
          <a:xfrm>
            <a:off x="323850" y="838200"/>
            <a:ext cx="882015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bIns="0" anchor="b"/>
          <a:lstStyle>
            <a:lvl1pPr>
              <a:defRPr sz="5000">
                <a:solidFill>
                  <a:schemeClr val="tx2"/>
                </a:solidFill>
                <a:latin typeface="Calibri" panose="020F0502020204030204" pitchFamily="34" charset="0"/>
              </a:defRPr>
            </a:lvl1pPr>
            <a:lvl2pPr>
              <a:defRPr sz="5000">
                <a:solidFill>
                  <a:schemeClr val="tx2"/>
                </a:solidFill>
                <a:latin typeface="Calibri" panose="020F0502020204030204" pitchFamily="34" charset="0"/>
              </a:defRPr>
            </a:lvl2pPr>
            <a:lvl3pPr>
              <a:defRPr sz="5000">
                <a:solidFill>
                  <a:schemeClr val="tx2"/>
                </a:solidFill>
                <a:latin typeface="Calibri" panose="020F0502020204030204" pitchFamily="34" charset="0"/>
              </a:defRPr>
            </a:lvl3pPr>
            <a:lvl4pPr>
              <a:defRPr sz="5000">
                <a:solidFill>
                  <a:schemeClr val="tx2"/>
                </a:solidFill>
                <a:latin typeface="Calibri" panose="020F0502020204030204" pitchFamily="34" charset="0"/>
              </a:defRPr>
            </a:lvl4pPr>
            <a:lvl5pPr>
              <a:defRPr sz="5000">
                <a:solidFill>
                  <a:schemeClr val="tx2"/>
                </a:solidFill>
                <a:latin typeface="Calibri" panose="020F0502020204030204" pitchFamily="34" charset="0"/>
              </a:defRPr>
            </a:lvl5pPr>
            <a:lvl6pPr marL="457200" fontAlgn="base">
              <a:spcBef>
                <a:spcPct val="0"/>
              </a:spcBef>
              <a:spcAft>
                <a:spcPct val="0"/>
              </a:spcAft>
              <a:defRPr sz="5000">
                <a:solidFill>
                  <a:schemeClr val="tx2"/>
                </a:solidFill>
                <a:latin typeface="Calibri" panose="020F0502020204030204" pitchFamily="34" charset="0"/>
              </a:defRPr>
            </a:lvl6pPr>
            <a:lvl7pPr marL="914400" fontAlgn="base">
              <a:spcBef>
                <a:spcPct val="0"/>
              </a:spcBef>
              <a:spcAft>
                <a:spcPct val="0"/>
              </a:spcAft>
              <a:defRPr sz="5000">
                <a:solidFill>
                  <a:schemeClr val="tx2"/>
                </a:solidFill>
                <a:latin typeface="Calibri" panose="020F0502020204030204" pitchFamily="34" charset="0"/>
              </a:defRPr>
            </a:lvl7pPr>
            <a:lvl8pPr marL="1371600" fontAlgn="base">
              <a:spcBef>
                <a:spcPct val="0"/>
              </a:spcBef>
              <a:spcAft>
                <a:spcPct val="0"/>
              </a:spcAft>
              <a:defRPr sz="5000">
                <a:solidFill>
                  <a:schemeClr val="tx2"/>
                </a:solidFill>
                <a:latin typeface="Calibri" panose="020F0502020204030204" pitchFamily="34" charset="0"/>
              </a:defRPr>
            </a:lvl8pPr>
            <a:lvl9pPr marL="1828800" fontAlgn="base">
              <a:spcBef>
                <a:spcPct val="0"/>
              </a:spcBef>
              <a:spcAft>
                <a:spcPct val="0"/>
              </a:spcAft>
              <a:defRPr sz="5000">
                <a:solidFill>
                  <a:schemeClr val="tx2"/>
                </a:solidFill>
                <a:latin typeface="Calibri" panose="020F0502020204030204" pitchFamily="34" charset="0"/>
              </a:defRPr>
            </a:lvl9pPr>
          </a:lstStyle>
          <a:p>
            <a:pPr eaLnBrk="1" hangingPunct="1"/>
            <a:r>
              <a:rPr lang="en-US" altLang="en-US" sz="4400" dirty="0"/>
              <a:t>Scheduling RTDB Transactions</a:t>
            </a:r>
            <a:br>
              <a:rPr lang="en-US" altLang="en-US" sz="4400" dirty="0"/>
            </a:br>
            <a:r>
              <a:rPr lang="en-US" altLang="en-US" sz="4400" dirty="0"/>
              <a:t>Deadlocks</a:t>
            </a:r>
          </a:p>
        </p:txBody>
      </p:sp>
      <p:pic>
        <p:nvPicPr>
          <p:cNvPr id="5" name="Picture 4">
            <a:extLst>
              <a:ext uri="{FF2B5EF4-FFF2-40B4-BE49-F238E27FC236}">
                <a16:creationId xmlns:a16="http://schemas.microsoft.com/office/drawing/2014/main" xmlns="" id="{721D239A-54AB-4019-AE4B-49CD5F18E157}"/>
              </a:ext>
            </a:extLst>
          </p:cNvPr>
          <p:cNvPicPr>
            <a:picLocks noChangeAspect="1"/>
          </p:cNvPicPr>
          <p:nvPr/>
        </p:nvPicPr>
        <p:blipFill>
          <a:blip r:embed="rId2"/>
          <a:stretch>
            <a:fillRect/>
          </a:stretch>
        </p:blipFill>
        <p:spPr>
          <a:xfrm>
            <a:off x="0" y="-27448"/>
            <a:ext cx="1384300" cy="812800"/>
          </a:xfrm>
          <a:prstGeom prst="rect">
            <a:avLst/>
          </a:prstGeom>
        </p:spPr>
      </p:pic>
      <p:sp>
        <p:nvSpPr>
          <p:cNvPr id="2" name="Date Placeholder 1">
            <a:extLst>
              <a:ext uri="{FF2B5EF4-FFF2-40B4-BE49-F238E27FC236}">
                <a16:creationId xmlns:a16="http://schemas.microsoft.com/office/drawing/2014/main" xmlns="" id="{186134AE-ABEC-4F2C-B3FE-B8B51D8F1861}"/>
              </a:ext>
            </a:extLst>
          </p:cNvPr>
          <p:cNvSpPr>
            <a:spLocks noGrp="1"/>
          </p:cNvSpPr>
          <p:nvPr>
            <p:ph type="dt" sz="half" idx="10"/>
          </p:nvPr>
        </p:nvSpPr>
        <p:spPr/>
        <p:txBody>
          <a:bodyPr/>
          <a:lstStyle/>
          <a:p>
            <a:fld id="{73D5D38C-774C-41AE-B8F0-8728D44CCFF0}" type="datetime1">
              <a:rPr lang="en-US" smtClean="0"/>
              <a:pPr/>
              <a:t>09/05/22</a:t>
            </a:fld>
            <a:endParaRPr lang="en-US" dirty="0"/>
          </a:p>
        </p:txBody>
      </p:sp>
      <p:sp>
        <p:nvSpPr>
          <p:cNvPr id="3" name="Footer Placeholder 2">
            <a:extLst>
              <a:ext uri="{FF2B5EF4-FFF2-40B4-BE49-F238E27FC236}">
                <a16:creationId xmlns:a16="http://schemas.microsoft.com/office/drawing/2014/main" xmlns="" id="{C1EEC7AB-1342-42D7-8602-EE377925E2A3}"/>
              </a:ext>
            </a:extLst>
          </p:cNvPr>
          <p:cNvSpPr>
            <a:spLocks noGrp="1"/>
          </p:cNvSpPr>
          <p:nvPr>
            <p:ph type="ftr" sz="quarter" idx="11"/>
          </p:nvPr>
        </p:nvSpPr>
        <p:spPr/>
        <p:txBody>
          <a:bodyPr/>
          <a:lstStyle/>
          <a:p>
            <a:r>
              <a:rPr lang="en-US"/>
              <a:t>Mr. SOVERS SINGH BISHT                  UNIT 05</a:t>
            </a:r>
            <a:endParaRPr lang="en-US" dirty="0"/>
          </a:p>
        </p:txBody>
      </p:sp>
      <p:sp>
        <p:nvSpPr>
          <p:cNvPr id="4" name="Slide Number Placeholder 3">
            <a:extLst>
              <a:ext uri="{FF2B5EF4-FFF2-40B4-BE49-F238E27FC236}">
                <a16:creationId xmlns:a16="http://schemas.microsoft.com/office/drawing/2014/main" xmlns="" id="{6F3F0CE3-ADDE-4F07-B920-C7E9C98EBB71}"/>
              </a:ext>
            </a:extLst>
          </p:cNvPr>
          <p:cNvSpPr>
            <a:spLocks noGrp="1"/>
          </p:cNvSpPr>
          <p:nvPr>
            <p:ph type="sldNum" sz="quarter" idx="12"/>
          </p:nvPr>
        </p:nvSpPr>
        <p:spPr/>
        <p:txBody>
          <a:bodyPr/>
          <a:lstStyle/>
          <a:p>
            <a:fld id="{B6F15528-21DE-4FAA-801E-634DDDAF4B2B}" type="slidenum">
              <a:rPr lang="en-US" smtClean="0"/>
              <a:pPr/>
              <a:t>156</a:t>
            </a:fld>
            <a:endParaRPr lang="en-US" dirty="0"/>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2">
            <a:extLst>
              <a:ext uri="{FF2B5EF4-FFF2-40B4-BE49-F238E27FC236}">
                <a16:creationId xmlns:a16="http://schemas.microsoft.com/office/drawing/2014/main" xmlns="" id="{8FBAF88C-BAD3-4062-9FA9-CBD678C32A40}"/>
              </a:ext>
            </a:extLst>
          </p:cNvPr>
          <p:cNvSpPr>
            <a:spLocks noGrp="1"/>
          </p:cNvSpPr>
          <p:nvPr>
            <p:ph type="title"/>
          </p:nvPr>
        </p:nvSpPr>
        <p:spPr>
          <a:xfrm>
            <a:off x="457200" y="762000"/>
            <a:ext cx="8229600" cy="1143000"/>
          </a:xfrm>
        </p:spPr>
        <p:txBody>
          <a:bodyPr>
            <a:normAutofit fontScale="90000"/>
          </a:bodyPr>
          <a:lstStyle/>
          <a:p>
            <a:r>
              <a:rPr lang="en-US" altLang="en-US" sz="4600" dirty="0"/>
              <a:t>Scheduling RTDB Transactions</a:t>
            </a:r>
            <a:br>
              <a:rPr lang="en-US" altLang="en-US" sz="4600" dirty="0"/>
            </a:br>
            <a:r>
              <a:rPr lang="en-US" altLang="en-US" sz="4600" dirty="0"/>
              <a:t>Deadlocks</a:t>
            </a:r>
          </a:p>
        </p:txBody>
      </p:sp>
      <p:sp>
        <p:nvSpPr>
          <p:cNvPr id="130051" name="Rectangle 3">
            <a:extLst>
              <a:ext uri="{FF2B5EF4-FFF2-40B4-BE49-F238E27FC236}">
                <a16:creationId xmlns:a16="http://schemas.microsoft.com/office/drawing/2014/main" xmlns="" id="{2BF5D0F7-9320-4258-8B13-BD2E85E66332}"/>
              </a:ext>
            </a:extLst>
          </p:cNvPr>
          <p:cNvSpPr>
            <a:spLocks noGrp="1"/>
          </p:cNvSpPr>
          <p:nvPr>
            <p:ph type="body" idx="1"/>
          </p:nvPr>
        </p:nvSpPr>
        <p:spPr/>
        <p:txBody>
          <a:bodyPr/>
          <a:lstStyle/>
          <a:p>
            <a:pPr>
              <a:lnSpc>
                <a:spcPct val="90000"/>
              </a:lnSpc>
            </a:pPr>
            <a:r>
              <a:rPr lang="en-US" altLang="en-US" sz="2200" b="1"/>
              <a:t>Policy 1</a:t>
            </a:r>
            <a:r>
              <a:rPr lang="en-US" altLang="en-US" sz="2200"/>
              <a:t>:</a:t>
            </a:r>
          </a:p>
          <a:p>
            <a:pPr lvl="1">
              <a:lnSpc>
                <a:spcPct val="90000"/>
              </a:lnSpc>
            </a:pPr>
            <a:r>
              <a:rPr lang="en-US" altLang="en-US" sz="2000"/>
              <a:t> Always aborts the transaction invoking deadlock detection.</a:t>
            </a:r>
          </a:p>
          <a:p>
            <a:pPr>
              <a:lnSpc>
                <a:spcPct val="90000"/>
              </a:lnSpc>
            </a:pPr>
            <a:r>
              <a:rPr lang="en-US" altLang="en-US" sz="2200" b="1"/>
              <a:t>Policy 2</a:t>
            </a:r>
            <a:r>
              <a:rPr lang="en-US" altLang="en-US" sz="2200"/>
              <a:t>:</a:t>
            </a:r>
          </a:p>
          <a:p>
            <a:pPr lvl="1">
              <a:lnSpc>
                <a:spcPct val="90000"/>
              </a:lnSpc>
            </a:pPr>
            <a:r>
              <a:rPr lang="en-US" altLang="en-US" sz="2000"/>
              <a:t> Trace the deadlock cycle </a:t>
            </a:r>
          </a:p>
          <a:p>
            <a:pPr lvl="1">
              <a:lnSpc>
                <a:spcPct val="90000"/>
              </a:lnSpc>
            </a:pPr>
            <a:r>
              <a:rPr lang="en-US" altLang="en-US" sz="2000"/>
              <a:t>abort the first tardy transaction encountered in a deadlock cycle.</a:t>
            </a:r>
          </a:p>
          <a:p>
            <a:pPr lvl="1">
              <a:lnSpc>
                <a:spcPct val="90000"/>
              </a:lnSpc>
            </a:pPr>
            <a:r>
              <a:rPr lang="en-US" altLang="en-US" sz="2000"/>
              <a:t> If no tardy transaction is found, abort the transaction with the </a:t>
            </a:r>
            <a:r>
              <a:rPr lang="en-US" altLang="en-US" sz="2000" i="1"/>
              <a:t>furthest </a:t>
            </a:r>
            <a:r>
              <a:rPr lang="en-US" altLang="en-US" sz="2000"/>
              <a:t>deadline.</a:t>
            </a:r>
          </a:p>
          <a:p>
            <a:pPr>
              <a:lnSpc>
                <a:spcPct val="90000"/>
              </a:lnSpc>
            </a:pPr>
            <a:r>
              <a:rPr lang="en-US" altLang="en-US" sz="2200" b="1"/>
              <a:t>Policy 3</a:t>
            </a:r>
            <a:r>
              <a:rPr lang="en-US" altLang="en-US" sz="2200"/>
              <a:t>: </a:t>
            </a:r>
          </a:p>
          <a:p>
            <a:pPr lvl="1">
              <a:lnSpc>
                <a:spcPct val="90000"/>
              </a:lnSpc>
            </a:pPr>
            <a:r>
              <a:rPr lang="en-US" altLang="en-US" sz="2000"/>
              <a:t>Trace the deadlock cycle</a:t>
            </a:r>
          </a:p>
          <a:p>
            <a:pPr lvl="1">
              <a:lnSpc>
                <a:spcPct val="90000"/>
              </a:lnSpc>
            </a:pPr>
            <a:r>
              <a:rPr lang="en-US" altLang="en-US" sz="2000"/>
              <a:t> abort the first tardy transaction encountered in a deadlock cycle.</a:t>
            </a:r>
          </a:p>
          <a:p>
            <a:pPr lvl="1">
              <a:lnSpc>
                <a:spcPct val="90000"/>
              </a:lnSpc>
            </a:pPr>
            <a:r>
              <a:rPr lang="en-US" altLang="en-US" sz="2000"/>
              <a:t> If no tardy transaction is found, abort the transaction with the </a:t>
            </a:r>
            <a:r>
              <a:rPr lang="en-US" altLang="en-US" sz="2000" i="1"/>
              <a:t>earliest </a:t>
            </a:r>
            <a:r>
              <a:rPr lang="en-US" altLang="en-US" sz="2000"/>
              <a:t>deadline.</a:t>
            </a:r>
          </a:p>
          <a:p>
            <a:pPr>
              <a:lnSpc>
                <a:spcPct val="90000"/>
              </a:lnSpc>
            </a:pPr>
            <a:endParaRPr lang="en-US" altLang="en-US" sz="2200"/>
          </a:p>
        </p:txBody>
      </p:sp>
      <p:pic>
        <p:nvPicPr>
          <p:cNvPr id="4" name="Picture 3">
            <a:extLst>
              <a:ext uri="{FF2B5EF4-FFF2-40B4-BE49-F238E27FC236}">
                <a16:creationId xmlns:a16="http://schemas.microsoft.com/office/drawing/2014/main" xmlns="" id="{5B8FA3A2-10C3-41B1-AA9C-8C3731330C26}"/>
              </a:ext>
            </a:extLst>
          </p:cNvPr>
          <p:cNvPicPr>
            <a:picLocks noChangeAspect="1"/>
          </p:cNvPicPr>
          <p:nvPr/>
        </p:nvPicPr>
        <p:blipFill>
          <a:blip r:embed="rId2"/>
          <a:stretch>
            <a:fillRect/>
          </a:stretch>
        </p:blipFill>
        <p:spPr>
          <a:xfrm>
            <a:off x="0" y="-27448"/>
            <a:ext cx="1384300" cy="812800"/>
          </a:xfrm>
          <a:prstGeom prst="rect">
            <a:avLst/>
          </a:prstGeom>
        </p:spPr>
      </p:pic>
      <p:sp>
        <p:nvSpPr>
          <p:cNvPr id="2" name="Date Placeholder 1">
            <a:extLst>
              <a:ext uri="{FF2B5EF4-FFF2-40B4-BE49-F238E27FC236}">
                <a16:creationId xmlns:a16="http://schemas.microsoft.com/office/drawing/2014/main" xmlns="" id="{221837A4-255D-4715-8308-231BF2D53487}"/>
              </a:ext>
            </a:extLst>
          </p:cNvPr>
          <p:cNvSpPr>
            <a:spLocks noGrp="1"/>
          </p:cNvSpPr>
          <p:nvPr>
            <p:ph type="dt" sz="half" idx="10"/>
          </p:nvPr>
        </p:nvSpPr>
        <p:spPr/>
        <p:txBody>
          <a:bodyPr/>
          <a:lstStyle/>
          <a:p>
            <a:fld id="{793ACCBA-B2C8-4B5B-8757-3A0E469F9B91}" type="datetime1">
              <a:rPr lang="en-US" smtClean="0"/>
              <a:pPr/>
              <a:t>09/05/22</a:t>
            </a:fld>
            <a:endParaRPr lang="en-US" dirty="0"/>
          </a:p>
        </p:txBody>
      </p:sp>
      <p:sp>
        <p:nvSpPr>
          <p:cNvPr id="3" name="Footer Placeholder 2">
            <a:extLst>
              <a:ext uri="{FF2B5EF4-FFF2-40B4-BE49-F238E27FC236}">
                <a16:creationId xmlns:a16="http://schemas.microsoft.com/office/drawing/2014/main" xmlns="" id="{5BCA9190-99E4-4072-A68D-8504DDCA8478}"/>
              </a:ext>
            </a:extLst>
          </p:cNvPr>
          <p:cNvSpPr>
            <a:spLocks noGrp="1"/>
          </p:cNvSpPr>
          <p:nvPr>
            <p:ph type="ftr" sz="quarter" idx="11"/>
          </p:nvPr>
        </p:nvSpPr>
        <p:spPr/>
        <p:txBody>
          <a:bodyPr/>
          <a:lstStyle/>
          <a:p>
            <a:r>
              <a:rPr lang="en-US"/>
              <a:t>Mr. SOVERS SINGH BISHT                  UNIT 05</a:t>
            </a:r>
            <a:endParaRPr lang="en-US" dirty="0"/>
          </a:p>
        </p:txBody>
      </p:sp>
      <p:sp>
        <p:nvSpPr>
          <p:cNvPr id="5" name="Slide Number Placeholder 4">
            <a:extLst>
              <a:ext uri="{FF2B5EF4-FFF2-40B4-BE49-F238E27FC236}">
                <a16:creationId xmlns:a16="http://schemas.microsoft.com/office/drawing/2014/main" xmlns="" id="{D67AA070-A4F5-40D5-968E-310DFB6D3DC2}"/>
              </a:ext>
            </a:extLst>
          </p:cNvPr>
          <p:cNvSpPr>
            <a:spLocks noGrp="1"/>
          </p:cNvSpPr>
          <p:nvPr>
            <p:ph type="sldNum" sz="quarter" idx="12"/>
          </p:nvPr>
        </p:nvSpPr>
        <p:spPr/>
        <p:txBody>
          <a:bodyPr/>
          <a:lstStyle/>
          <a:p>
            <a:fld id="{B6F15528-21DE-4FAA-801E-634DDDAF4B2B}" type="slidenum">
              <a:rPr lang="en-US" smtClean="0"/>
              <a:pPr/>
              <a:t>157</a:t>
            </a:fld>
            <a:endParaRPr lang="en-US" dirty="0"/>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2">
            <a:extLst>
              <a:ext uri="{FF2B5EF4-FFF2-40B4-BE49-F238E27FC236}">
                <a16:creationId xmlns:a16="http://schemas.microsoft.com/office/drawing/2014/main" xmlns="" id="{77E0DF7E-80B7-4DBB-BE9D-0B9FE0969E93}"/>
              </a:ext>
            </a:extLst>
          </p:cNvPr>
          <p:cNvSpPr>
            <a:spLocks noGrp="1"/>
          </p:cNvSpPr>
          <p:nvPr>
            <p:ph type="title"/>
          </p:nvPr>
        </p:nvSpPr>
        <p:spPr>
          <a:xfrm>
            <a:off x="457200" y="685800"/>
            <a:ext cx="8229600" cy="1143000"/>
          </a:xfrm>
        </p:spPr>
        <p:txBody>
          <a:bodyPr>
            <a:normAutofit fontScale="90000"/>
          </a:bodyPr>
          <a:lstStyle/>
          <a:p>
            <a:r>
              <a:rPr lang="en-US" altLang="en-US" sz="4600" dirty="0"/>
              <a:t>Scheduling RTDB Transactions</a:t>
            </a:r>
            <a:br>
              <a:rPr lang="en-US" altLang="en-US" sz="4600" dirty="0"/>
            </a:br>
            <a:r>
              <a:rPr lang="en-US" altLang="en-US" sz="4600" dirty="0"/>
              <a:t>Deadlocks</a:t>
            </a:r>
          </a:p>
        </p:txBody>
      </p:sp>
      <p:sp>
        <p:nvSpPr>
          <p:cNvPr id="131075" name="Rectangle 3">
            <a:extLst>
              <a:ext uri="{FF2B5EF4-FFF2-40B4-BE49-F238E27FC236}">
                <a16:creationId xmlns:a16="http://schemas.microsoft.com/office/drawing/2014/main" xmlns="" id="{37A8E2D9-02F3-4CF2-81FA-AB9B7EA86EAF}"/>
              </a:ext>
            </a:extLst>
          </p:cNvPr>
          <p:cNvSpPr>
            <a:spLocks noGrp="1"/>
          </p:cNvSpPr>
          <p:nvPr>
            <p:ph type="body" idx="1"/>
          </p:nvPr>
        </p:nvSpPr>
        <p:spPr/>
        <p:txBody>
          <a:bodyPr/>
          <a:lstStyle/>
          <a:p>
            <a:pPr>
              <a:lnSpc>
                <a:spcPct val="90000"/>
              </a:lnSpc>
            </a:pPr>
            <a:r>
              <a:rPr lang="en-US" altLang="en-US" sz="2200" b="1"/>
              <a:t>Policy 4</a:t>
            </a:r>
            <a:r>
              <a:rPr lang="en-US" altLang="en-US" sz="2200"/>
              <a:t>: </a:t>
            </a:r>
          </a:p>
          <a:p>
            <a:pPr lvl="1">
              <a:lnSpc>
                <a:spcPct val="90000"/>
              </a:lnSpc>
            </a:pPr>
            <a:r>
              <a:rPr lang="en-US" altLang="en-US" sz="2000"/>
              <a:t>Trace the deadlock cycle, and abort the first tardy transaction encountered in a deadlock cycle. </a:t>
            </a:r>
          </a:p>
          <a:p>
            <a:pPr lvl="1">
              <a:lnSpc>
                <a:spcPct val="90000"/>
              </a:lnSpc>
            </a:pPr>
            <a:r>
              <a:rPr lang="en-US" altLang="en-US" sz="2000"/>
              <a:t>If no tardy transaction is found, abort the transaction with the least criticalness.</a:t>
            </a:r>
            <a:endParaRPr lang="x-none" altLang="en-US" sz="2000">
              <a:cs typeface="Arial" panose="020B0604020202020204" pitchFamily="34" charset="0"/>
            </a:endParaRPr>
          </a:p>
          <a:p>
            <a:pPr>
              <a:lnSpc>
                <a:spcPct val="90000"/>
              </a:lnSpc>
            </a:pPr>
            <a:r>
              <a:rPr lang="en-US" altLang="en-US" sz="2200" b="1"/>
              <a:t>Policy 5</a:t>
            </a:r>
            <a:r>
              <a:rPr lang="en-US" altLang="en-US" sz="2200"/>
              <a:t>: </a:t>
            </a:r>
          </a:p>
          <a:p>
            <a:pPr lvl="1">
              <a:lnSpc>
                <a:spcPct val="90000"/>
              </a:lnSpc>
            </a:pPr>
            <a:r>
              <a:rPr lang="en-US" altLang="en-US" sz="2000"/>
              <a:t>Abort the infeasible transaction with the least criticalness.</a:t>
            </a:r>
          </a:p>
          <a:p>
            <a:pPr lvl="1">
              <a:lnSpc>
                <a:spcPct val="90000"/>
              </a:lnSpc>
            </a:pPr>
            <a:r>
              <a:rPr lang="en-US" altLang="en-US" sz="2000"/>
              <a:t>If all transactions are feasible, then abort a feasible transaction with the least criticalness. </a:t>
            </a:r>
          </a:p>
          <a:p>
            <a:pPr lvl="1">
              <a:lnSpc>
                <a:spcPct val="90000"/>
              </a:lnSpc>
            </a:pPr>
            <a:r>
              <a:rPr lang="en-US" altLang="en-US" sz="2000"/>
              <a:t>This policy is sensitive to the accuracy of the computation time because it requires information about  remaining execution time</a:t>
            </a:r>
          </a:p>
          <a:p>
            <a:pPr lvl="1">
              <a:lnSpc>
                <a:spcPct val="90000"/>
              </a:lnSpc>
            </a:pPr>
            <a:r>
              <a:rPr lang="en-US" altLang="en-US" sz="2000"/>
              <a:t>So; Total execution time requirements at the start of each transaction must be known.</a:t>
            </a:r>
          </a:p>
        </p:txBody>
      </p:sp>
      <p:pic>
        <p:nvPicPr>
          <p:cNvPr id="4" name="Picture 3">
            <a:extLst>
              <a:ext uri="{FF2B5EF4-FFF2-40B4-BE49-F238E27FC236}">
                <a16:creationId xmlns:a16="http://schemas.microsoft.com/office/drawing/2014/main" xmlns="" id="{7AA4311A-6537-4736-A362-D61F387EF881}"/>
              </a:ext>
            </a:extLst>
          </p:cNvPr>
          <p:cNvPicPr>
            <a:picLocks noChangeAspect="1"/>
          </p:cNvPicPr>
          <p:nvPr/>
        </p:nvPicPr>
        <p:blipFill>
          <a:blip r:embed="rId2"/>
          <a:stretch>
            <a:fillRect/>
          </a:stretch>
        </p:blipFill>
        <p:spPr>
          <a:xfrm>
            <a:off x="0" y="-27448"/>
            <a:ext cx="1384300" cy="812800"/>
          </a:xfrm>
          <a:prstGeom prst="rect">
            <a:avLst/>
          </a:prstGeom>
        </p:spPr>
      </p:pic>
      <p:sp>
        <p:nvSpPr>
          <p:cNvPr id="2" name="Date Placeholder 1">
            <a:extLst>
              <a:ext uri="{FF2B5EF4-FFF2-40B4-BE49-F238E27FC236}">
                <a16:creationId xmlns:a16="http://schemas.microsoft.com/office/drawing/2014/main" xmlns="" id="{56207D67-7005-4C6B-A1CB-711DA7EB4D32}"/>
              </a:ext>
            </a:extLst>
          </p:cNvPr>
          <p:cNvSpPr>
            <a:spLocks noGrp="1"/>
          </p:cNvSpPr>
          <p:nvPr>
            <p:ph type="dt" sz="half" idx="10"/>
          </p:nvPr>
        </p:nvSpPr>
        <p:spPr/>
        <p:txBody>
          <a:bodyPr/>
          <a:lstStyle/>
          <a:p>
            <a:fld id="{4B602D8D-BEBA-4E61-93F6-7821ADDA0E4F}" type="datetime1">
              <a:rPr lang="en-US" smtClean="0"/>
              <a:pPr/>
              <a:t>09/05/22</a:t>
            </a:fld>
            <a:endParaRPr lang="en-US" dirty="0"/>
          </a:p>
        </p:txBody>
      </p:sp>
      <p:sp>
        <p:nvSpPr>
          <p:cNvPr id="3" name="Footer Placeholder 2">
            <a:extLst>
              <a:ext uri="{FF2B5EF4-FFF2-40B4-BE49-F238E27FC236}">
                <a16:creationId xmlns:a16="http://schemas.microsoft.com/office/drawing/2014/main" xmlns="" id="{C1F3CAA7-E7B5-4946-A481-5DB706D7B6DF}"/>
              </a:ext>
            </a:extLst>
          </p:cNvPr>
          <p:cNvSpPr>
            <a:spLocks noGrp="1"/>
          </p:cNvSpPr>
          <p:nvPr>
            <p:ph type="ftr" sz="quarter" idx="11"/>
          </p:nvPr>
        </p:nvSpPr>
        <p:spPr/>
        <p:txBody>
          <a:bodyPr/>
          <a:lstStyle/>
          <a:p>
            <a:r>
              <a:rPr lang="en-US"/>
              <a:t>Mr. SOVERS SINGH BISHT                  UNIT 05</a:t>
            </a:r>
            <a:endParaRPr lang="en-US" dirty="0"/>
          </a:p>
        </p:txBody>
      </p:sp>
      <p:sp>
        <p:nvSpPr>
          <p:cNvPr id="5" name="Slide Number Placeholder 4">
            <a:extLst>
              <a:ext uri="{FF2B5EF4-FFF2-40B4-BE49-F238E27FC236}">
                <a16:creationId xmlns:a16="http://schemas.microsoft.com/office/drawing/2014/main" xmlns="" id="{F7B0584F-FBF4-44FD-88E2-5F8EFDB67CB6}"/>
              </a:ext>
            </a:extLst>
          </p:cNvPr>
          <p:cNvSpPr>
            <a:spLocks noGrp="1"/>
          </p:cNvSpPr>
          <p:nvPr>
            <p:ph type="sldNum" sz="quarter" idx="12"/>
          </p:nvPr>
        </p:nvSpPr>
        <p:spPr/>
        <p:txBody>
          <a:bodyPr/>
          <a:lstStyle/>
          <a:p>
            <a:fld id="{B6F15528-21DE-4FAA-801E-634DDDAF4B2B}" type="slidenum">
              <a:rPr lang="en-US" smtClean="0"/>
              <a:pPr/>
              <a:t>158</a:t>
            </a:fld>
            <a:endParaRPr lang="en-US" dirty="0"/>
          </a:p>
        </p:txBody>
      </p:sp>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2">
            <a:extLst>
              <a:ext uri="{FF2B5EF4-FFF2-40B4-BE49-F238E27FC236}">
                <a16:creationId xmlns:a16="http://schemas.microsoft.com/office/drawing/2014/main" xmlns="" id="{60742614-584E-4B07-94CC-CE357D08C252}"/>
              </a:ext>
            </a:extLst>
          </p:cNvPr>
          <p:cNvSpPr>
            <a:spLocks noGrp="1"/>
          </p:cNvSpPr>
          <p:nvPr>
            <p:ph type="title"/>
          </p:nvPr>
        </p:nvSpPr>
        <p:spPr>
          <a:xfrm>
            <a:off x="457200" y="457200"/>
            <a:ext cx="8229600" cy="1143000"/>
          </a:xfrm>
        </p:spPr>
        <p:txBody>
          <a:bodyPr>
            <a:normAutofit fontScale="90000"/>
          </a:bodyPr>
          <a:lstStyle/>
          <a:p>
            <a:r>
              <a:rPr lang="en-US" altLang="en-US" sz="4600" dirty="0"/>
              <a:t>Scheduling RTDB Transactions</a:t>
            </a:r>
            <a:br>
              <a:rPr lang="en-US" altLang="en-US" sz="4600" dirty="0"/>
            </a:br>
            <a:r>
              <a:rPr lang="en-US" altLang="en-US" sz="4600" dirty="0"/>
              <a:t>Conflict Resolution Protocol</a:t>
            </a:r>
          </a:p>
        </p:txBody>
      </p:sp>
      <p:sp>
        <p:nvSpPr>
          <p:cNvPr id="128003" name="Rectangle 3">
            <a:extLst>
              <a:ext uri="{FF2B5EF4-FFF2-40B4-BE49-F238E27FC236}">
                <a16:creationId xmlns:a16="http://schemas.microsoft.com/office/drawing/2014/main" xmlns="" id="{73F2F939-B140-4606-B7B0-E8DD2D0C8304}"/>
              </a:ext>
            </a:extLst>
          </p:cNvPr>
          <p:cNvSpPr>
            <a:spLocks noGrp="1"/>
          </p:cNvSpPr>
          <p:nvPr>
            <p:ph type="body" idx="1"/>
          </p:nvPr>
        </p:nvSpPr>
        <p:spPr/>
        <p:txBody>
          <a:bodyPr/>
          <a:lstStyle/>
          <a:p>
            <a:pPr lvl="1"/>
            <a:r>
              <a:rPr lang="en-US" altLang="en-US">
                <a:cs typeface="Arial" panose="020B0604020202020204" pitchFamily="34" charset="0"/>
              </a:rPr>
              <a:t>Outline of the Protocol:</a:t>
            </a:r>
          </a:p>
          <a:p>
            <a:endParaRPr lang="en-US" altLang="en-US"/>
          </a:p>
        </p:txBody>
      </p:sp>
      <p:pic>
        <p:nvPicPr>
          <p:cNvPr id="128004" name="Picture 4">
            <a:extLst>
              <a:ext uri="{FF2B5EF4-FFF2-40B4-BE49-F238E27FC236}">
                <a16:creationId xmlns:a16="http://schemas.microsoft.com/office/drawing/2014/main" xmlns="" id="{E604E021-B511-4993-8607-311A86A0C54F}"/>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71550" y="2781300"/>
            <a:ext cx="7129463" cy="3168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4">
            <a:extLst>
              <a:ext uri="{FF2B5EF4-FFF2-40B4-BE49-F238E27FC236}">
                <a16:creationId xmlns:a16="http://schemas.microsoft.com/office/drawing/2014/main" xmlns="" id="{2C12EAED-0DE9-47AB-804A-1BA7132649AA}"/>
              </a:ext>
            </a:extLst>
          </p:cNvPr>
          <p:cNvPicPr>
            <a:picLocks noChangeAspect="1"/>
          </p:cNvPicPr>
          <p:nvPr/>
        </p:nvPicPr>
        <p:blipFill>
          <a:blip r:embed="rId3"/>
          <a:stretch>
            <a:fillRect/>
          </a:stretch>
        </p:blipFill>
        <p:spPr>
          <a:xfrm>
            <a:off x="0" y="-27448"/>
            <a:ext cx="1384300" cy="812800"/>
          </a:xfrm>
          <a:prstGeom prst="rect">
            <a:avLst/>
          </a:prstGeom>
        </p:spPr>
      </p:pic>
      <p:sp>
        <p:nvSpPr>
          <p:cNvPr id="2" name="Date Placeholder 1">
            <a:extLst>
              <a:ext uri="{FF2B5EF4-FFF2-40B4-BE49-F238E27FC236}">
                <a16:creationId xmlns:a16="http://schemas.microsoft.com/office/drawing/2014/main" xmlns="" id="{F823486E-B20A-4722-9A4F-19618F42DD0B}"/>
              </a:ext>
            </a:extLst>
          </p:cNvPr>
          <p:cNvSpPr>
            <a:spLocks noGrp="1"/>
          </p:cNvSpPr>
          <p:nvPr>
            <p:ph type="dt" sz="half" idx="10"/>
          </p:nvPr>
        </p:nvSpPr>
        <p:spPr/>
        <p:txBody>
          <a:bodyPr/>
          <a:lstStyle/>
          <a:p>
            <a:fld id="{48D49866-2475-40AA-93A1-C49E8064975E}" type="datetime1">
              <a:rPr lang="en-US" smtClean="0"/>
              <a:pPr/>
              <a:t>09/05/22</a:t>
            </a:fld>
            <a:endParaRPr lang="en-US" dirty="0"/>
          </a:p>
        </p:txBody>
      </p:sp>
      <p:sp>
        <p:nvSpPr>
          <p:cNvPr id="3" name="Footer Placeholder 2">
            <a:extLst>
              <a:ext uri="{FF2B5EF4-FFF2-40B4-BE49-F238E27FC236}">
                <a16:creationId xmlns:a16="http://schemas.microsoft.com/office/drawing/2014/main" xmlns="" id="{7B44400E-C0EA-4870-BE1E-A9A27482D3B9}"/>
              </a:ext>
            </a:extLst>
          </p:cNvPr>
          <p:cNvSpPr>
            <a:spLocks noGrp="1"/>
          </p:cNvSpPr>
          <p:nvPr>
            <p:ph type="ftr" sz="quarter" idx="11"/>
          </p:nvPr>
        </p:nvSpPr>
        <p:spPr/>
        <p:txBody>
          <a:bodyPr/>
          <a:lstStyle/>
          <a:p>
            <a:r>
              <a:rPr lang="en-US"/>
              <a:t>Mr. SOVERS SINGH BISHT                  UNIT 05</a:t>
            </a:r>
            <a:endParaRPr lang="en-US" dirty="0"/>
          </a:p>
        </p:txBody>
      </p:sp>
      <p:sp>
        <p:nvSpPr>
          <p:cNvPr id="4" name="Slide Number Placeholder 3">
            <a:extLst>
              <a:ext uri="{FF2B5EF4-FFF2-40B4-BE49-F238E27FC236}">
                <a16:creationId xmlns:a16="http://schemas.microsoft.com/office/drawing/2014/main" xmlns="" id="{55380182-0545-4450-87D8-3C80A65EE6D0}"/>
              </a:ext>
            </a:extLst>
          </p:cNvPr>
          <p:cNvSpPr>
            <a:spLocks noGrp="1"/>
          </p:cNvSpPr>
          <p:nvPr>
            <p:ph type="sldNum" sz="quarter" idx="12"/>
          </p:nvPr>
        </p:nvSpPr>
        <p:spPr/>
        <p:txBody>
          <a:bodyPr/>
          <a:lstStyle/>
          <a:p>
            <a:fld id="{B6F15528-21DE-4FAA-801E-634DDDAF4B2B}" type="slidenum">
              <a:rPr lang="en-US" smtClean="0"/>
              <a:pPr/>
              <a:t>159</a:t>
            </a:fld>
            <a:endParaRPr lang="en-US"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marL="38100">
              <a:lnSpc>
                <a:spcPct val="100000"/>
              </a:lnSpc>
            </a:pPr>
            <a:fld id="{81D60167-4931-47E6-BA6A-407CBD079E47}" type="slidenum">
              <a:rPr lang="en-US" spc="-5" smtClean="0">
                <a:solidFill>
                  <a:schemeClr val="tx1"/>
                </a:solidFill>
              </a:rPr>
              <a:pPr marL="38100">
                <a:lnSpc>
                  <a:spcPct val="100000"/>
                </a:lnSpc>
              </a:pPr>
              <a:t>16</a:t>
            </a:fld>
            <a:endParaRPr lang="en-US" spc="-5" dirty="0">
              <a:solidFill>
                <a:schemeClr val="tx1"/>
              </a:solidFill>
            </a:endParaRPr>
          </a:p>
        </p:txBody>
      </p:sp>
      <p:sp>
        <p:nvSpPr>
          <p:cNvPr id="5" name="Date Placeholder 4"/>
          <p:cNvSpPr>
            <a:spLocks noGrp="1"/>
          </p:cNvSpPr>
          <p:nvPr>
            <p:ph type="dt" sz="half" idx="10"/>
          </p:nvPr>
        </p:nvSpPr>
        <p:spPr/>
        <p:txBody>
          <a:bodyPr/>
          <a:lstStyle/>
          <a:p>
            <a:fld id="{4D113EEB-B0C0-4944-AA61-246A4A766B41}" type="datetime1">
              <a:rPr lang="en-US" smtClean="0">
                <a:solidFill>
                  <a:schemeClr val="tx1"/>
                </a:solidFill>
              </a:rPr>
              <a:pPr/>
              <a:t>09/05/22</a:t>
            </a:fld>
            <a:endParaRPr lang="en-US" dirty="0">
              <a:solidFill>
                <a:schemeClr val="tx1"/>
              </a:solidFill>
            </a:endParaRPr>
          </a:p>
        </p:txBody>
      </p:sp>
      <p:sp>
        <p:nvSpPr>
          <p:cNvPr id="7" name="TextBox 6">
            <a:extLst>
              <a:ext uri="{FF2B5EF4-FFF2-40B4-BE49-F238E27FC236}">
                <a16:creationId xmlns:a16="http://schemas.microsoft.com/office/drawing/2014/main" xmlns="" id="{0DE197D2-E667-46C0-BB2A-49A8B2E5B579}"/>
              </a:ext>
            </a:extLst>
          </p:cNvPr>
          <p:cNvSpPr txBox="1"/>
          <p:nvPr/>
        </p:nvSpPr>
        <p:spPr>
          <a:xfrm>
            <a:off x="533400" y="856357"/>
            <a:ext cx="7848600" cy="4031873"/>
          </a:xfrm>
          <a:prstGeom prst="rect">
            <a:avLst/>
          </a:prstGeom>
          <a:noFill/>
        </p:spPr>
        <p:txBody>
          <a:bodyPr wrap="square">
            <a:spAutoFit/>
          </a:bodyPr>
          <a:lstStyle/>
          <a:p>
            <a:pPr algn="just"/>
            <a:r>
              <a:rPr lang="en-US" sz="2200" b="1" dirty="0">
                <a:latin typeface="Times New Roman" panose="02020603050405020304" pitchFamily="18" charset="0"/>
                <a:cs typeface="Times New Roman" panose="02020603050405020304" pitchFamily="18" charset="0"/>
              </a:rPr>
              <a:t>Introduction to Data Science: </a:t>
            </a:r>
          </a:p>
          <a:p>
            <a:pPr marL="342900" indent="-342900">
              <a:buAutoNum type="arabicPeriod"/>
            </a:pPr>
            <a:r>
              <a:rPr lang="en-US" dirty="0"/>
              <a:t>Definition of NoSQL</a:t>
            </a:r>
          </a:p>
          <a:p>
            <a:pPr marL="342900" indent="-342900">
              <a:buAutoNum type="arabicPeriod"/>
            </a:pPr>
            <a:r>
              <a:rPr lang="en-US" dirty="0"/>
              <a:t>History of NoSQL and Different NoSQL products</a:t>
            </a:r>
          </a:p>
          <a:p>
            <a:pPr marL="342900" indent="-342900">
              <a:buAutoNum type="arabicPeriod"/>
            </a:pPr>
            <a:r>
              <a:rPr lang="en-US" dirty="0"/>
              <a:t>Exploring Mongo DB </a:t>
            </a:r>
          </a:p>
          <a:p>
            <a:pPr marL="342900" indent="-342900">
              <a:buAutoNum type="arabicPeriod"/>
            </a:pPr>
            <a:r>
              <a:rPr lang="en-US" dirty="0"/>
              <a:t>Interfacing and Interacting with NoSQL </a:t>
            </a:r>
          </a:p>
          <a:p>
            <a:pPr marL="342900" indent="-342900">
              <a:buAutoNum type="arabicPeriod"/>
            </a:pPr>
            <a:r>
              <a:rPr lang="en-US" dirty="0"/>
              <a:t>NoSQL Storage Architecture </a:t>
            </a:r>
          </a:p>
          <a:p>
            <a:pPr marL="342900" indent="-342900">
              <a:buAutoNum type="arabicPeriod"/>
            </a:pPr>
            <a:r>
              <a:rPr lang="en-US" dirty="0"/>
              <a:t>CRUD operations with MongoDB </a:t>
            </a:r>
          </a:p>
          <a:p>
            <a:pPr marL="342900" indent="-342900">
              <a:buAutoNum type="arabicPeriod"/>
            </a:pPr>
            <a:r>
              <a:rPr lang="en-US" dirty="0"/>
              <a:t>Querying, Modifying and Managing NoSQL Data stores </a:t>
            </a:r>
          </a:p>
          <a:p>
            <a:pPr marL="342900" indent="-342900">
              <a:buAutoNum type="arabicPeriod"/>
            </a:pPr>
            <a:r>
              <a:rPr lang="en-US" dirty="0"/>
              <a:t>Indexing and ordering datasets (MongoDB) </a:t>
            </a:r>
          </a:p>
          <a:p>
            <a:pPr marL="342900" indent="-342900">
              <a:buAutoNum type="arabicPeriod"/>
            </a:pPr>
            <a:r>
              <a:rPr lang="en-US" dirty="0"/>
              <a:t>Cloud database: - Introduction of Cloud database </a:t>
            </a:r>
          </a:p>
          <a:p>
            <a:pPr marL="342900" indent="-342900">
              <a:buAutoNum type="arabicPeriod"/>
            </a:pPr>
            <a:r>
              <a:rPr lang="en-US" dirty="0"/>
              <a:t>NoSQL with Cloud Database </a:t>
            </a:r>
          </a:p>
          <a:p>
            <a:pPr marL="342900" indent="-342900">
              <a:buAutoNum type="arabicPeriod"/>
            </a:pPr>
            <a:r>
              <a:rPr lang="en-US" dirty="0"/>
              <a:t>Introduction to Real time Database.</a:t>
            </a:r>
          </a:p>
          <a:p>
            <a:pPr algn="just"/>
            <a:endParaRPr lang="en-IN" dirty="0"/>
          </a:p>
          <a:p>
            <a:pPr algn="just"/>
            <a:r>
              <a:rPr lang="en-IN" dirty="0"/>
              <a:t> </a:t>
            </a:r>
            <a:endParaRPr lang="en-IN" dirty="0">
              <a:latin typeface="Times New Roman" panose="02020603050405020304" pitchFamily="18" charset="0"/>
              <a:cs typeface="Times New Roman" panose="02020603050405020304" pitchFamily="18" charset="0"/>
            </a:endParaRPr>
          </a:p>
        </p:txBody>
      </p:sp>
      <p:sp>
        <p:nvSpPr>
          <p:cNvPr id="3" name="Footer Placeholder 2">
            <a:extLst>
              <a:ext uri="{FF2B5EF4-FFF2-40B4-BE49-F238E27FC236}">
                <a16:creationId xmlns:a16="http://schemas.microsoft.com/office/drawing/2014/main" xmlns="" id="{3DC48204-95A7-4BA8-8A2D-D9E1E0C1243D}"/>
              </a:ext>
            </a:extLst>
          </p:cNvPr>
          <p:cNvSpPr>
            <a:spLocks noGrp="1"/>
          </p:cNvSpPr>
          <p:nvPr>
            <p:ph type="ftr" sz="quarter" idx="11"/>
          </p:nvPr>
        </p:nvSpPr>
        <p:spPr/>
        <p:txBody>
          <a:bodyPr/>
          <a:lstStyle/>
          <a:p>
            <a:r>
              <a:rPr lang="en-US"/>
              <a:t>Mr. SOVERS SINGH BISHT                  UNIT 05</a:t>
            </a:r>
            <a:endParaRPr lang="en-US" dirty="0"/>
          </a:p>
        </p:txBody>
      </p:sp>
      <p:pic>
        <p:nvPicPr>
          <p:cNvPr id="6" name="Picture 5">
            <a:extLst>
              <a:ext uri="{FF2B5EF4-FFF2-40B4-BE49-F238E27FC236}">
                <a16:creationId xmlns:a16="http://schemas.microsoft.com/office/drawing/2014/main" xmlns="" id="{3C62B3A0-C382-48BB-9507-DC9FBEF3FDC3}"/>
              </a:ext>
            </a:extLst>
          </p:cNvPr>
          <p:cNvPicPr>
            <a:picLocks noChangeAspect="1"/>
          </p:cNvPicPr>
          <p:nvPr/>
        </p:nvPicPr>
        <p:blipFill>
          <a:blip r:embed="rId2"/>
          <a:stretch>
            <a:fillRect/>
          </a:stretch>
        </p:blipFill>
        <p:spPr>
          <a:xfrm>
            <a:off x="0" y="-27448"/>
            <a:ext cx="1384300" cy="812800"/>
          </a:xfrm>
          <a:prstGeom prst="rect">
            <a:avLst/>
          </a:prstGeom>
        </p:spPr>
      </p:pic>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2">
            <a:extLst>
              <a:ext uri="{FF2B5EF4-FFF2-40B4-BE49-F238E27FC236}">
                <a16:creationId xmlns:a16="http://schemas.microsoft.com/office/drawing/2014/main" xmlns="" id="{EBA158FA-8860-4A59-BF0E-98941B889F71}"/>
              </a:ext>
            </a:extLst>
          </p:cNvPr>
          <p:cNvSpPr>
            <a:spLocks noGrp="1"/>
          </p:cNvSpPr>
          <p:nvPr>
            <p:ph type="title"/>
          </p:nvPr>
        </p:nvSpPr>
        <p:spPr>
          <a:xfrm>
            <a:off x="457200" y="609600"/>
            <a:ext cx="8229600" cy="1143000"/>
          </a:xfrm>
        </p:spPr>
        <p:txBody>
          <a:bodyPr>
            <a:normAutofit fontScale="90000"/>
          </a:bodyPr>
          <a:lstStyle/>
          <a:p>
            <a:r>
              <a:rPr lang="en-US" altLang="en-US" sz="4600" dirty="0"/>
              <a:t>Scheduling RTDB Transactions</a:t>
            </a:r>
            <a:br>
              <a:rPr lang="en-US" altLang="en-US" sz="4600" dirty="0"/>
            </a:br>
            <a:r>
              <a:rPr lang="en-US" altLang="en-US" sz="4600" dirty="0">
                <a:cs typeface="Arial" panose="020B0604020202020204" pitchFamily="34" charset="0"/>
              </a:rPr>
              <a:t> </a:t>
            </a:r>
            <a:r>
              <a:rPr lang="en-US" altLang="en-US" sz="2800" dirty="0">
                <a:cs typeface="Arial" panose="020B0604020202020204" pitchFamily="34" charset="0"/>
              </a:rPr>
              <a:t>Admission Control</a:t>
            </a:r>
          </a:p>
        </p:txBody>
      </p:sp>
      <p:sp>
        <p:nvSpPr>
          <p:cNvPr id="132099" name="Rectangle 3">
            <a:extLst>
              <a:ext uri="{FF2B5EF4-FFF2-40B4-BE49-F238E27FC236}">
                <a16:creationId xmlns:a16="http://schemas.microsoft.com/office/drawing/2014/main" xmlns="" id="{13742F1C-2063-40D3-9028-2109CFF76BEC}"/>
              </a:ext>
            </a:extLst>
          </p:cNvPr>
          <p:cNvSpPr>
            <a:spLocks noGrp="1"/>
          </p:cNvSpPr>
          <p:nvPr>
            <p:ph type="body" idx="1"/>
          </p:nvPr>
        </p:nvSpPr>
        <p:spPr/>
        <p:txBody>
          <a:bodyPr>
            <a:normAutofit lnSpcReduction="10000"/>
          </a:bodyPr>
          <a:lstStyle/>
          <a:p>
            <a:pPr>
              <a:buSzPct val="105000"/>
              <a:buFontTx/>
              <a:buChar char="•"/>
            </a:pPr>
            <a:r>
              <a:rPr lang="en-GB" altLang="en-US" u="sng"/>
              <a:t>Admission Controller: </a:t>
            </a:r>
          </a:p>
          <a:p>
            <a:pPr lvl="1">
              <a:buSzPct val="105000"/>
              <a:buFontTx/>
              <a:buChar char="•"/>
            </a:pPr>
            <a:r>
              <a:rPr lang="en-GB" altLang="en-US"/>
              <a:t>Reject transaction</a:t>
            </a:r>
          </a:p>
          <a:p>
            <a:pPr lvl="1">
              <a:buSzPct val="105000"/>
              <a:buFontTx/>
              <a:buChar char="•"/>
            </a:pPr>
            <a:r>
              <a:rPr lang="en-GB" altLang="en-US"/>
              <a:t>Admit contingency action</a:t>
            </a:r>
          </a:p>
          <a:p>
            <a:pPr>
              <a:buFontTx/>
              <a:buNone/>
            </a:pPr>
            <a:endParaRPr lang="en-GB" altLang="en-US"/>
          </a:p>
          <a:p>
            <a:pPr>
              <a:buFontTx/>
              <a:buChar char="•"/>
            </a:pPr>
            <a:r>
              <a:rPr lang="en-GB" altLang="en-US" u="sng"/>
              <a:t>Scheduler:</a:t>
            </a:r>
            <a:endParaRPr lang="en-GB" altLang="en-US"/>
          </a:p>
          <a:p>
            <a:pPr lvl="1">
              <a:buFontTx/>
              <a:buChar char="•"/>
            </a:pPr>
            <a:r>
              <a:rPr lang="en-GB" altLang="en-US"/>
              <a:t>Drop transaction (firm/soft)</a:t>
            </a:r>
          </a:p>
          <a:p>
            <a:pPr lvl="1">
              <a:buFontTx/>
              <a:buChar char="•"/>
            </a:pPr>
            <a:r>
              <a:rPr lang="en-GB" altLang="en-US"/>
              <a:t>Replace transaction with contingency action (hard)</a:t>
            </a:r>
          </a:p>
          <a:p>
            <a:pPr lvl="1">
              <a:buFontTx/>
              <a:buChar char="•"/>
            </a:pPr>
            <a:r>
              <a:rPr lang="en-GB" altLang="en-US"/>
              <a:t>Postpone transaction exec</a:t>
            </a:r>
            <a:r>
              <a:rPr lang="sv-SE" altLang="en-US"/>
              <a:t>u</a:t>
            </a:r>
            <a:r>
              <a:rPr lang="en-GB" altLang="en-US"/>
              <a:t>tion (soft)</a:t>
            </a:r>
          </a:p>
          <a:p>
            <a:endParaRPr lang="en-GB" altLang="en-US"/>
          </a:p>
        </p:txBody>
      </p:sp>
      <p:pic>
        <p:nvPicPr>
          <p:cNvPr id="4" name="Picture 3">
            <a:extLst>
              <a:ext uri="{FF2B5EF4-FFF2-40B4-BE49-F238E27FC236}">
                <a16:creationId xmlns:a16="http://schemas.microsoft.com/office/drawing/2014/main" xmlns="" id="{35B55A4C-9730-457C-A557-A020211BC317}"/>
              </a:ext>
            </a:extLst>
          </p:cNvPr>
          <p:cNvPicPr>
            <a:picLocks noChangeAspect="1"/>
          </p:cNvPicPr>
          <p:nvPr/>
        </p:nvPicPr>
        <p:blipFill>
          <a:blip r:embed="rId2"/>
          <a:stretch>
            <a:fillRect/>
          </a:stretch>
        </p:blipFill>
        <p:spPr>
          <a:xfrm>
            <a:off x="0" y="-27448"/>
            <a:ext cx="1384300" cy="812800"/>
          </a:xfrm>
          <a:prstGeom prst="rect">
            <a:avLst/>
          </a:prstGeom>
        </p:spPr>
      </p:pic>
      <p:sp>
        <p:nvSpPr>
          <p:cNvPr id="2" name="Date Placeholder 1">
            <a:extLst>
              <a:ext uri="{FF2B5EF4-FFF2-40B4-BE49-F238E27FC236}">
                <a16:creationId xmlns:a16="http://schemas.microsoft.com/office/drawing/2014/main" xmlns="" id="{B9D83894-3225-4707-B261-DE0180A214BF}"/>
              </a:ext>
            </a:extLst>
          </p:cNvPr>
          <p:cNvSpPr>
            <a:spLocks noGrp="1"/>
          </p:cNvSpPr>
          <p:nvPr>
            <p:ph type="dt" sz="half" idx="10"/>
          </p:nvPr>
        </p:nvSpPr>
        <p:spPr/>
        <p:txBody>
          <a:bodyPr/>
          <a:lstStyle/>
          <a:p>
            <a:fld id="{14BCC5EA-F4CD-4ADF-9CAC-506CF67DDE06}" type="datetime1">
              <a:rPr lang="en-US" smtClean="0"/>
              <a:pPr/>
              <a:t>09/05/22</a:t>
            </a:fld>
            <a:endParaRPr lang="en-US" dirty="0"/>
          </a:p>
        </p:txBody>
      </p:sp>
      <p:sp>
        <p:nvSpPr>
          <p:cNvPr id="3" name="Footer Placeholder 2">
            <a:extLst>
              <a:ext uri="{FF2B5EF4-FFF2-40B4-BE49-F238E27FC236}">
                <a16:creationId xmlns:a16="http://schemas.microsoft.com/office/drawing/2014/main" xmlns="" id="{00B2A458-1BD1-4749-AAB1-276AF7640480}"/>
              </a:ext>
            </a:extLst>
          </p:cNvPr>
          <p:cNvSpPr>
            <a:spLocks noGrp="1"/>
          </p:cNvSpPr>
          <p:nvPr>
            <p:ph type="ftr" sz="quarter" idx="11"/>
          </p:nvPr>
        </p:nvSpPr>
        <p:spPr/>
        <p:txBody>
          <a:bodyPr/>
          <a:lstStyle/>
          <a:p>
            <a:r>
              <a:rPr lang="en-US"/>
              <a:t>Mr. SOVERS SINGH BISHT                  UNIT 05</a:t>
            </a:r>
            <a:endParaRPr lang="en-US" dirty="0"/>
          </a:p>
        </p:txBody>
      </p:sp>
      <p:sp>
        <p:nvSpPr>
          <p:cNvPr id="5" name="Slide Number Placeholder 4">
            <a:extLst>
              <a:ext uri="{FF2B5EF4-FFF2-40B4-BE49-F238E27FC236}">
                <a16:creationId xmlns:a16="http://schemas.microsoft.com/office/drawing/2014/main" xmlns="" id="{3B262FFE-E143-4CDF-A7D6-B7F0A2A15C11}"/>
              </a:ext>
            </a:extLst>
          </p:cNvPr>
          <p:cNvSpPr>
            <a:spLocks noGrp="1"/>
          </p:cNvSpPr>
          <p:nvPr>
            <p:ph type="sldNum" sz="quarter" idx="12"/>
          </p:nvPr>
        </p:nvSpPr>
        <p:spPr/>
        <p:txBody>
          <a:bodyPr/>
          <a:lstStyle/>
          <a:p>
            <a:fld id="{B6F15528-21DE-4FAA-801E-634DDDAF4B2B}" type="slidenum">
              <a:rPr lang="en-US" smtClean="0"/>
              <a:pPr/>
              <a:t>160</a:t>
            </a:fld>
            <a:endParaRPr lang="en-US" dirty="0"/>
          </a:p>
        </p:txBody>
      </p:sp>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2">
            <a:extLst>
              <a:ext uri="{FF2B5EF4-FFF2-40B4-BE49-F238E27FC236}">
                <a16:creationId xmlns:a16="http://schemas.microsoft.com/office/drawing/2014/main" xmlns="" id="{E1912240-69C0-4D42-B0FE-6C6075102F2A}"/>
              </a:ext>
            </a:extLst>
          </p:cNvPr>
          <p:cNvSpPr>
            <a:spLocks noGrp="1"/>
          </p:cNvSpPr>
          <p:nvPr>
            <p:ph type="title"/>
          </p:nvPr>
        </p:nvSpPr>
        <p:spPr/>
        <p:txBody>
          <a:bodyPr>
            <a:normAutofit fontScale="90000"/>
          </a:bodyPr>
          <a:lstStyle/>
          <a:p>
            <a:r>
              <a:rPr lang="en-US" altLang="en-US" sz="4600"/>
              <a:t>Scheduling RTDB Transactions</a:t>
            </a:r>
            <a:r>
              <a:rPr lang="en-US" altLang="en-US" sz="2800">
                <a:cs typeface="Arial" panose="020B0604020202020204" pitchFamily="34" charset="0"/>
              </a:rPr>
              <a:t> Memory Management</a:t>
            </a:r>
          </a:p>
        </p:txBody>
      </p:sp>
      <p:sp>
        <p:nvSpPr>
          <p:cNvPr id="133123" name="Rectangle 3">
            <a:extLst>
              <a:ext uri="{FF2B5EF4-FFF2-40B4-BE49-F238E27FC236}">
                <a16:creationId xmlns:a16="http://schemas.microsoft.com/office/drawing/2014/main" xmlns="" id="{52E95EDD-2226-4D10-89DC-A9C6800BEBAA}"/>
              </a:ext>
            </a:extLst>
          </p:cNvPr>
          <p:cNvSpPr>
            <a:spLocks noGrp="1"/>
          </p:cNvSpPr>
          <p:nvPr>
            <p:ph type="body" idx="1"/>
          </p:nvPr>
        </p:nvSpPr>
        <p:spPr/>
        <p:txBody>
          <a:bodyPr/>
          <a:lstStyle/>
          <a:p>
            <a:r>
              <a:rPr lang="en-US" altLang="en-US"/>
              <a:t>Memory management is concerned with three types of decisions:</a:t>
            </a:r>
          </a:p>
          <a:p>
            <a:pPr lvl="1"/>
            <a:r>
              <a:rPr lang="en-US" altLang="en-US"/>
              <a:t> transaction admission</a:t>
            </a:r>
          </a:p>
          <a:p>
            <a:pPr lvl="1"/>
            <a:r>
              <a:rPr lang="en-US" altLang="en-US"/>
              <a:t>buffer allocation</a:t>
            </a:r>
          </a:p>
          <a:p>
            <a:pPr lvl="1"/>
            <a:r>
              <a:rPr lang="en-US" altLang="en-US"/>
              <a:t>buffer replacement</a:t>
            </a:r>
          </a:p>
        </p:txBody>
      </p:sp>
      <p:pic>
        <p:nvPicPr>
          <p:cNvPr id="4" name="Picture 3">
            <a:extLst>
              <a:ext uri="{FF2B5EF4-FFF2-40B4-BE49-F238E27FC236}">
                <a16:creationId xmlns:a16="http://schemas.microsoft.com/office/drawing/2014/main" xmlns="" id="{4A9E55E1-D9EE-4BF6-B7E0-DF1CB59A5299}"/>
              </a:ext>
            </a:extLst>
          </p:cNvPr>
          <p:cNvPicPr>
            <a:picLocks noChangeAspect="1"/>
          </p:cNvPicPr>
          <p:nvPr/>
        </p:nvPicPr>
        <p:blipFill>
          <a:blip r:embed="rId2"/>
          <a:stretch>
            <a:fillRect/>
          </a:stretch>
        </p:blipFill>
        <p:spPr>
          <a:xfrm>
            <a:off x="0" y="-27448"/>
            <a:ext cx="1384300" cy="812800"/>
          </a:xfrm>
          <a:prstGeom prst="rect">
            <a:avLst/>
          </a:prstGeom>
        </p:spPr>
      </p:pic>
      <p:sp>
        <p:nvSpPr>
          <p:cNvPr id="2" name="Date Placeholder 1">
            <a:extLst>
              <a:ext uri="{FF2B5EF4-FFF2-40B4-BE49-F238E27FC236}">
                <a16:creationId xmlns:a16="http://schemas.microsoft.com/office/drawing/2014/main" xmlns="" id="{C7170739-1D5C-4282-8425-C17BC11DA903}"/>
              </a:ext>
            </a:extLst>
          </p:cNvPr>
          <p:cNvSpPr>
            <a:spLocks noGrp="1"/>
          </p:cNvSpPr>
          <p:nvPr>
            <p:ph type="dt" sz="half" idx="10"/>
          </p:nvPr>
        </p:nvSpPr>
        <p:spPr/>
        <p:txBody>
          <a:bodyPr/>
          <a:lstStyle/>
          <a:p>
            <a:fld id="{B40EBE1C-F330-4D1D-AD3F-34BC433A74A8}" type="datetime1">
              <a:rPr lang="en-US" smtClean="0"/>
              <a:pPr/>
              <a:t>09/05/22</a:t>
            </a:fld>
            <a:endParaRPr lang="en-US" dirty="0"/>
          </a:p>
        </p:txBody>
      </p:sp>
      <p:sp>
        <p:nvSpPr>
          <p:cNvPr id="3" name="Footer Placeholder 2">
            <a:extLst>
              <a:ext uri="{FF2B5EF4-FFF2-40B4-BE49-F238E27FC236}">
                <a16:creationId xmlns:a16="http://schemas.microsoft.com/office/drawing/2014/main" xmlns="" id="{D8E8CA6E-35C4-483E-B618-705566B248CD}"/>
              </a:ext>
            </a:extLst>
          </p:cNvPr>
          <p:cNvSpPr>
            <a:spLocks noGrp="1"/>
          </p:cNvSpPr>
          <p:nvPr>
            <p:ph type="ftr" sz="quarter" idx="11"/>
          </p:nvPr>
        </p:nvSpPr>
        <p:spPr/>
        <p:txBody>
          <a:bodyPr/>
          <a:lstStyle/>
          <a:p>
            <a:r>
              <a:rPr lang="en-US"/>
              <a:t>Mr. SOVERS SINGH BISHT                  UNIT 05</a:t>
            </a:r>
            <a:endParaRPr lang="en-US" dirty="0"/>
          </a:p>
        </p:txBody>
      </p:sp>
      <p:sp>
        <p:nvSpPr>
          <p:cNvPr id="5" name="Slide Number Placeholder 4">
            <a:extLst>
              <a:ext uri="{FF2B5EF4-FFF2-40B4-BE49-F238E27FC236}">
                <a16:creationId xmlns:a16="http://schemas.microsoft.com/office/drawing/2014/main" xmlns="" id="{07CDFB69-C3E4-49E8-ABD6-7DE43843A3E5}"/>
              </a:ext>
            </a:extLst>
          </p:cNvPr>
          <p:cNvSpPr>
            <a:spLocks noGrp="1"/>
          </p:cNvSpPr>
          <p:nvPr>
            <p:ph type="sldNum" sz="quarter" idx="12"/>
          </p:nvPr>
        </p:nvSpPr>
        <p:spPr/>
        <p:txBody>
          <a:bodyPr/>
          <a:lstStyle/>
          <a:p>
            <a:fld id="{B6F15528-21DE-4FAA-801E-634DDDAF4B2B}" type="slidenum">
              <a:rPr lang="en-US" smtClean="0"/>
              <a:pPr/>
              <a:t>161</a:t>
            </a:fld>
            <a:endParaRPr lang="en-US" dirty="0"/>
          </a:p>
        </p:txBody>
      </p:sp>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2">
            <a:extLst>
              <a:ext uri="{FF2B5EF4-FFF2-40B4-BE49-F238E27FC236}">
                <a16:creationId xmlns:a16="http://schemas.microsoft.com/office/drawing/2014/main" xmlns="" id="{9ECBC359-5A4E-44EB-97D0-AAF3F471F1BB}"/>
              </a:ext>
            </a:extLst>
          </p:cNvPr>
          <p:cNvSpPr>
            <a:spLocks noGrp="1"/>
          </p:cNvSpPr>
          <p:nvPr>
            <p:ph type="title"/>
          </p:nvPr>
        </p:nvSpPr>
        <p:spPr/>
        <p:txBody>
          <a:bodyPr/>
          <a:lstStyle/>
          <a:p>
            <a:r>
              <a:rPr lang="en-US" altLang="en-US" sz="4600"/>
              <a:t>Future Research Areas in RTDBS</a:t>
            </a:r>
          </a:p>
        </p:txBody>
      </p:sp>
      <p:sp>
        <p:nvSpPr>
          <p:cNvPr id="135171" name="Rectangle 3">
            <a:extLst>
              <a:ext uri="{FF2B5EF4-FFF2-40B4-BE49-F238E27FC236}">
                <a16:creationId xmlns:a16="http://schemas.microsoft.com/office/drawing/2014/main" xmlns="" id="{6520533E-1607-4F3E-AC73-7A0D9BC01074}"/>
              </a:ext>
            </a:extLst>
          </p:cNvPr>
          <p:cNvSpPr>
            <a:spLocks noGrp="1"/>
          </p:cNvSpPr>
          <p:nvPr>
            <p:ph type="body" idx="1"/>
          </p:nvPr>
        </p:nvSpPr>
        <p:spPr/>
        <p:txBody>
          <a:bodyPr/>
          <a:lstStyle/>
          <a:p>
            <a:pPr>
              <a:lnSpc>
                <a:spcPct val="90000"/>
              </a:lnSpc>
            </a:pPr>
            <a:r>
              <a:rPr lang="en-US" altLang="en-US" sz="2200"/>
              <a:t>Resource management and scheduling</a:t>
            </a:r>
          </a:p>
          <a:p>
            <a:pPr>
              <a:lnSpc>
                <a:spcPct val="90000"/>
              </a:lnSpc>
            </a:pPr>
            <a:r>
              <a:rPr lang="en-US" altLang="en-US" sz="2200"/>
              <a:t>Recovery</a:t>
            </a:r>
          </a:p>
          <a:p>
            <a:pPr>
              <a:lnSpc>
                <a:spcPct val="90000"/>
              </a:lnSpc>
            </a:pPr>
            <a:r>
              <a:rPr lang="en-US" altLang="en-US" sz="2200"/>
              <a:t>Concurrency Control</a:t>
            </a:r>
          </a:p>
          <a:p>
            <a:pPr>
              <a:lnSpc>
                <a:spcPct val="90000"/>
              </a:lnSpc>
            </a:pPr>
            <a:r>
              <a:rPr lang="en-US" altLang="en-US" sz="2200"/>
              <a:t>Fault tolerance and security models to interact with RTDBS</a:t>
            </a:r>
          </a:p>
          <a:p>
            <a:pPr>
              <a:lnSpc>
                <a:spcPct val="90000"/>
              </a:lnSpc>
            </a:pPr>
            <a:r>
              <a:rPr lang="en-US" altLang="en-US" sz="2200"/>
              <a:t>Query languages for explicit specification of real-time constraints -&gt; RT-SQL</a:t>
            </a:r>
          </a:p>
          <a:p>
            <a:pPr>
              <a:lnSpc>
                <a:spcPct val="90000"/>
              </a:lnSpc>
            </a:pPr>
            <a:r>
              <a:rPr lang="en-US" altLang="en-US" sz="2200"/>
              <a:t>Distributed real-time databases</a:t>
            </a:r>
          </a:p>
          <a:p>
            <a:pPr>
              <a:lnSpc>
                <a:spcPct val="90000"/>
              </a:lnSpc>
            </a:pPr>
            <a:r>
              <a:rPr lang="en-US" altLang="en-US" sz="2200"/>
              <a:t>Data models to support complex multimedia objects</a:t>
            </a:r>
          </a:p>
          <a:p>
            <a:pPr>
              <a:lnSpc>
                <a:spcPct val="90000"/>
              </a:lnSpc>
            </a:pPr>
            <a:r>
              <a:rPr lang="en-US" altLang="en-US" sz="2200"/>
              <a:t>Schemes to process a mixture of hard, soft, and firm timing constraints and complex transaction structures</a:t>
            </a:r>
          </a:p>
          <a:p>
            <a:pPr>
              <a:lnSpc>
                <a:spcPct val="90000"/>
              </a:lnSpc>
            </a:pPr>
            <a:r>
              <a:rPr lang="en-US" altLang="en-US" sz="2200"/>
              <a:t>Support for more active features in real-time context</a:t>
            </a:r>
          </a:p>
          <a:p>
            <a:pPr>
              <a:lnSpc>
                <a:spcPct val="90000"/>
              </a:lnSpc>
            </a:pPr>
            <a:r>
              <a:rPr lang="en-US" altLang="en-US" sz="2200"/>
              <a:t>Interaction with legacy systems (conventional databases)</a:t>
            </a:r>
          </a:p>
          <a:p>
            <a:pPr>
              <a:lnSpc>
                <a:spcPct val="90000"/>
              </a:lnSpc>
            </a:pPr>
            <a:endParaRPr lang="en-US" altLang="en-US" sz="2200"/>
          </a:p>
        </p:txBody>
      </p:sp>
      <p:pic>
        <p:nvPicPr>
          <p:cNvPr id="4" name="Picture 3">
            <a:extLst>
              <a:ext uri="{FF2B5EF4-FFF2-40B4-BE49-F238E27FC236}">
                <a16:creationId xmlns:a16="http://schemas.microsoft.com/office/drawing/2014/main" xmlns="" id="{DFF8B7AA-1600-4C63-9179-D5E5D8F83829}"/>
              </a:ext>
            </a:extLst>
          </p:cNvPr>
          <p:cNvPicPr>
            <a:picLocks noChangeAspect="1"/>
          </p:cNvPicPr>
          <p:nvPr/>
        </p:nvPicPr>
        <p:blipFill>
          <a:blip r:embed="rId2"/>
          <a:stretch>
            <a:fillRect/>
          </a:stretch>
        </p:blipFill>
        <p:spPr>
          <a:xfrm>
            <a:off x="0" y="-27448"/>
            <a:ext cx="1384300" cy="812800"/>
          </a:xfrm>
          <a:prstGeom prst="rect">
            <a:avLst/>
          </a:prstGeom>
        </p:spPr>
      </p:pic>
      <p:sp>
        <p:nvSpPr>
          <p:cNvPr id="2" name="Date Placeholder 1">
            <a:extLst>
              <a:ext uri="{FF2B5EF4-FFF2-40B4-BE49-F238E27FC236}">
                <a16:creationId xmlns:a16="http://schemas.microsoft.com/office/drawing/2014/main" xmlns="" id="{3F27315A-8D0E-4855-8D01-13A2C4A139AA}"/>
              </a:ext>
            </a:extLst>
          </p:cNvPr>
          <p:cNvSpPr>
            <a:spLocks noGrp="1"/>
          </p:cNvSpPr>
          <p:nvPr>
            <p:ph type="dt" sz="half" idx="10"/>
          </p:nvPr>
        </p:nvSpPr>
        <p:spPr/>
        <p:txBody>
          <a:bodyPr/>
          <a:lstStyle/>
          <a:p>
            <a:fld id="{4B82B2F9-FD22-407E-8C75-8ACBD56C02B8}" type="datetime1">
              <a:rPr lang="en-US" smtClean="0"/>
              <a:pPr/>
              <a:t>09/05/22</a:t>
            </a:fld>
            <a:endParaRPr lang="en-US" dirty="0"/>
          </a:p>
        </p:txBody>
      </p:sp>
      <p:sp>
        <p:nvSpPr>
          <p:cNvPr id="3" name="Footer Placeholder 2">
            <a:extLst>
              <a:ext uri="{FF2B5EF4-FFF2-40B4-BE49-F238E27FC236}">
                <a16:creationId xmlns:a16="http://schemas.microsoft.com/office/drawing/2014/main" xmlns="" id="{64A88FF5-60ED-421C-9870-C6B59324F3AF}"/>
              </a:ext>
            </a:extLst>
          </p:cNvPr>
          <p:cNvSpPr>
            <a:spLocks noGrp="1"/>
          </p:cNvSpPr>
          <p:nvPr>
            <p:ph type="ftr" sz="quarter" idx="11"/>
          </p:nvPr>
        </p:nvSpPr>
        <p:spPr/>
        <p:txBody>
          <a:bodyPr/>
          <a:lstStyle/>
          <a:p>
            <a:r>
              <a:rPr lang="en-US"/>
              <a:t>Mr. SOVERS SINGH BISHT                  UNIT 05</a:t>
            </a:r>
            <a:endParaRPr lang="en-US" dirty="0"/>
          </a:p>
        </p:txBody>
      </p:sp>
      <p:sp>
        <p:nvSpPr>
          <p:cNvPr id="5" name="Slide Number Placeholder 4">
            <a:extLst>
              <a:ext uri="{FF2B5EF4-FFF2-40B4-BE49-F238E27FC236}">
                <a16:creationId xmlns:a16="http://schemas.microsoft.com/office/drawing/2014/main" xmlns="" id="{EBB2E0BF-F1A6-4AF3-969C-527E831D3D62}"/>
              </a:ext>
            </a:extLst>
          </p:cNvPr>
          <p:cNvSpPr>
            <a:spLocks noGrp="1"/>
          </p:cNvSpPr>
          <p:nvPr>
            <p:ph type="sldNum" sz="quarter" idx="12"/>
          </p:nvPr>
        </p:nvSpPr>
        <p:spPr/>
        <p:txBody>
          <a:bodyPr/>
          <a:lstStyle/>
          <a:p>
            <a:fld id="{B6F15528-21DE-4FAA-801E-634DDDAF4B2B}" type="slidenum">
              <a:rPr lang="en-US" smtClean="0"/>
              <a:pPr/>
              <a:t>162</a:t>
            </a:fld>
            <a:endParaRPr lang="en-US" dirty="0"/>
          </a:p>
        </p:txBody>
      </p:sp>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371599" y="0"/>
            <a:ext cx="7772401" cy="6096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defRPr/>
            </a:pPr>
            <a:r>
              <a:rPr lang="en-US" sz="2400" dirty="0"/>
              <a:t>Daily Quiz</a:t>
            </a:r>
          </a:p>
        </p:txBody>
      </p:sp>
      <p:sp>
        <p:nvSpPr>
          <p:cNvPr id="5" name="Slide Number Placeholder 4">
            <a:extLst>
              <a:ext uri="{FF2B5EF4-FFF2-40B4-BE49-F238E27FC236}">
                <a16:creationId xmlns:a16="http://schemas.microsoft.com/office/drawing/2014/main" xmlns="" id="{6819C966-DBBE-4336-986E-FD646CEC1F68}"/>
              </a:ext>
            </a:extLst>
          </p:cNvPr>
          <p:cNvSpPr>
            <a:spLocks noGrp="1"/>
          </p:cNvSpPr>
          <p:nvPr>
            <p:ph type="sldNum" sz="quarter" idx="12"/>
          </p:nvPr>
        </p:nvSpPr>
        <p:spPr/>
        <p:txBody>
          <a:bodyPr/>
          <a:lstStyle/>
          <a:p>
            <a:fld id="{B6F15528-21DE-4FAA-801E-634DDDAF4B2B}" type="slidenum">
              <a:rPr lang="en-US" smtClean="0"/>
              <a:pPr/>
              <a:t>163</a:t>
            </a:fld>
            <a:endParaRPr lang="en-US" dirty="0"/>
          </a:p>
        </p:txBody>
      </p:sp>
      <p:sp>
        <p:nvSpPr>
          <p:cNvPr id="2" name="Date Placeholder 1">
            <a:extLst>
              <a:ext uri="{FF2B5EF4-FFF2-40B4-BE49-F238E27FC236}">
                <a16:creationId xmlns:a16="http://schemas.microsoft.com/office/drawing/2014/main" xmlns="" id="{7889C130-B274-4D2C-BEDF-5E5DB55F6478}"/>
              </a:ext>
            </a:extLst>
          </p:cNvPr>
          <p:cNvSpPr>
            <a:spLocks noGrp="1"/>
          </p:cNvSpPr>
          <p:nvPr>
            <p:ph type="dt" sz="half" idx="10"/>
          </p:nvPr>
        </p:nvSpPr>
        <p:spPr/>
        <p:txBody>
          <a:bodyPr/>
          <a:lstStyle/>
          <a:p>
            <a:fld id="{0EEB0C9B-ED3D-43DB-B932-E37E9066D4DC}" type="datetime1">
              <a:rPr lang="en-US" smtClean="0"/>
              <a:pPr/>
              <a:t>09/05/22</a:t>
            </a:fld>
            <a:endParaRPr lang="en-US" dirty="0"/>
          </a:p>
        </p:txBody>
      </p:sp>
      <p:sp>
        <p:nvSpPr>
          <p:cNvPr id="6" name="Rectangle 5">
            <a:extLst>
              <a:ext uri="{FF2B5EF4-FFF2-40B4-BE49-F238E27FC236}">
                <a16:creationId xmlns:a16="http://schemas.microsoft.com/office/drawing/2014/main" xmlns="" id="{A9FF8A23-96E8-4F48-BF73-BDB994611439}"/>
              </a:ext>
            </a:extLst>
          </p:cNvPr>
          <p:cNvSpPr/>
          <p:nvPr/>
        </p:nvSpPr>
        <p:spPr>
          <a:xfrm>
            <a:off x="457200" y="889844"/>
            <a:ext cx="8382000" cy="4204356"/>
          </a:xfrm>
          <a:prstGeom prst="rect">
            <a:avLst/>
          </a:prstGeom>
        </p:spPr>
        <p:txBody>
          <a:bodyPr wrap="square">
            <a:spAutoFit/>
          </a:bodyPr>
          <a:lstStyle/>
          <a:p>
            <a:pPr algn="just">
              <a:lnSpc>
                <a:spcPct val="150000"/>
              </a:lnSpc>
            </a:pPr>
            <a:r>
              <a:rPr lang="en-US" dirty="0"/>
              <a:t>Q1. Compare NoSQL &amp; RDBMS</a:t>
            </a:r>
          </a:p>
          <a:p>
            <a:pPr algn="just">
              <a:lnSpc>
                <a:spcPct val="150000"/>
              </a:lnSpc>
            </a:pPr>
            <a:r>
              <a:rPr lang="en-US" dirty="0"/>
              <a:t>Q2. What is NoSQL?</a:t>
            </a:r>
          </a:p>
          <a:p>
            <a:pPr algn="just">
              <a:lnSpc>
                <a:spcPct val="150000"/>
              </a:lnSpc>
            </a:pPr>
            <a:r>
              <a:rPr lang="en-US" dirty="0"/>
              <a:t>Q3. What are the features of NoSQL?</a:t>
            </a:r>
          </a:p>
          <a:p>
            <a:pPr algn="just">
              <a:lnSpc>
                <a:spcPct val="150000"/>
              </a:lnSpc>
            </a:pPr>
            <a:r>
              <a:rPr lang="en-US" dirty="0"/>
              <a:t>Q4. Explain the difference between NoSQL v/s Relational database?</a:t>
            </a:r>
          </a:p>
          <a:p>
            <a:pPr algn="just">
              <a:lnSpc>
                <a:spcPct val="150000"/>
              </a:lnSpc>
            </a:pPr>
            <a:r>
              <a:rPr lang="en-US" dirty="0"/>
              <a:t>Q5. Explain “Polyglot Persistence” in NoSQL?</a:t>
            </a:r>
          </a:p>
          <a:p>
            <a:pPr algn="just">
              <a:lnSpc>
                <a:spcPct val="150000"/>
              </a:lnSpc>
            </a:pPr>
            <a:r>
              <a:rPr lang="en-US" dirty="0"/>
              <a:t>Q6. How does NoSQL DB budget memory?</a:t>
            </a:r>
          </a:p>
          <a:p>
            <a:pPr algn="just">
              <a:lnSpc>
                <a:spcPct val="150000"/>
              </a:lnSpc>
            </a:pPr>
            <a:r>
              <a:rPr lang="en-US" dirty="0"/>
              <a:t>Q7. How to script NoSQL DB configuration?</a:t>
            </a:r>
          </a:p>
          <a:p>
            <a:pPr algn="just">
              <a:lnSpc>
                <a:spcPct val="150000"/>
              </a:lnSpc>
            </a:pPr>
            <a:r>
              <a:rPr lang="en-US" dirty="0"/>
              <a:t>Q8. Does NoSQL Database Interact With Oracle Database?</a:t>
            </a:r>
          </a:p>
          <a:p>
            <a:pPr algn="just">
              <a:lnSpc>
                <a:spcPct val="150000"/>
              </a:lnSpc>
            </a:pPr>
            <a:r>
              <a:rPr lang="en-US" dirty="0"/>
              <a:t>Q9. What is the difference between NoSQL &amp; </a:t>
            </a:r>
            <a:r>
              <a:rPr lang="en-US" dirty="0" err="1"/>
              <a:t>Mysql</a:t>
            </a:r>
            <a:r>
              <a:rPr lang="en-US" dirty="0"/>
              <a:t> DBs’?</a:t>
            </a:r>
          </a:p>
          <a:p>
            <a:pPr algn="just">
              <a:lnSpc>
                <a:spcPct val="150000"/>
              </a:lnSpc>
            </a:pPr>
            <a:r>
              <a:rPr lang="en-US" dirty="0"/>
              <a:t>Q10. Explain Oracle NoSQL database?</a:t>
            </a:r>
          </a:p>
        </p:txBody>
      </p:sp>
      <p:sp>
        <p:nvSpPr>
          <p:cNvPr id="8" name="Footer Placeholder 7">
            <a:extLst>
              <a:ext uri="{FF2B5EF4-FFF2-40B4-BE49-F238E27FC236}">
                <a16:creationId xmlns:a16="http://schemas.microsoft.com/office/drawing/2014/main" xmlns="" id="{D644F14C-D2F1-46F3-B587-69EAD2B9580C}"/>
              </a:ext>
            </a:extLst>
          </p:cNvPr>
          <p:cNvSpPr>
            <a:spLocks noGrp="1"/>
          </p:cNvSpPr>
          <p:nvPr>
            <p:ph type="ftr" sz="quarter" idx="11"/>
          </p:nvPr>
        </p:nvSpPr>
        <p:spPr/>
        <p:txBody>
          <a:bodyPr/>
          <a:lstStyle/>
          <a:p>
            <a:r>
              <a:rPr lang="en-US"/>
              <a:t>Mr. SOVERS SINGH BISHT                  UNIT 05</a:t>
            </a:r>
            <a:endParaRPr lang="en-US" dirty="0"/>
          </a:p>
        </p:txBody>
      </p:sp>
      <p:pic>
        <p:nvPicPr>
          <p:cNvPr id="9" name="Picture 8">
            <a:extLst>
              <a:ext uri="{FF2B5EF4-FFF2-40B4-BE49-F238E27FC236}">
                <a16:creationId xmlns:a16="http://schemas.microsoft.com/office/drawing/2014/main" xmlns="" id="{C3DC6389-7071-CB4B-9D5C-9A1D958AF857}"/>
              </a:ext>
            </a:extLst>
          </p:cNvPr>
          <p:cNvPicPr>
            <a:picLocks noChangeAspect="1"/>
          </p:cNvPicPr>
          <p:nvPr/>
        </p:nvPicPr>
        <p:blipFill>
          <a:blip r:embed="rId2"/>
          <a:stretch>
            <a:fillRect/>
          </a:stretch>
        </p:blipFill>
        <p:spPr>
          <a:xfrm>
            <a:off x="0" y="-27448"/>
            <a:ext cx="1384300" cy="812800"/>
          </a:xfrm>
          <a:prstGeom prst="rect">
            <a:avLst/>
          </a:prstGeom>
        </p:spPr>
      </p:pic>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371599" y="0"/>
            <a:ext cx="7772401" cy="7620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defRPr/>
            </a:pPr>
            <a:r>
              <a:rPr lang="en-US" sz="2400" dirty="0"/>
              <a:t>Weekly </a:t>
            </a:r>
            <a:r>
              <a:rPr lang="en-US" sz="2400" dirty="0" err="1"/>
              <a:t>Assignemnt</a:t>
            </a:r>
            <a:endParaRPr lang="en-US" sz="2400" dirty="0"/>
          </a:p>
        </p:txBody>
      </p:sp>
      <p:sp>
        <p:nvSpPr>
          <p:cNvPr id="8" name="Date Placeholder 7"/>
          <p:cNvSpPr>
            <a:spLocks noGrp="1"/>
          </p:cNvSpPr>
          <p:nvPr>
            <p:ph type="dt" sz="half" idx="10"/>
          </p:nvPr>
        </p:nvSpPr>
        <p:spPr/>
        <p:txBody>
          <a:bodyPr/>
          <a:lstStyle/>
          <a:p>
            <a:fld id="{2FE35204-9B64-4070-8349-247EFF2B72DA}" type="datetime1">
              <a:rPr lang="en-US" smtClean="0"/>
              <a:pPr/>
              <a:t>09/05/22</a:t>
            </a:fld>
            <a:endParaRPr lang="en-US" dirty="0"/>
          </a:p>
        </p:txBody>
      </p:sp>
      <p:sp>
        <p:nvSpPr>
          <p:cNvPr id="9" name="Slide Number Placeholder 8"/>
          <p:cNvSpPr>
            <a:spLocks noGrp="1"/>
          </p:cNvSpPr>
          <p:nvPr>
            <p:ph type="sldNum" sz="quarter" idx="12"/>
          </p:nvPr>
        </p:nvSpPr>
        <p:spPr/>
        <p:txBody>
          <a:bodyPr/>
          <a:lstStyle/>
          <a:p>
            <a:fld id="{B6F15528-21DE-4FAA-801E-634DDDAF4B2B}" type="slidenum">
              <a:rPr lang="en-US" smtClean="0"/>
              <a:pPr/>
              <a:t>164</a:t>
            </a:fld>
            <a:endParaRPr lang="en-US" dirty="0"/>
          </a:p>
        </p:txBody>
      </p:sp>
      <p:sp>
        <p:nvSpPr>
          <p:cNvPr id="5" name="Footer Placeholder 4">
            <a:extLst>
              <a:ext uri="{FF2B5EF4-FFF2-40B4-BE49-F238E27FC236}">
                <a16:creationId xmlns:a16="http://schemas.microsoft.com/office/drawing/2014/main" xmlns="" id="{1F0B6AC0-B1DC-48FD-814E-EED6D9F161DA}"/>
              </a:ext>
            </a:extLst>
          </p:cNvPr>
          <p:cNvSpPr>
            <a:spLocks noGrp="1"/>
          </p:cNvSpPr>
          <p:nvPr>
            <p:ph type="ftr" sz="quarter" idx="11"/>
          </p:nvPr>
        </p:nvSpPr>
        <p:spPr/>
        <p:txBody>
          <a:bodyPr/>
          <a:lstStyle/>
          <a:p>
            <a:r>
              <a:rPr lang="en-US"/>
              <a:t>Mr. SOVERS SINGH BISHT                  UNIT 05</a:t>
            </a:r>
            <a:endParaRPr lang="en-US" dirty="0"/>
          </a:p>
        </p:txBody>
      </p:sp>
      <p:pic>
        <p:nvPicPr>
          <p:cNvPr id="10" name="Picture 9">
            <a:extLst>
              <a:ext uri="{FF2B5EF4-FFF2-40B4-BE49-F238E27FC236}">
                <a16:creationId xmlns:a16="http://schemas.microsoft.com/office/drawing/2014/main" xmlns="" id="{7E3D19DD-3CF1-0F49-AC17-A01A0C8726C9}"/>
              </a:ext>
            </a:extLst>
          </p:cNvPr>
          <p:cNvPicPr>
            <a:picLocks noChangeAspect="1"/>
          </p:cNvPicPr>
          <p:nvPr/>
        </p:nvPicPr>
        <p:blipFill>
          <a:blip r:embed="rId2"/>
          <a:stretch>
            <a:fillRect/>
          </a:stretch>
        </p:blipFill>
        <p:spPr>
          <a:xfrm>
            <a:off x="0" y="-27448"/>
            <a:ext cx="1384300" cy="812800"/>
          </a:xfrm>
          <a:prstGeom prst="rect">
            <a:avLst/>
          </a:prstGeom>
        </p:spPr>
      </p:pic>
      <p:pic>
        <p:nvPicPr>
          <p:cNvPr id="11" name="Content Placeholder 10">
            <a:extLst>
              <a:ext uri="{FF2B5EF4-FFF2-40B4-BE49-F238E27FC236}">
                <a16:creationId xmlns:a16="http://schemas.microsoft.com/office/drawing/2014/main" xmlns="" id="{D433F9F6-6ABA-4F8C-A5EF-51C50B631E1B}"/>
              </a:ext>
            </a:extLst>
          </p:cNvPr>
          <p:cNvPicPr>
            <a:picLocks noGrp="1" noChangeAspect="1"/>
          </p:cNvPicPr>
          <p:nvPr>
            <p:ph idx="1"/>
          </p:nvPr>
        </p:nvPicPr>
        <p:blipFill rotWithShape="1">
          <a:blip r:embed="rId3"/>
          <a:srcRect l="25418" t="26203" r="25309" b="7400"/>
          <a:stretch/>
        </p:blipFill>
        <p:spPr>
          <a:xfrm>
            <a:off x="304800" y="812801"/>
            <a:ext cx="8534400" cy="5908674"/>
          </a:xfrm>
        </p:spPr>
      </p:pic>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1371600" y="1"/>
            <a:ext cx="7772401" cy="609599"/>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defRPr/>
            </a:pPr>
            <a:r>
              <a:rPr lang="en-US" sz="2000" b="1" dirty="0"/>
              <a:t>Weekly/monthly/Unit Wise Assignment.</a:t>
            </a:r>
          </a:p>
        </p:txBody>
      </p:sp>
      <p:sp>
        <p:nvSpPr>
          <p:cNvPr id="9" name="Rectangle 8"/>
          <p:cNvSpPr/>
          <p:nvPr/>
        </p:nvSpPr>
        <p:spPr>
          <a:xfrm>
            <a:off x="381000" y="533400"/>
            <a:ext cx="8229600" cy="523220"/>
          </a:xfrm>
          <a:prstGeom prst="rect">
            <a:avLst/>
          </a:prstGeom>
        </p:spPr>
        <p:txBody>
          <a:bodyPr wrap="square">
            <a:spAutoFit/>
          </a:bodyPr>
          <a:lstStyle/>
          <a:p>
            <a:pPr algn="ctr"/>
            <a:r>
              <a:rPr lang="en-US" sz="2800" b="1" dirty="0">
                <a:solidFill>
                  <a:srgbClr val="002060"/>
                </a:solidFill>
              </a:rPr>
              <a:t>Assignment  </a:t>
            </a:r>
          </a:p>
        </p:txBody>
      </p:sp>
      <p:sp>
        <p:nvSpPr>
          <p:cNvPr id="6" name="Date Placeholder 5"/>
          <p:cNvSpPr>
            <a:spLocks noGrp="1"/>
          </p:cNvSpPr>
          <p:nvPr>
            <p:ph type="dt" sz="half" idx="10"/>
          </p:nvPr>
        </p:nvSpPr>
        <p:spPr/>
        <p:txBody>
          <a:bodyPr/>
          <a:lstStyle/>
          <a:p>
            <a:fld id="{B798D208-317D-4BC2-BE93-6EB7E993CE50}" type="datetime1">
              <a:rPr lang="en-US" smtClean="0"/>
              <a:pPr/>
              <a:t>09/05/22</a:t>
            </a:fld>
            <a:endParaRPr lang="en-US" dirty="0"/>
          </a:p>
        </p:txBody>
      </p:sp>
      <p:sp>
        <p:nvSpPr>
          <p:cNvPr id="10" name="Slide Number Placeholder 9"/>
          <p:cNvSpPr>
            <a:spLocks noGrp="1"/>
          </p:cNvSpPr>
          <p:nvPr>
            <p:ph type="sldNum" sz="quarter" idx="12"/>
          </p:nvPr>
        </p:nvSpPr>
        <p:spPr/>
        <p:txBody>
          <a:bodyPr/>
          <a:lstStyle/>
          <a:p>
            <a:fld id="{B6F15528-21DE-4FAA-801E-634DDDAF4B2B}" type="slidenum">
              <a:rPr lang="en-US" smtClean="0"/>
              <a:pPr/>
              <a:t>165</a:t>
            </a:fld>
            <a:endParaRPr lang="en-US" dirty="0"/>
          </a:p>
        </p:txBody>
      </p:sp>
      <p:sp>
        <p:nvSpPr>
          <p:cNvPr id="4" name="Footer Placeholder 3">
            <a:extLst>
              <a:ext uri="{FF2B5EF4-FFF2-40B4-BE49-F238E27FC236}">
                <a16:creationId xmlns:a16="http://schemas.microsoft.com/office/drawing/2014/main" xmlns="" id="{14934851-FA64-4F03-8D14-C4C7C1BFC497}"/>
              </a:ext>
            </a:extLst>
          </p:cNvPr>
          <p:cNvSpPr>
            <a:spLocks noGrp="1"/>
          </p:cNvSpPr>
          <p:nvPr>
            <p:ph type="ftr" sz="quarter" idx="11"/>
          </p:nvPr>
        </p:nvSpPr>
        <p:spPr/>
        <p:txBody>
          <a:bodyPr/>
          <a:lstStyle/>
          <a:p>
            <a:r>
              <a:rPr lang="en-US"/>
              <a:t>Mr. SOVERS SINGH BISHT                  UNIT 05</a:t>
            </a:r>
            <a:endParaRPr lang="en-US" dirty="0"/>
          </a:p>
        </p:txBody>
      </p:sp>
      <p:pic>
        <p:nvPicPr>
          <p:cNvPr id="11" name="Picture 10">
            <a:extLst>
              <a:ext uri="{FF2B5EF4-FFF2-40B4-BE49-F238E27FC236}">
                <a16:creationId xmlns:a16="http://schemas.microsoft.com/office/drawing/2014/main" xmlns="" id="{1689624D-A68B-C640-A8EE-3E207A6F8137}"/>
              </a:ext>
            </a:extLst>
          </p:cNvPr>
          <p:cNvPicPr>
            <a:picLocks noChangeAspect="1"/>
          </p:cNvPicPr>
          <p:nvPr/>
        </p:nvPicPr>
        <p:blipFill>
          <a:blip r:embed="rId2"/>
          <a:stretch>
            <a:fillRect/>
          </a:stretch>
        </p:blipFill>
        <p:spPr>
          <a:xfrm>
            <a:off x="0" y="-27448"/>
            <a:ext cx="1384300" cy="812800"/>
          </a:xfrm>
          <a:prstGeom prst="rect">
            <a:avLst/>
          </a:prstGeom>
        </p:spPr>
      </p:pic>
      <p:sp>
        <p:nvSpPr>
          <p:cNvPr id="12" name="TextBox 11">
            <a:extLst>
              <a:ext uri="{FF2B5EF4-FFF2-40B4-BE49-F238E27FC236}">
                <a16:creationId xmlns:a16="http://schemas.microsoft.com/office/drawing/2014/main" xmlns="" id="{9F48FDE7-C6A0-4B56-9C99-29B0DA058D2F}"/>
              </a:ext>
            </a:extLst>
          </p:cNvPr>
          <p:cNvSpPr txBox="1"/>
          <p:nvPr/>
        </p:nvSpPr>
        <p:spPr>
          <a:xfrm>
            <a:off x="381000" y="838200"/>
            <a:ext cx="8534400" cy="5909310"/>
          </a:xfrm>
          <a:prstGeom prst="rect">
            <a:avLst/>
          </a:prstGeom>
          <a:noFill/>
        </p:spPr>
        <p:txBody>
          <a:bodyPr wrap="square">
            <a:spAutoFit/>
          </a:bodyPr>
          <a:lstStyle/>
          <a:p>
            <a:pPr algn="just">
              <a:lnSpc>
                <a:spcPct val="200000"/>
              </a:lnSpc>
            </a:pPr>
            <a:r>
              <a:rPr lang="en-US" dirty="0"/>
              <a:t>Q1: What are NoSQL databases? What are the different types of NoSQL databases?</a:t>
            </a:r>
          </a:p>
          <a:p>
            <a:pPr algn="just">
              <a:lnSpc>
                <a:spcPct val="200000"/>
              </a:lnSpc>
            </a:pPr>
            <a:r>
              <a:rPr lang="en-US" dirty="0"/>
              <a:t>Q2: What do you understand by NoSQL databases? Explain.</a:t>
            </a:r>
          </a:p>
          <a:p>
            <a:pPr algn="just">
              <a:lnSpc>
                <a:spcPct val="200000"/>
              </a:lnSpc>
            </a:pPr>
            <a:r>
              <a:rPr lang="en-US" dirty="0"/>
              <a:t>Q3: Explain difference between scaling horizontally and vertically for databases</a:t>
            </a:r>
          </a:p>
          <a:p>
            <a:pPr algn="just">
              <a:lnSpc>
                <a:spcPct val="200000"/>
              </a:lnSpc>
            </a:pPr>
            <a:r>
              <a:rPr lang="en-US" dirty="0"/>
              <a:t>Q4: What are the advantages of NoSQL over traditional RDBMS?</a:t>
            </a:r>
          </a:p>
          <a:p>
            <a:pPr algn="just">
              <a:lnSpc>
                <a:spcPct val="200000"/>
              </a:lnSpc>
            </a:pPr>
            <a:r>
              <a:rPr lang="en-US" dirty="0"/>
              <a:t>Q5: When should we embed one document within another in MongoDB?</a:t>
            </a:r>
          </a:p>
          <a:p>
            <a:pPr algn="just">
              <a:lnSpc>
                <a:spcPct val="200000"/>
              </a:lnSpc>
            </a:pPr>
            <a:r>
              <a:rPr lang="en-IN" dirty="0"/>
              <a:t>Q6: Define ACID Properties?</a:t>
            </a:r>
          </a:p>
          <a:p>
            <a:pPr algn="just">
              <a:lnSpc>
                <a:spcPct val="200000"/>
              </a:lnSpc>
            </a:pPr>
            <a:r>
              <a:rPr lang="en-US" dirty="0"/>
              <a:t>Q7: Does MongoDB support ACID transaction management and locking functionalities?</a:t>
            </a:r>
          </a:p>
          <a:p>
            <a:pPr algn="just">
              <a:lnSpc>
                <a:spcPct val="200000"/>
              </a:lnSpc>
            </a:pPr>
            <a:r>
              <a:rPr lang="en-US" dirty="0"/>
              <a:t>Q8: Explain advantages of BSON over JSON in MongoDB?</a:t>
            </a:r>
          </a:p>
          <a:p>
            <a:pPr algn="just">
              <a:lnSpc>
                <a:spcPct val="200000"/>
              </a:lnSpc>
            </a:pPr>
            <a:r>
              <a:rPr lang="en-US" dirty="0"/>
              <a:t>Q9: How can you achieve primary key - foreign key relationships in MongoDB?</a:t>
            </a:r>
          </a:p>
          <a:p>
            <a:pPr algn="just">
              <a:lnSpc>
                <a:spcPct val="200000"/>
              </a:lnSpc>
            </a:pPr>
            <a:r>
              <a:rPr lang="en-US" dirty="0"/>
              <a:t>Q10: How do I perform the SQL JOIN equivalent in MongoDB?</a:t>
            </a:r>
          </a:p>
          <a:p>
            <a:pPr algn="just"/>
            <a:endParaRPr lang="en-IN" dirty="0"/>
          </a:p>
        </p:txBody>
      </p:sp>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371599" y="0"/>
            <a:ext cx="7772401" cy="7620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lvl="0" algn="ctr">
              <a:spcBef>
                <a:spcPct val="0"/>
              </a:spcBef>
              <a:defRPr/>
            </a:pPr>
            <a:r>
              <a:rPr lang="en-US" sz="2400" dirty="0"/>
              <a:t>Faculty Video Links, You tube &amp; NPTEL Video Links and Online Courses Details  </a:t>
            </a:r>
          </a:p>
        </p:txBody>
      </p:sp>
      <p:sp>
        <p:nvSpPr>
          <p:cNvPr id="5" name="Rectangle 4"/>
          <p:cNvSpPr/>
          <p:nvPr/>
        </p:nvSpPr>
        <p:spPr>
          <a:xfrm>
            <a:off x="457200" y="762000"/>
            <a:ext cx="8382000" cy="6865854"/>
          </a:xfrm>
          <a:prstGeom prst="rect">
            <a:avLst/>
          </a:prstGeom>
        </p:spPr>
        <p:txBody>
          <a:bodyPr wrap="square">
            <a:spAutoFit/>
          </a:bodyPr>
          <a:lstStyle/>
          <a:p>
            <a:pPr>
              <a:lnSpc>
                <a:spcPct val="200000"/>
              </a:lnSpc>
            </a:pPr>
            <a:r>
              <a:rPr lang="en-US" sz="2800" b="1" dirty="0"/>
              <a:t>You Tube video</a:t>
            </a:r>
          </a:p>
          <a:p>
            <a:pPr algn="just">
              <a:lnSpc>
                <a:spcPct val="200000"/>
              </a:lnSpc>
            </a:pPr>
            <a:r>
              <a:rPr lang="en-US" sz="2800" i="1" u="sng" dirty="0">
                <a:solidFill>
                  <a:srgbClr val="0000FF"/>
                </a:solidFill>
              </a:rPr>
              <a:t>http://www.nptelvideos.com/lecture.php?id=6516</a:t>
            </a:r>
          </a:p>
          <a:p>
            <a:pPr algn="just">
              <a:lnSpc>
                <a:spcPct val="200000"/>
              </a:lnSpc>
            </a:pPr>
            <a:r>
              <a:rPr lang="en-US" sz="2800" i="1" u="sng" dirty="0">
                <a:solidFill>
                  <a:srgbClr val="0000FF"/>
                </a:solidFill>
              </a:rPr>
              <a:t>http://www.nptelvideos.com/lecture.php?id=6517</a:t>
            </a:r>
          </a:p>
          <a:p>
            <a:pPr algn="just">
              <a:lnSpc>
                <a:spcPct val="200000"/>
              </a:lnSpc>
            </a:pPr>
            <a:r>
              <a:rPr lang="en-US" sz="2800" i="1" u="sng" dirty="0">
                <a:solidFill>
                  <a:srgbClr val="0000FF"/>
                </a:solidFill>
              </a:rPr>
              <a:t>http://www.nptelvideos.com/lecture.php?id=6518</a:t>
            </a:r>
          </a:p>
          <a:p>
            <a:pPr algn="just">
              <a:lnSpc>
                <a:spcPct val="200000"/>
              </a:lnSpc>
            </a:pPr>
            <a:r>
              <a:rPr lang="en-US" sz="2800" i="1" u="sng" dirty="0">
                <a:solidFill>
                  <a:srgbClr val="0000FF"/>
                </a:solidFill>
              </a:rPr>
              <a:t>http://www.nptelvideos.com/lecture.php?id=6519</a:t>
            </a:r>
          </a:p>
          <a:p>
            <a:pPr algn="just">
              <a:lnSpc>
                <a:spcPct val="200000"/>
              </a:lnSpc>
            </a:pPr>
            <a:r>
              <a:rPr lang="en-US" sz="2800" i="1" u="sng" dirty="0">
                <a:solidFill>
                  <a:srgbClr val="0000FF"/>
                </a:solidFill>
              </a:rPr>
              <a:t>https://www.youtube.com/watch?v=2yQ9TGFpDuM</a:t>
            </a:r>
            <a:endParaRPr lang="en-US" sz="4400" i="1" u="sng" dirty="0">
              <a:solidFill>
                <a:srgbClr val="0000FF"/>
              </a:solidFill>
            </a:endParaRPr>
          </a:p>
          <a:p>
            <a:pPr>
              <a:lnSpc>
                <a:spcPct val="200000"/>
              </a:lnSpc>
            </a:pPr>
            <a:endParaRPr lang="en-US" sz="2800" dirty="0"/>
          </a:p>
          <a:p>
            <a:pPr>
              <a:lnSpc>
                <a:spcPct val="200000"/>
              </a:lnSpc>
            </a:pPr>
            <a:endParaRPr lang="en-US" sz="2800" dirty="0"/>
          </a:p>
        </p:txBody>
      </p:sp>
      <p:sp>
        <p:nvSpPr>
          <p:cNvPr id="8" name="Date Placeholder 7"/>
          <p:cNvSpPr>
            <a:spLocks noGrp="1"/>
          </p:cNvSpPr>
          <p:nvPr>
            <p:ph type="dt" sz="half" idx="10"/>
          </p:nvPr>
        </p:nvSpPr>
        <p:spPr/>
        <p:txBody>
          <a:bodyPr/>
          <a:lstStyle/>
          <a:p>
            <a:fld id="{3ADFF587-9C75-4758-AA73-CA8ADCF87676}" type="datetime1">
              <a:rPr lang="en-US" smtClean="0"/>
              <a:pPr/>
              <a:t>09/05/22</a:t>
            </a:fld>
            <a:endParaRPr lang="en-US" dirty="0"/>
          </a:p>
        </p:txBody>
      </p:sp>
      <p:sp>
        <p:nvSpPr>
          <p:cNvPr id="9" name="Slide Number Placeholder 8"/>
          <p:cNvSpPr>
            <a:spLocks noGrp="1"/>
          </p:cNvSpPr>
          <p:nvPr>
            <p:ph type="sldNum" sz="quarter" idx="12"/>
          </p:nvPr>
        </p:nvSpPr>
        <p:spPr/>
        <p:txBody>
          <a:bodyPr/>
          <a:lstStyle/>
          <a:p>
            <a:fld id="{B6F15528-21DE-4FAA-801E-634DDDAF4B2B}" type="slidenum">
              <a:rPr lang="en-US" smtClean="0"/>
              <a:pPr/>
              <a:t>166</a:t>
            </a:fld>
            <a:endParaRPr lang="en-US" dirty="0"/>
          </a:p>
        </p:txBody>
      </p:sp>
      <p:sp>
        <p:nvSpPr>
          <p:cNvPr id="2" name="Footer Placeholder 1">
            <a:extLst>
              <a:ext uri="{FF2B5EF4-FFF2-40B4-BE49-F238E27FC236}">
                <a16:creationId xmlns:a16="http://schemas.microsoft.com/office/drawing/2014/main" xmlns="" id="{07CE08A5-7AEF-4729-A3C3-06BAA869346E}"/>
              </a:ext>
            </a:extLst>
          </p:cNvPr>
          <p:cNvSpPr>
            <a:spLocks noGrp="1"/>
          </p:cNvSpPr>
          <p:nvPr>
            <p:ph type="ftr" sz="quarter" idx="11"/>
          </p:nvPr>
        </p:nvSpPr>
        <p:spPr/>
        <p:txBody>
          <a:bodyPr/>
          <a:lstStyle/>
          <a:p>
            <a:r>
              <a:rPr lang="en-US"/>
              <a:t>Mr. SOVERS SINGH BISHT                  UNIT 05</a:t>
            </a:r>
            <a:endParaRPr lang="en-US" dirty="0"/>
          </a:p>
        </p:txBody>
      </p:sp>
      <p:pic>
        <p:nvPicPr>
          <p:cNvPr id="10" name="Picture 9">
            <a:extLst>
              <a:ext uri="{FF2B5EF4-FFF2-40B4-BE49-F238E27FC236}">
                <a16:creationId xmlns:a16="http://schemas.microsoft.com/office/drawing/2014/main" xmlns="" id="{659014DD-4695-5E4F-AD15-E2A1A6B33F5F}"/>
              </a:ext>
            </a:extLst>
          </p:cNvPr>
          <p:cNvPicPr>
            <a:picLocks noChangeAspect="1"/>
          </p:cNvPicPr>
          <p:nvPr/>
        </p:nvPicPr>
        <p:blipFill>
          <a:blip r:embed="rId2"/>
          <a:stretch>
            <a:fillRect/>
          </a:stretch>
        </p:blipFill>
        <p:spPr>
          <a:xfrm>
            <a:off x="0" y="-27448"/>
            <a:ext cx="1384300" cy="812800"/>
          </a:xfrm>
          <a:prstGeom prst="rect">
            <a:avLst/>
          </a:prstGeom>
        </p:spPr>
      </p:pic>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xmlns="" id="{B48A4728-C23D-461D-8E1E-BFBED721760D}"/>
              </a:ext>
            </a:extLst>
          </p:cNvPr>
          <p:cNvSpPr>
            <a:spLocks noGrp="1"/>
          </p:cNvSpPr>
          <p:nvPr>
            <p:ph type="dt" sz="half" idx="10"/>
          </p:nvPr>
        </p:nvSpPr>
        <p:spPr/>
        <p:txBody>
          <a:bodyPr/>
          <a:lstStyle/>
          <a:p>
            <a:fld id="{F41E57AC-2009-4EEC-88B4-C8200E4DC058}" type="datetime1">
              <a:rPr lang="en-US" smtClean="0"/>
              <a:pPr/>
              <a:t>09/05/22</a:t>
            </a:fld>
            <a:endParaRPr lang="en-US" dirty="0"/>
          </a:p>
        </p:txBody>
      </p:sp>
      <p:sp>
        <p:nvSpPr>
          <p:cNvPr id="6" name="Slide Number Placeholder 5">
            <a:extLst>
              <a:ext uri="{FF2B5EF4-FFF2-40B4-BE49-F238E27FC236}">
                <a16:creationId xmlns:a16="http://schemas.microsoft.com/office/drawing/2014/main" xmlns="" id="{5324D503-601B-4E55-93C6-0C0D129A8C91}"/>
              </a:ext>
            </a:extLst>
          </p:cNvPr>
          <p:cNvSpPr>
            <a:spLocks noGrp="1"/>
          </p:cNvSpPr>
          <p:nvPr>
            <p:ph type="sldNum" sz="quarter" idx="12"/>
          </p:nvPr>
        </p:nvSpPr>
        <p:spPr/>
        <p:txBody>
          <a:bodyPr/>
          <a:lstStyle/>
          <a:p>
            <a:fld id="{B6F15528-21DE-4FAA-801E-634DDDAF4B2B}" type="slidenum">
              <a:rPr lang="en-US" smtClean="0"/>
              <a:pPr/>
              <a:t>167</a:t>
            </a:fld>
            <a:endParaRPr lang="en-US" dirty="0"/>
          </a:p>
        </p:txBody>
      </p:sp>
      <p:sp>
        <p:nvSpPr>
          <p:cNvPr id="8" name="Title 1">
            <a:extLst>
              <a:ext uri="{FF2B5EF4-FFF2-40B4-BE49-F238E27FC236}">
                <a16:creationId xmlns:a16="http://schemas.microsoft.com/office/drawing/2014/main" xmlns="" id="{87A4CEA0-EE2E-474C-993D-93EE2F3EE31E}"/>
              </a:ext>
            </a:extLst>
          </p:cNvPr>
          <p:cNvSpPr txBox="1">
            <a:spLocks/>
          </p:cNvSpPr>
          <p:nvPr/>
        </p:nvSpPr>
        <p:spPr>
          <a:xfrm>
            <a:off x="1371599" y="0"/>
            <a:ext cx="7772401" cy="7620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defRPr/>
            </a:pPr>
            <a:r>
              <a:rPr lang="en-US" sz="2400" dirty="0"/>
              <a:t>MCQ</a:t>
            </a:r>
          </a:p>
        </p:txBody>
      </p:sp>
      <p:sp>
        <p:nvSpPr>
          <p:cNvPr id="12" name="Footer Placeholder 11">
            <a:extLst>
              <a:ext uri="{FF2B5EF4-FFF2-40B4-BE49-F238E27FC236}">
                <a16:creationId xmlns:a16="http://schemas.microsoft.com/office/drawing/2014/main" xmlns="" id="{1011832D-EB74-423D-8F43-5EEF1FDC454A}"/>
              </a:ext>
            </a:extLst>
          </p:cNvPr>
          <p:cNvSpPr>
            <a:spLocks noGrp="1"/>
          </p:cNvSpPr>
          <p:nvPr>
            <p:ph type="ftr" sz="quarter" idx="11"/>
          </p:nvPr>
        </p:nvSpPr>
        <p:spPr/>
        <p:txBody>
          <a:bodyPr/>
          <a:lstStyle/>
          <a:p>
            <a:r>
              <a:rPr lang="en-US"/>
              <a:t>Mr. SOVERS SINGH BISHT                  UNIT 05</a:t>
            </a:r>
            <a:endParaRPr lang="en-US" dirty="0"/>
          </a:p>
        </p:txBody>
      </p:sp>
      <p:pic>
        <p:nvPicPr>
          <p:cNvPr id="7" name="Picture 6">
            <a:extLst>
              <a:ext uri="{FF2B5EF4-FFF2-40B4-BE49-F238E27FC236}">
                <a16:creationId xmlns:a16="http://schemas.microsoft.com/office/drawing/2014/main" xmlns="" id="{B7AC0979-8FF2-AA47-B907-3ABD42C66F01}"/>
              </a:ext>
            </a:extLst>
          </p:cNvPr>
          <p:cNvPicPr>
            <a:picLocks noChangeAspect="1"/>
          </p:cNvPicPr>
          <p:nvPr/>
        </p:nvPicPr>
        <p:blipFill>
          <a:blip r:embed="rId2"/>
          <a:stretch>
            <a:fillRect/>
          </a:stretch>
        </p:blipFill>
        <p:spPr>
          <a:xfrm>
            <a:off x="0" y="-27448"/>
            <a:ext cx="1384300" cy="812800"/>
          </a:xfrm>
          <a:prstGeom prst="rect">
            <a:avLst/>
          </a:prstGeom>
        </p:spPr>
      </p:pic>
      <p:sp>
        <p:nvSpPr>
          <p:cNvPr id="3" name="Content Placeholder 2">
            <a:extLst>
              <a:ext uri="{FF2B5EF4-FFF2-40B4-BE49-F238E27FC236}">
                <a16:creationId xmlns:a16="http://schemas.microsoft.com/office/drawing/2014/main" xmlns="" id="{EF0A9F4A-75DB-429E-A954-063E660CCE62}"/>
              </a:ext>
            </a:extLst>
          </p:cNvPr>
          <p:cNvSpPr>
            <a:spLocks noGrp="1"/>
          </p:cNvSpPr>
          <p:nvPr>
            <p:ph idx="1"/>
          </p:nvPr>
        </p:nvSpPr>
        <p:spPr>
          <a:xfrm>
            <a:off x="381000" y="914400"/>
            <a:ext cx="8305800" cy="5211763"/>
          </a:xfrm>
        </p:spPr>
        <p:txBody>
          <a:bodyPr>
            <a:normAutofit fontScale="55000" lnSpcReduction="20000"/>
          </a:bodyPr>
          <a:lstStyle/>
          <a:p>
            <a:r>
              <a:rPr lang="en-US" dirty="0"/>
              <a:t>1. Most NoSQL databases support automatic __________ meaning that you get high availability and disaster recovery.</a:t>
            </a:r>
          </a:p>
          <a:p>
            <a:r>
              <a:rPr lang="en-US" dirty="0"/>
              <a:t>(a)	processing</a:t>
            </a:r>
          </a:p>
          <a:p>
            <a:r>
              <a:rPr lang="en-US" dirty="0"/>
              <a:t>(b)	scalability</a:t>
            </a:r>
          </a:p>
          <a:p>
            <a:r>
              <a:rPr lang="en-US" dirty="0"/>
              <a:t>(c)	replication</a:t>
            </a:r>
          </a:p>
          <a:p>
            <a:r>
              <a:rPr lang="en-US" dirty="0"/>
              <a:t>(d)	all of the mentioned</a:t>
            </a:r>
          </a:p>
          <a:p>
            <a:r>
              <a:rPr lang="en-US" dirty="0"/>
              <a:t> </a:t>
            </a:r>
          </a:p>
          <a:p>
            <a:r>
              <a:rPr lang="en-US" dirty="0"/>
              <a:t>2. Which of the following are the simplest NoSQL databases?</a:t>
            </a:r>
          </a:p>
          <a:p>
            <a:r>
              <a:rPr lang="en-US" dirty="0"/>
              <a:t>(a)	Key-value</a:t>
            </a:r>
          </a:p>
          <a:p>
            <a:r>
              <a:rPr lang="en-US" dirty="0"/>
              <a:t>(b)	Wide-column</a:t>
            </a:r>
          </a:p>
          <a:p>
            <a:r>
              <a:rPr lang="en-US" dirty="0"/>
              <a:t>(c)	Document</a:t>
            </a:r>
          </a:p>
          <a:p>
            <a:r>
              <a:rPr lang="en-US" dirty="0"/>
              <a:t>(d)	All of the mentioned</a:t>
            </a:r>
          </a:p>
          <a:p>
            <a:endParaRPr lang="en-US" dirty="0"/>
          </a:p>
          <a:p>
            <a:r>
              <a:rPr lang="en-US" dirty="0"/>
              <a:t>3.________ stores are used to store information about networks, such as social connections.</a:t>
            </a:r>
          </a:p>
          <a:p>
            <a:r>
              <a:rPr lang="en-US" dirty="0"/>
              <a:t>(a)	Key-value</a:t>
            </a:r>
          </a:p>
          <a:p>
            <a:r>
              <a:rPr lang="en-US" dirty="0"/>
              <a:t>(b)	Wide-column</a:t>
            </a:r>
          </a:p>
          <a:p>
            <a:r>
              <a:rPr lang="en-US" dirty="0"/>
              <a:t>(c)	Document</a:t>
            </a:r>
          </a:p>
          <a:p>
            <a:r>
              <a:rPr lang="en-US" dirty="0"/>
              <a:t>(d)	Graph</a:t>
            </a:r>
          </a:p>
          <a:p>
            <a:endParaRPr lang="en-IN" dirty="0"/>
          </a:p>
        </p:txBody>
      </p:sp>
    </p:spTree>
    <p:extLst>
      <p:ext uri="{BB962C8B-B14F-4D97-AF65-F5344CB8AC3E}">
        <p14:creationId xmlns:p14="http://schemas.microsoft.com/office/powerpoint/2010/main" val="604779589"/>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xmlns="" id="{7C63FA15-7432-4E77-9D8C-1BDA95B5D4A8}"/>
              </a:ext>
            </a:extLst>
          </p:cNvPr>
          <p:cNvSpPr>
            <a:spLocks noGrp="1"/>
          </p:cNvSpPr>
          <p:nvPr>
            <p:ph type="dt" sz="half" idx="10"/>
          </p:nvPr>
        </p:nvSpPr>
        <p:spPr/>
        <p:txBody>
          <a:bodyPr/>
          <a:lstStyle/>
          <a:p>
            <a:fld id="{7E6D5326-FC2D-4CDD-AFD3-809513AD65B2}" type="datetime1">
              <a:rPr lang="en-US" smtClean="0"/>
              <a:pPr/>
              <a:t>09/05/22</a:t>
            </a:fld>
            <a:endParaRPr lang="en-US" dirty="0"/>
          </a:p>
        </p:txBody>
      </p:sp>
      <p:sp>
        <p:nvSpPr>
          <p:cNvPr id="6" name="Slide Number Placeholder 5">
            <a:extLst>
              <a:ext uri="{FF2B5EF4-FFF2-40B4-BE49-F238E27FC236}">
                <a16:creationId xmlns:a16="http://schemas.microsoft.com/office/drawing/2014/main" xmlns="" id="{B4468004-58D9-4080-8FA0-28B78D80F711}"/>
              </a:ext>
            </a:extLst>
          </p:cNvPr>
          <p:cNvSpPr>
            <a:spLocks noGrp="1"/>
          </p:cNvSpPr>
          <p:nvPr>
            <p:ph type="sldNum" sz="quarter" idx="12"/>
          </p:nvPr>
        </p:nvSpPr>
        <p:spPr/>
        <p:txBody>
          <a:bodyPr/>
          <a:lstStyle/>
          <a:p>
            <a:fld id="{B6F15528-21DE-4FAA-801E-634DDDAF4B2B}" type="slidenum">
              <a:rPr lang="en-US" smtClean="0"/>
              <a:pPr/>
              <a:t>168</a:t>
            </a:fld>
            <a:endParaRPr lang="en-US" dirty="0"/>
          </a:p>
        </p:txBody>
      </p:sp>
      <p:sp>
        <p:nvSpPr>
          <p:cNvPr id="11" name="Title 1">
            <a:extLst>
              <a:ext uri="{FF2B5EF4-FFF2-40B4-BE49-F238E27FC236}">
                <a16:creationId xmlns:a16="http://schemas.microsoft.com/office/drawing/2014/main" xmlns="" id="{AAD257A6-F48D-4FAB-BAAD-4683A2DB32D4}"/>
              </a:ext>
            </a:extLst>
          </p:cNvPr>
          <p:cNvSpPr txBox="1">
            <a:spLocks noGrp="1"/>
          </p:cNvSpPr>
          <p:nvPr>
            <p:ph type="title"/>
          </p:nvPr>
        </p:nvSpPr>
        <p:spPr>
          <a:xfrm>
            <a:off x="1676400" y="0"/>
            <a:ext cx="7467600" cy="609600"/>
          </a:xfrm>
          <a:prstGeom prst="rect">
            <a:avLst/>
          </a:prstGeom>
        </p:spPr>
        <p:style>
          <a:lnRef idx="1">
            <a:schemeClr val="accent5"/>
          </a:lnRef>
          <a:fillRef idx="2">
            <a:schemeClr val="accent5"/>
          </a:fillRef>
          <a:effectRef idx="1">
            <a:schemeClr val="accent5"/>
          </a:effectRef>
          <a:fontRef idx="minor">
            <a:schemeClr val="dk1"/>
          </a:fontRef>
        </p:style>
        <p:txBody>
          <a:bodyPr anchor="ctr">
            <a:norm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defRPr/>
            </a:pPr>
            <a:r>
              <a:rPr lang="en-US" sz="2400" dirty="0"/>
              <a:t>MCQ</a:t>
            </a:r>
          </a:p>
        </p:txBody>
      </p:sp>
      <p:sp>
        <p:nvSpPr>
          <p:cNvPr id="8" name="Footer Placeholder 7">
            <a:extLst>
              <a:ext uri="{FF2B5EF4-FFF2-40B4-BE49-F238E27FC236}">
                <a16:creationId xmlns:a16="http://schemas.microsoft.com/office/drawing/2014/main" xmlns="" id="{DDDDF6E7-88D0-4DE8-AA71-869A84BD6FD6}"/>
              </a:ext>
            </a:extLst>
          </p:cNvPr>
          <p:cNvSpPr>
            <a:spLocks noGrp="1"/>
          </p:cNvSpPr>
          <p:nvPr>
            <p:ph type="ftr" sz="quarter" idx="11"/>
          </p:nvPr>
        </p:nvSpPr>
        <p:spPr/>
        <p:txBody>
          <a:bodyPr/>
          <a:lstStyle/>
          <a:p>
            <a:r>
              <a:rPr lang="en-US"/>
              <a:t>Mr. SOVERS SINGH BISHT                  UNIT 05</a:t>
            </a:r>
            <a:endParaRPr lang="en-US" dirty="0"/>
          </a:p>
        </p:txBody>
      </p:sp>
      <p:pic>
        <p:nvPicPr>
          <p:cNvPr id="9" name="Picture 8">
            <a:extLst>
              <a:ext uri="{FF2B5EF4-FFF2-40B4-BE49-F238E27FC236}">
                <a16:creationId xmlns:a16="http://schemas.microsoft.com/office/drawing/2014/main" xmlns="" id="{14673339-4E60-2D42-88E1-FE5F6C15C4C8}"/>
              </a:ext>
            </a:extLst>
          </p:cNvPr>
          <p:cNvPicPr>
            <a:picLocks noChangeAspect="1"/>
          </p:cNvPicPr>
          <p:nvPr/>
        </p:nvPicPr>
        <p:blipFill>
          <a:blip r:embed="rId2"/>
          <a:stretch>
            <a:fillRect/>
          </a:stretch>
        </p:blipFill>
        <p:spPr>
          <a:xfrm>
            <a:off x="0" y="-27448"/>
            <a:ext cx="1384300" cy="812800"/>
          </a:xfrm>
          <a:prstGeom prst="rect">
            <a:avLst/>
          </a:prstGeom>
        </p:spPr>
      </p:pic>
      <p:sp>
        <p:nvSpPr>
          <p:cNvPr id="3" name="Content Placeholder 2">
            <a:extLst>
              <a:ext uri="{FF2B5EF4-FFF2-40B4-BE49-F238E27FC236}">
                <a16:creationId xmlns:a16="http://schemas.microsoft.com/office/drawing/2014/main" xmlns="" id="{C481B082-214F-44BA-A606-D962824A99F3}"/>
              </a:ext>
            </a:extLst>
          </p:cNvPr>
          <p:cNvSpPr>
            <a:spLocks noGrp="1"/>
          </p:cNvSpPr>
          <p:nvPr>
            <p:ph idx="1"/>
          </p:nvPr>
        </p:nvSpPr>
        <p:spPr>
          <a:xfrm>
            <a:off x="457200" y="785352"/>
            <a:ext cx="8229600" cy="5340811"/>
          </a:xfrm>
        </p:spPr>
        <p:txBody>
          <a:bodyPr>
            <a:normAutofit fontScale="55000" lnSpcReduction="20000"/>
          </a:bodyPr>
          <a:lstStyle/>
          <a:p>
            <a:r>
              <a:rPr lang="en-US" dirty="0"/>
              <a:t>4. NoSQL databases is used mainly for handling large volumes of ______________ data.</a:t>
            </a:r>
          </a:p>
          <a:p>
            <a:r>
              <a:rPr lang="en-US" dirty="0"/>
              <a:t>(a)	unstructured</a:t>
            </a:r>
          </a:p>
          <a:p>
            <a:r>
              <a:rPr lang="en-US" dirty="0"/>
              <a:t>(b)	structured</a:t>
            </a:r>
          </a:p>
          <a:p>
            <a:r>
              <a:rPr lang="en-US" dirty="0"/>
              <a:t>(c)	semi-structured</a:t>
            </a:r>
          </a:p>
          <a:p>
            <a:r>
              <a:rPr lang="en-US" dirty="0"/>
              <a:t>(d)	all of the mentioned</a:t>
            </a:r>
          </a:p>
          <a:p>
            <a:r>
              <a:rPr lang="en-US" dirty="0"/>
              <a:t> </a:t>
            </a:r>
          </a:p>
          <a:p>
            <a:r>
              <a:rPr lang="en-US" dirty="0"/>
              <a:t>5. Which of the following language is MongoDB written in?</a:t>
            </a:r>
          </a:p>
          <a:p>
            <a:r>
              <a:rPr lang="en-US" dirty="0"/>
              <a:t>(a)	</a:t>
            </a:r>
            <a:r>
              <a:rPr lang="en-US" dirty="0" err="1"/>
              <a:t>Javascript</a:t>
            </a:r>
            <a:endParaRPr lang="en-US" dirty="0"/>
          </a:p>
          <a:p>
            <a:r>
              <a:rPr lang="en-US" dirty="0"/>
              <a:t>(b)	C</a:t>
            </a:r>
          </a:p>
          <a:p>
            <a:r>
              <a:rPr lang="en-US" dirty="0"/>
              <a:t>(c)	C++</a:t>
            </a:r>
          </a:p>
          <a:p>
            <a:r>
              <a:rPr lang="en-US" dirty="0"/>
              <a:t>(d)	All of the mentioned</a:t>
            </a:r>
          </a:p>
          <a:p>
            <a:endParaRPr lang="en-US" dirty="0"/>
          </a:p>
          <a:p>
            <a:endParaRPr lang="en-US" dirty="0"/>
          </a:p>
          <a:p>
            <a:r>
              <a:rPr lang="en-US" dirty="0"/>
              <a:t>6.	 Point out the correct statement.</a:t>
            </a:r>
          </a:p>
          <a:p>
            <a:r>
              <a:rPr lang="en-US" dirty="0"/>
              <a:t>(a)	MongoDB is classified as a NoSQL database</a:t>
            </a:r>
          </a:p>
          <a:p>
            <a:r>
              <a:rPr lang="en-US" dirty="0"/>
              <a:t>(b)	MongoDB favors XML format more than JSON</a:t>
            </a:r>
          </a:p>
          <a:p>
            <a:r>
              <a:rPr lang="en-US" dirty="0"/>
              <a:t>(c)	MongoDB is column-oriented database store</a:t>
            </a:r>
          </a:p>
          <a:p>
            <a:r>
              <a:rPr lang="en-US" dirty="0"/>
              <a:t>(d)	All of the mentioned</a:t>
            </a:r>
          </a:p>
          <a:p>
            <a:endParaRPr lang="en-IN" dirty="0"/>
          </a:p>
        </p:txBody>
      </p:sp>
    </p:spTree>
    <p:extLst>
      <p:ext uri="{BB962C8B-B14F-4D97-AF65-F5344CB8AC3E}">
        <p14:creationId xmlns:p14="http://schemas.microsoft.com/office/powerpoint/2010/main" val="2274403303"/>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xmlns="" id="{7C63FA15-7432-4E77-9D8C-1BDA95B5D4A8}"/>
              </a:ext>
            </a:extLst>
          </p:cNvPr>
          <p:cNvSpPr>
            <a:spLocks noGrp="1"/>
          </p:cNvSpPr>
          <p:nvPr>
            <p:ph type="dt" sz="half" idx="10"/>
          </p:nvPr>
        </p:nvSpPr>
        <p:spPr/>
        <p:txBody>
          <a:bodyPr/>
          <a:lstStyle/>
          <a:p>
            <a:fld id="{40646131-7372-4B18-9A9A-BC3089EC06CA}" type="datetime1">
              <a:rPr lang="en-US" smtClean="0"/>
              <a:pPr/>
              <a:t>09/05/22</a:t>
            </a:fld>
            <a:endParaRPr lang="en-US" dirty="0"/>
          </a:p>
        </p:txBody>
      </p:sp>
      <p:sp>
        <p:nvSpPr>
          <p:cNvPr id="6" name="Slide Number Placeholder 5">
            <a:extLst>
              <a:ext uri="{FF2B5EF4-FFF2-40B4-BE49-F238E27FC236}">
                <a16:creationId xmlns:a16="http://schemas.microsoft.com/office/drawing/2014/main" xmlns="" id="{B4468004-58D9-4080-8FA0-28B78D80F711}"/>
              </a:ext>
            </a:extLst>
          </p:cNvPr>
          <p:cNvSpPr>
            <a:spLocks noGrp="1"/>
          </p:cNvSpPr>
          <p:nvPr>
            <p:ph type="sldNum" sz="quarter" idx="12"/>
          </p:nvPr>
        </p:nvSpPr>
        <p:spPr/>
        <p:txBody>
          <a:bodyPr/>
          <a:lstStyle/>
          <a:p>
            <a:fld id="{B6F15528-21DE-4FAA-801E-634DDDAF4B2B}" type="slidenum">
              <a:rPr lang="en-US" smtClean="0"/>
              <a:pPr/>
              <a:t>169</a:t>
            </a:fld>
            <a:endParaRPr lang="en-US" dirty="0"/>
          </a:p>
        </p:txBody>
      </p:sp>
      <p:sp>
        <p:nvSpPr>
          <p:cNvPr id="11" name="Title 1">
            <a:extLst>
              <a:ext uri="{FF2B5EF4-FFF2-40B4-BE49-F238E27FC236}">
                <a16:creationId xmlns:a16="http://schemas.microsoft.com/office/drawing/2014/main" xmlns="" id="{AAD257A6-F48D-4FAB-BAAD-4683A2DB32D4}"/>
              </a:ext>
            </a:extLst>
          </p:cNvPr>
          <p:cNvSpPr txBox="1">
            <a:spLocks noGrp="1"/>
          </p:cNvSpPr>
          <p:nvPr>
            <p:ph type="title"/>
          </p:nvPr>
        </p:nvSpPr>
        <p:spPr>
          <a:xfrm>
            <a:off x="1676400" y="0"/>
            <a:ext cx="7467600" cy="609600"/>
          </a:xfrm>
          <a:prstGeom prst="rect">
            <a:avLst/>
          </a:prstGeom>
        </p:spPr>
        <p:style>
          <a:lnRef idx="1">
            <a:schemeClr val="accent5"/>
          </a:lnRef>
          <a:fillRef idx="2">
            <a:schemeClr val="accent5"/>
          </a:fillRef>
          <a:effectRef idx="1">
            <a:schemeClr val="accent5"/>
          </a:effectRef>
          <a:fontRef idx="minor">
            <a:schemeClr val="dk1"/>
          </a:fontRef>
        </p:style>
        <p:txBody>
          <a:bodyPr anchor="ctr">
            <a:norm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defRPr/>
            </a:pPr>
            <a:r>
              <a:rPr lang="en-US" sz="2400" dirty="0"/>
              <a:t>MCQ</a:t>
            </a:r>
          </a:p>
        </p:txBody>
      </p:sp>
      <p:sp>
        <p:nvSpPr>
          <p:cNvPr id="8" name="Footer Placeholder 7">
            <a:extLst>
              <a:ext uri="{FF2B5EF4-FFF2-40B4-BE49-F238E27FC236}">
                <a16:creationId xmlns:a16="http://schemas.microsoft.com/office/drawing/2014/main" xmlns="" id="{DDDDF6E7-88D0-4DE8-AA71-869A84BD6FD6}"/>
              </a:ext>
            </a:extLst>
          </p:cNvPr>
          <p:cNvSpPr>
            <a:spLocks noGrp="1"/>
          </p:cNvSpPr>
          <p:nvPr>
            <p:ph type="ftr" sz="quarter" idx="11"/>
          </p:nvPr>
        </p:nvSpPr>
        <p:spPr/>
        <p:txBody>
          <a:bodyPr/>
          <a:lstStyle/>
          <a:p>
            <a:r>
              <a:rPr lang="en-US"/>
              <a:t>Mr. SOVERS SINGH BISHT                  UNIT 05</a:t>
            </a:r>
            <a:endParaRPr lang="en-US" dirty="0"/>
          </a:p>
        </p:txBody>
      </p:sp>
      <p:pic>
        <p:nvPicPr>
          <p:cNvPr id="9" name="Picture 8">
            <a:extLst>
              <a:ext uri="{FF2B5EF4-FFF2-40B4-BE49-F238E27FC236}">
                <a16:creationId xmlns:a16="http://schemas.microsoft.com/office/drawing/2014/main" xmlns="" id="{14673339-4E60-2D42-88E1-FE5F6C15C4C8}"/>
              </a:ext>
            </a:extLst>
          </p:cNvPr>
          <p:cNvPicPr>
            <a:picLocks noChangeAspect="1"/>
          </p:cNvPicPr>
          <p:nvPr/>
        </p:nvPicPr>
        <p:blipFill>
          <a:blip r:embed="rId2"/>
          <a:stretch>
            <a:fillRect/>
          </a:stretch>
        </p:blipFill>
        <p:spPr>
          <a:xfrm>
            <a:off x="0" y="-27448"/>
            <a:ext cx="1384300" cy="812800"/>
          </a:xfrm>
          <a:prstGeom prst="rect">
            <a:avLst/>
          </a:prstGeom>
        </p:spPr>
      </p:pic>
      <p:sp>
        <p:nvSpPr>
          <p:cNvPr id="3" name="Content Placeholder 2">
            <a:extLst>
              <a:ext uri="{FF2B5EF4-FFF2-40B4-BE49-F238E27FC236}">
                <a16:creationId xmlns:a16="http://schemas.microsoft.com/office/drawing/2014/main" xmlns="" id="{C481B082-214F-44BA-A606-D962824A99F3}"/>
              </a:ext>
            </a:extLst>
          </p:cNvPr>
          <p:cNvSpPr>
            <a:spLocks noGrp="1"/>
          </p:cNvSpPr>
          <p:nvPr>
            <p:ph idx="1"/>
          </p:nvPr>
        </p:nvSpPr>
        <p:spPr>
          <a:xfrm>
            <a:off x="228600" y="1066800"/>
            <a:ext cx="8458200" cy="5059363"/>
          </a:xfrm>
        </p:spPr>
        <p:txBody>
          <a:bodyPr>
            <a:normAutofit fontScale="47500" lnSpcReduction="20000"/>
          </a:bodyPr>
          <a:lstStyle/>
          <a:p>
            <a:r>
              <a:rPr lang="en-US" dirty="0"/>
              <a:t>7. Which of the following format is supported by MongoDB?</a:t>
            </a:r>
          </a:p>
          <a:p>
            <a:r>
              <a:rPr lang="en-US" dirty="0"/>
              <a:t>(a)	SQL</a:t>
            </a:r>
          </a:p>
          <a:p>
            <a:r>
              <a:rPr lang="en-US" dirty="0"/>
              <a:t>(b)	XML</a:t>
            </a:r>
          </a:p>
          <a:p>
            <a:r>
              <a:rPr lang="en-US" dirty="0"/>
              <a:t>(c)	BSON</a:t>
            </a:r>
          </a:p>
          <a:p>
            <a:r>
              <a:rPr lang="en-US" dirty="0"/>
              <a:t>(d)	All of the mentioned</a:t>
            </a:r>
          </a:p>
          <a:p>
            <a:endParaRPr lang="en-US" dirty="0"/>
          </a:p>
          <a:p>
            <a:r>
              <a:rPr lang="en-US" dirty="0"/>
              <a:t>8. NoSQL was designed with security in mind, so developers or security teams don't need to worry about implementing a security layer. Is it true or false?</a:t>
            </a:r>
          </a:p>
          <a:p>
            <a:r>
              <a:rPr lang="en-US" dirty="0"/>
              <a:t>(a)	True</a:t>
            </a:r>
          </a:p>
          <a:p>
            <a:r>
              <a:rPr lang="en-US" dirty="0"/>
              <a:t>(b)	False</a:t>
            </a:r>
          </a:p>
          <a:p>
            <a:endParaRPr lang="en-US" dirty="0"/>
          </a:p>
          <a:p>
            <a:r>
              <a:rPr lang="en-US" dirty="0"/>
              <a:t>9. Which of the following is not a reason NoSQL has become a popular solution for some organizations?</a:t>
            </a:r>
          </a:p>
          <a:p>
            <a:r>
              <a:rPr lang="en-US" dirty="0"/>
              <a:t>(a)	Better scalability</a:t>
            </a:r>
          </a:p>
          <a:p>
            <a:r>
              <a:rPr lang="en-US" dirty="0"/>
              <a:t>(b)	Improved ability to keep data consistent</a:t>
            </a:r>
          </a:p>
          <a:p>
            <a:r>
              <a:rPr lang="en-US" dirty="0"/>
              <a:t>(c)	Faster access to data than relational database management systems (RDBMS)</a:t>
            </a:r>
          </a:p>
          <a:p>
            <a:r>
              <a:rPr lang="en-US" dirty="0"/>
              <a:t>(d)	More easily allows for data to be held across multiple servers</a:t>
            </a:r>
          </a:p>
          <a:p>
            <a:pPr marL="0" indent="0">
              <a:buNone/>
            </a:pPr>
            <a:endParaRPr lang="en-US" dirty="0"/>
          </a:p>
          <a:p>
            <a:r>
              <a:rPr lang="en-US" dirty="0"/>
              <a:t>10. NoSQL prohibits structured query language (SQL). Is it True or False?</a:t>
            </a:r>
          </a:p>
          <a:p>
            <a:r>
              <a:rPr lang="en-US" dirty="0"/>
              <a:t>(a)	True</a:t>
            </a:r>
          </a:p>
          <a:p>
            <a:r>
              <a:rPr lang="en-US" dirty="0"/>
              <a:t>(b)	False</a:t>
            </a:r>
          </a:p>
          <a:p>
            <a:endParaRPr lang="en-IN" dirty="0"/>
          </a:p>
        </p:txBody>
      </p:sp>
    </p:spTree>
    <p:extLst>
      <p:ext uri="{BB962C8B-B14F-4D97-AF65-F5344CB8AC3E}">
        <p14:creationId xmlns:p14="http://schemas.microsoft.com/office/powerpoint/2010/main" val="14077333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E328257A-16E7-4435-9624-6CF95FBB553A}" type="datetime1">
              <a:rPr lang="en-US" smtClean="0"/>
              <a:pPr/>
              <a:t>09/05/22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17</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3000" dirty="0"/>
              <a:t>Unit </a:t>
            </a:r>
            <a:r>
              <a:rPr kumimoji="0" lang="en-US" sz="3000" i="0" u="none" strike="noStrike" kern="1200" cap="none" spc="0" normalizeH="0" noProof="0" dirty="0">
                <a:ln>
                  <a:noFill/>
                </a:ln>
                <a:solidFill>
                  <a:schemeClr val="dk1"/>
                </a:solidFill>
                <a:effectLst/>
                <a:uLnTx/>
                <a:uFillTx/>
                <a:latin typeface="+mn-lt"/>
                <a:ea typeface="+mn-ea"/>
                <a:cs typeface="+mn-cs"/>
              </a:rPr>
              <a:t>Objective</a:t>
            </a:r>
            <a:endParaRPr kumimoji="0" lang="en-US" sz="3000" i="0" u="none" strike="noStrike" kern="1200" cap="none" spc="0" normalizeH="0" baseline="0" noProof="0" dirty="0">
              <a:ln>
                <a:noFill/>
              </a:ln>
              <a:solidFill>
                <a:schemeClr val="dk1"/>
              </a:solidFill>
              <a:effectLst/>
              <a:uLnTx/>
              <a:uFillTx/>
              <a:latin typeface="+mn-lt"/>
              <a:ea typeface="+mn-ea"/>
              <a:cs typeface="+mn-cs"/>
            </a:endParaRPr>
          </a:p>
        </p:txBody>
      </p:sp>
      <p:sp>
        <p:nvSpPr>
          <p:cNvPr id="9" name="Content Placeholder 8"/>
          <p:cNvSpPr>
            <a:spLocks noGrp="1"/>
          </p:cNvSpPr>
          <p:nvPr>
            <p:ph idx="1"/>
          </p:nvPr>
        </p:nvSpPr>
        <p:spPr>
          <a:xfrm>
            <a:off x="304800" y="915988"/>
            <a:ext cx="8382000" cy="5210176"/>
          </a:xfrm>
        </p:spPr>
        <p:txBody>
          <a:bodyPr>
            <a:normAutofit/>
          </a:bodyPr>
          <a:lstStyle/>
          <a:p>
            <a:pPr algn="just">
              <a:lnSpc>
                <a:spcPct val="150000"/>
              </a:lnSpc>
              <a:buNone/>
            </a:pPr>
            <a:r>
              <a:rPr lang="en-US" sz="2000" b="1" dirty="0">
                <a:latin typeface="Times New Roman" panose="02020603050405020304" pitchFamily="18" charset="0"/>
                <a:cs typeface="Times New Roman" panose="02020603050405020304" pitchFamily="18" charset="0"/>
              </a:rPr>
              <a:t>  The objective of the Unit 1 is :</a:t>
            </a:r>
          </a:p>
          <a:p>
            <a:pPr marL="0" indent="0" algn="just">
              <a:lnSpc>
                <a:spcPct val="150000"/>
              </a:lnSpc>
              <a:buNone/>
            </a:pPr>
            <a:r>
              <a:rPr lang="en-US" sz="2000" dirty="0">
                <a:latin typeface="Times New Roman" panose="02020603050405020304" pitchFamily="18" charset="0"/>
                <a:cs typeface="Times New Roman" panose="02020603050405020304" pitchFamily="18" charset="0"/>
              </a:rPr>
              <a:t> 1.To provide an overview of an exciting growing field of NOSQL databases.</a:t>
            </a:r>
          </a:p>
          <a:p>
            <a:pPr marL="12700" indent="0" algn="just">
              <a:lnSpc>
                <a:spcPct val="150000"/>
              </a:lnSpc>
              <a:buClr>
                <a:srgbClr val="0AD0D9"/>
              </a:buClr>
              <a:buSzPct val="95454"/>
              <a:buNone/>
              <a:tabLst>
                <a:tab pos="286385" algn="l"/>
                <a:tab pos="287020" algn="l"/>
              </a:tabLst>
            </a:pPr>
            <a:r>
              <a:rPr lang="en-US" sz="2000" dirty="0">
                <a:latin typeface="Times New Roman" panose="02020603050405020304" pitchFamily="18" charset="0"/>
                <a:cs typeface="Times New Roman" panose="02020603050405020304" pitchFamily="18" charset="0"/>
              </a:rPr>
              <a:t>2. To inculcate the preliminary knowledge of domain of DBMS and elaborate when should NoSQL be used:</a:t>
            </a:r>
          </a:p>
          <a:p>
            <a:pPr marL="355600" algn="just">
              <a:lnSpc>
                <a:spcPct val="150000"/>
              </a:lnSpc>
              <a:buClr>
                <a:srgbClr val="0AD0D9"/>
              </a:buClr>
              <a:buSzPct val="95454"/>
              <a:tabLst>
                <a:tab pos="286385" algn="l"/>
                <a:tab pos="287020" algn="l"/>
              </a:tabLst>
            </a:pPr>
            <a:r>
              <a:rPr lang="en-US" sz="2000" dirty="0">
                <a:latin typeface="Times New Roman" panose="02020603050405020304" pitchFamily="18" charset="0"/>
                <a:cs typeface="Times New Roman" panose="02020603050405020304" pitchFamily="18" charset="0"/>
              </a:rPr>
              <a:t>When huge amount of data need to be stored and retrieved .</a:t>
            </a:r>
          </a:p>
          <a:p>
            <a:pPr marL="355600" algn="just">
              <a:lnSpc>
                <a:spcPct val="150000"/>
              </a:lnSpc>
              <a:buClr>
                <a:srgbClr val="0AD0D9"/>
              </a:buClr>
              <a:buSzPct val="95454"/>
              <a:tabLst>
                <a:tab pos="286385" algn="l"/>
                <a:tab pos="287020" algn="l"/>
              </a:tabLst>
            </a:pPr>
            <a:r>
              <a:rPr lang="en-US" sz="2000" dirty="0">
                <a:latin typeface="Times New Roman" panose="02020603050405020304" pitchFamily="18" charset="0"/>
                <a:cs typeface="Times New Roman" panose="02020603050405020304" pitchFamily="18" charset="0"/>
              </a:rPr>
              <a:t>The relationship between the data you store is not that important</a:t>
            </a:r>
          </a:p>
          <a:p>
            <a:pPr marL="355600" algn="just">
              <a:lnSpc>
                <a:spcPct val="150000"/>
              </a:lnSpc>
              <a:buClr>
                <a:srgbClr val="0AD0D9"/>
              </a:buClr>
              <a:buSzPct val="95454"/>
              <a:tabLst>
                <a:tab pos="286385" algn="l"/>
                <a:tab pos="287020" algn="l"/>
              </a:tabLst>
            </a:pPr>
            <a:r>
              <a:rPr lang="en-US" sz="2000" dirty="0">
                <a:latin typeface="Times New Roman" panose="02020603050405020304" pitchFamily="18" charset="0"/>
                <a:cs typeface="Times New Roman" panose="02020603050405020304" pitchFamily="18" charset="0"/>
              </a:rPr>
              <a:t>The data changing over time and is not structured.</a:t>
            </a:r>
          </a:p>
          <a:p>
            <a:pPr marL="355600" algn="just">
              <a:lnSpc>
                <a:spcPct val="150000"/>
              </a:lnSpc>
              <a:buClr>
                <a:srgbClr val="0AD0D9"/>
              </a:buClr>
              <a:buSzPct val="95454"/>
              <a:tabLst>
                <a:tab pos="286385" algn="l"/>
                <a:tab pos="287020" algn="l"/>
              </a:tabLst>
            </a:pPr>
            <a:r>
              <a:rPr lang="en-US" sz="2000" dirty="0">
                <a:latin typeface="Times New Roman" panose="02020603050405020304" pitchFamily="18" charset="0"/>
                <a:cs typeface="Times New Roman" panose="02020603050405020304" pitchFamily="18" charset="0"/>
              </a:rPr>
              <a:t>Support of Constraints and Joins is not required at database level</a:t>
            </a:r>
          </a:p>
          <a:p>
            <a:pPr marL="355600" algn="just">
              <a:lnSpc>
                <a:spcPct val="150000"/>
              </a:lnSpc>
              <a:buClr>
                <a:srgbClr val="0AD0D9"/>
              </a:buClr>
              <a:buSzPct val="95454"/>
              <a:tabLst>
                <a:tab pos="286385" algn="l"/>
                <a:tab pos="287020" algn="l"/>
              </a:tabLst>
            </a:pPr>
            <a:r>
              <a:rPr lang="en-US" sz="2000" dirty="0">
                <a:latin typeface="Times New Roman" panose="02020603050405020304" pitchFamily="18" charset="0"/>
                <a:cs typeface="Times New Roman" panose="02020603050405020304" pitchFamily="18" charset="0"/>
              </a:rPr>
              <a:t>The data is growing continuously, and you need to scale the database regular to handle the data.</a:t>
            </a:r>
            <a:endParaRPr lang="en-US" sz="2000" i="1" dirty="0">
              <a:latin typeface="Times New Roman" panose="02020603050405020304" pitchFamily="18" charset="0"/>
              <a:cs typeface="Times New Roman" panose="02020603050405020304" pitchFamily="18" charset="0"/>
            </a:endParaRPr>
          </a:p>
        </p:txBody>
      </p:sp>
      <p:sp>
        <p:nvSpPr>
          <p:cNvPr id="10" name="Content Placeholder 8">
            <a:extLst>
              <a:ext uri="{FF2B5EF4-FFF2-40B4-BE49-F238E27FC236}">
                <a16:creationId xmlns:a16="http://schemas.microsoft.com/office/drawing/2014/main" xmlns="" id="{D6AA0FB1-4CB8-4F7F-95E6-35FD27F3C4DF}"/>
              </a:ext>
            </a:extLst>
          </p:cNvPr>
          <p:cNvSpPr txBox="1">
            <a:spLocks/>
          </p:cNvSpPr>
          <p:nvPr/>
        </p:nvSpPr>
        <p:spPr>
          <a:xfrm>
            <a:off x="457200" y="2362200"/>
            <a:ext cx="8382000" cy="376396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2700" indent="0">
              <a:lnSpc>
                <a:spcPct val="150000"/>
              </a:lnSpc>
              <a:buClr>
                <a:srgbClr val="0AD0D9"/>
              </a:buClr>
              <a:buSzPct val="95454"/>
              <a:buFont typeface="Arial" pitchFamily="34" charset="0"/>
              <a:buNone/>
              <a:tabLst>
                <a:tab pos="286385" algn="l"/>
                <a:tab pos="287020" algn="l"/>
              </a:tabLst>
            </a:pPr>
            <a:endParaRPr lang="en-US" sz="2000" dirty="0"/>
          </a:p>
          <a:p>
            <a:pPr marL="12700" indent="0">
              <a:lnSpc>
                <a:spcPct val="150000"/>
              </a:lnSpc>
              <a:buClr>
                <a:srgbClr val="0AD0D9"/>
              </a:buClr>
              <a:buSzPct val="95454"/>
              <a:buFont typeface="Arial" pitchFamily="34" charset="0"/>
              <a:buNone/>
              <a:tabLst>
                <a:tab pos="286385" algn="l"/>
                <a:tab pos="287020" algn="l"/>
              </a:tabLst>
            </a:pPr>
            <a:endParaRPr lang="en-US" sz="2000" dirty="0"/>
          </a:p>
          <a:p>
            <a:pPr marL="287020" indent="-274320">
              <a:spcBef>
                <a:spcPts val="95"/>
              </a:spcBef>
              <a:buClr>
                <a:srgbClr val="0AD0D9"/>
              </a:buClr>
              <a:buSzPct val="93181"/>
              <a:buFont typeface="Arial" pitchFamily="34" charset="0"/>
              <a:buNone/>
              <a:tabLst>
                <a:tab pos="286385" algn="l"/>
                <a:tab pos="287020" algn="l"/>
              </a:tabLst>
            </a:pPr>
            <a:endParaRPr lang="en-US" sz="2000" dirty="0"/>
          </a:p>
        </p:txBody>
      </p:sp>
      <p:sp>
        <p:nvSpPr>
          <p:cNvPr id="2" name="Footer Placeholder 1">
            <a:extLst>
              <a:ext uri="{FF2B5EF4-FFF2-40B4-BE49-F238E27FC236}">
                <a16:creationId xmlns:a16="http://schemas.microsoft.com/office/drawing/2014/main" xmlns="" id="{F2CBA127-C2AB-4FDE-9E88-71E4A75E9790}"/>
              </a:ext>
            </a:extLst>
          </p:cNvPr>
          <p:cNvSpPr>
            <a:spLocks noGrp="1"/>
          </p:cNvSpPr>
          <p:nvPr>
            <p:ph type="ftr" sz="quarter" idx="11"/>
          </p:nvPr>
        </p:nvSpPr>
        <p:spPr/>
        <p:txBody>
          <a:bodyPr/>
          <a:lstStyle/>
          <a:p>
            <a:r>
              <a:rPr lang="en-US"/>
              <a:t>Mr. SOVERS SINGH BISHT                  UNIT 05</a:t>
            </a:r>
            <a:endParaRPr lang="en-US" dirty="0"/>
          </a:p>
        </p:txBody>
      </p:sp>
      <p:pic>
        <p:nvPicPr>
          <p:cNvPr id="8" name="Picture 7">
            <a:extLst>
              <a:ext uri="{FF2B5EF4-FFF2-40B4-BE49-F238E27FC236}">
                <a16:creationId xmlns:a16="http://schemas.microsoft.com/office/drawing/2014/main" xmlns="" id="{E881559B-0F71-E247-B6B0-9C3FA0C5C698}"/>
              </a:ext>
            </a:extLst>
          </p:cNvPr>
          <p:cNvPicPr>
            <a:picLocks noChangeAspect="1"/>
          </p:cNvPicPr>
          <p:nvPr/>
        </p:nvPicPr>
        <p:blipFill>
          <a:blip r:embed="rId2"/>
          <a:stretch>
            <a:fillRect/>
          </a:stretch>
        </p:blipFill>
        <p:spPr>
          <a:xfrm>
            <a:off x="0" y="-27448"/>
            <a:ext cx="1384300" cy="812800"/>
          </a:xfrm>
          <a:prstGeom prst="rect">
            <a:avLst/>
          </a:prstGeom>
        </p:spPr>
      </p:pic>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xmlns="" id="{7C63FA15-7432-4E77-9D8C-1BDA95B5D4A8}"/>
              </a:ext>
            </a:extLst>
          </p:cNvPr>
          <p:cNvSpPr>
            <a:spLocks noGrp="1"/>
          </p:cNvSpPr>
          <p:nvPr>
            <p:ph type="dt" sz="half" idx="10"/>
          </p:nvPr>
        </p:nvSpPr>
        <p:spPr/>
        <p:txBody>
          <a:bodyPr/>
          <a:lstStyle/>
          <a:p>
            <a:fld id="{36A3D59A-369F-44D2-9483-0AE508D4E6BB}" type="datetime1">
              <a:rPr lang="en-US" smtClean="0"/>
              <a:pPr/>
              <a:t>09/05/22</a:t>
            </a:fld>
            <a:endParaRPr lang="en-US" dirty="0"/>
          </a:p>
        </p:txBody>
      </p:sp>
      <p:sp>
        <p:nvSpPr>
          <p:cNvPr id="6" name="Slide Number Placeholder 5">
            <a:extLst>
              <a:ext uri="{FF2B5EF4-FFF2-40B4-BE49-F238E27FC236}">
                <a16:creationId xmlns:a16="http://schemas.microsoft.com/office/drawing/2014/main" xmlns="" id="{B4468004-58D9-4080-8FA0-28B78D80F711}"/>
              </a:ext>
            </a:extLst>
          </p:cNvPr>
          <p:cNvSpPr>
            <a:spLocks noGrp="1"/>
          </p:cNvSpPr>
          <p:nvPr>
            <p:ph type="sldNum" sz="quarter" idx="12"/>
          </p:nvPr>
        </p:nvSpPr>
        <p:spPr/>
        <p:txBody>
          <a:bodyPr/>
          <a:lstStyle/>
          <a:p>
            <a:fld id="{B6F15528-21DE-4FAA-801E-634DDDAF4B2B}" type="slidenum">
              <a:rPr lang="en-US" smtClean="0"/>
              <a:pPr/>
              <a:t>170</a:t>
            </a:fld>
            <a:endParaRPr lang="en-US" dirty="0"/>
          </a:p>
        </p:txBody>
      </p:sp>
      <p:sp>
        <p:nvSpPr>
          <p:cNvPr id="11" name="Title 1">
            <a:extLst>
              <a:ext uri="{FF2B5EF4-FFF2-40B4-BE49-F238E27FC236}">
                <a16:creationId xmlns:a16="http://schemas.microsoft.com/office/drawing/2014/main" xmlns="" id="{AAD257A6-F48D-4FAB-BAAD-4683A2DB32D4}"/>
              </a:ext>
            </a:extLst>
          </p:cNvPr>
          <p:cNvSpPr txBox="1">
            <a:spLocks noGrp="1"/>
          </p:cNvSpPr>
          <p:nvPr>
            <p:ph type="title"/>
          </p:nvPr>
        </p:nvSpPr>
        <p:spPr>
          <a:xfrm>
            <a:off x="1676400" y="0"/>
            <a:ext cx="7467600" cy="609600"/>
          </a:xfrm>
          <a:prstGeom prst="rect">
            <a:avLst/>
          </a:prstGeom>
        </p:spPr>
        <p:style>
          <a:lnRef idx="1">
            <a:schemeClr val="accent5"/>
          </a:lnRef>
          <a:fillRef idx="2">
            <a:schemeClr val="accent5"/>
          </a:fillRef>
          <a:effectRef idx="1">
            <a:schemeClr val="accent5"/>
          </a:effectRef>
          <a:fontRef idx="minor">
            <a:schemeClr val="dk1"/>
          </a:fontRef>
        </p:style>
        <p:txBody>
          <a:bodyPr anchor="ctr">
            <a:norm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defRPr/>
            </a:pPr>
            <a:r>
              <a:rPr lang="en-US" sz="2400" dirty="0"/>
              <a:t>Glossary Questions</a:t>
            </a:r>
          </a:p>
        </p:txBody>
      </p:sp>
      <p:sp>
        <p:nvSpPr>
          <p:cNvPr id="8" name="Footer Placeholder 7">
            <a:extLst>
              <a:ext uri="{FF2B5EF4-FFF2-40B4-BE49-F238E27FC236}">
                <a16:creationId xmlns:a16="http://schemas.microsoft.com/office/drawing/2014/main" xmlns="" id="{DDDDF6E7-88D0-4DE8-AA71-869A84BD6FD6}"/>
              </a:ext>
            </a:extLst>
          </p:cNvPr>
          <p:cNvSpPr>
            <a:spLocks noGrp="1"/>
          </p:cNvSpPr>
          <p:nvPr>
            <p:ph type="ftr" sz="quarter" idx="11"/>
          </p:nvPr>
        </p:nvSpPr>
        <p:spPr/>
        <p:txBody>
          <a:bodyPr/>
          <a:lstStyle/>
          <a:p>
            <a:r>
              <a:rPr lang="en-US"/>
              <a:t>Mr. SOVERS SINGH BISHT                  UNIT 05</a:t>
            </a:r>
            <a:endParaRPr lang="en-US" dirty="0"/>
          </a:p>
        </p:txBody>
      </p:sp>
      <p:sp>
        <p:nvSpPr>
          <p:cNvPr id="3" name="Content Placeholder 2">
            <a:extLst>
              <a:ext uri="{FF2B5EF4-FFF2-40B4-BE49-F238E27FC236}">
                <a16:creationId xmlns:a16="http://schemas.microsoft.com/office/drawing/2014/main" xmlns="" id="{2DDEE14D-2D07-D04F-A565-65CA1ABF9E44}"/>
              </a:ext>
            </a:extLst>
          </p:cNvPr>
          <p:cNvSpPr>
            <a:spLocks noGrp="1"/>
          </p:cNvSpPr>
          <p:nvPr>
            <p:ph idx="1"/>
          </p:nvPr>
        </p:nvSpPr>
        <p:spPr>
          <a:xfrm>
            <a:off x="457200" y="731837"/>
            <a:ext cx="8229600" cy="5211763"/>
          </a:xfrm>
        </p:spPr>
        <p:txBody>
          <a:bodyPr>
            <a:normAutofit/>
          </a:bodyPr>
          <a:lstStyle/>
          <a:p>
            <a:pPr marL="0" indent="0">
              <a:buNone/>
            </a:pPr>
            <a:r>
              <a:rPr lang="en-IN" sz="1800" dirty="0">
                <a:effectLst/>
                <a:latin typeface="Calibri" panose="020F0502020204030204" pitchFamily="34" charset="0"/>
                <a:ea typeface="Calibri" panose="020F0502020204030204" pitchFamily="34" charset="0"/>
                <a:cs typeface="Times New Roman" panose="02020603050405020304" pitchFamily="18" charset="0"/>
              </a:rPr>
              <a:t> Fill the following blanks with one of the given options-   </a:t>
            </a:r>
          </a:p>
          <a:p>
            <a:pPr marL="0" indent="0">
              <a:buNone/>
            </a:pPr>
            <a:r>
              <a:rPr lang="en-IN" sz="1800" dirty="0">
                <a:effectLst/>
                <a:latin typeface="Calibri" panose="020F0502020204030204" pitchFamily="34" charset="0"/>
                <a:ea typeface="Calibri" panose="020F0502020204030204" pitchFamily="34" charset="0"/>
                <a:cs typeface="Times New Roman" panose="02020603050405020304" pitchFamily="18" charset="0"/>
              </a:rPr>
              <a:t>                               </a:t>
            </a:r>
          </a:p>
          <a:p>
            <a:pPr marL="0" indent="0">
              <a:buNone/>
            </a:pPr>
            <a:endParaRPr lang="en-US" dirty="0"/>
          </a:p>
        </p:txBody>
      </p:sp>
      <p:pic>
        <p:nvPicPr>
          <p:cNvPr id="9" name="Picture 8">
            <a:extLst>
              <a:ext uri="{FF2B5EF4-FFF2-40B4-BE49-F238E27FC236}">
                <a16:creationId xmlns:a16="http://schemas.microsoft.com/office/drawing/2014/main" xmlns="" id="{F8FA7C07-55CB-864F-8E37-A8BF69191468}"/>
              </a:ext>
            </a:extLst>
          </p:cNvPr>
          <p:cNvPicPr>
            <a:picLocks noChangeAspect="1"/>
          </p:cNvPicPr>
          <p:nvPr/>
        </p:nvPicPr>
        <p:blipFill>
          <a:blip r:embed="rId2"/>
          <a:stretch>
            <a:fillRect/>
          </a:stretch>
        </p:blipFill>
        <p:spPr>
          <a:xfrm>
            <a:off x="0" y="-27448"/>
            <a:ext cx="1384300" cy="812800"/>
          </a:xfrm>
          <a:prstGeom prst="rect">
            <a:avLst/>
          </a:prstGeom>
        </p:spPr>
      </p:pic>
      <p:pic>
        <p:nvPicPr>
          <p:cNvPr id="5" name="Picture 4">
            <a:extLst>
              <a:ext uri="{FF2B5EF4-FFF2-40B4-BE49-F238E27FC236}">
                <a16:creationId xmlns:a16="http://schemas.microsoft.com/office/drawing/2014/main" xmlns="" id="{918CE5F6-6651-4270-BDD2-B18F60221B64}"/>
              </a:ext>
            </a:extLst>
          </p:cNvPr>
          <p:cNvPicPr>
            <a:picLocks noChangeAspect="1"/>
          </p:cNvPicPr>
          <p:nvPr/>
        </p:nvPicPr>
        <p:blipFill rotWithShape="1">
          <a:blip r:embed="rId3"/>
          <a:srcRect l="28333" t="27766" r="29166" b="9981"/>
          <a:stretch/>
        </p:blipFill>
        <p:spPr>
          <a:xfrm>
            <a:off x="228600" y="1198102"/>
            <a:ext cx="8686800" cy="5211763"/>
          </a:xfrm>
          <a:prstGeom prst="rect">
            <a:avLst/>
          </a:prstGeom>
        </p:spPr>
      </p:pic>
    </p:spTree>
    <p:extLst>
      <p:ext uri="{BB962C8B-B14F-4D97-AF65-F5344CB8AC3E}">
        <p14:creationId xmlns:p14="http://schemas.microsoft.com/office/powerpoint/2010/main" val="3148273351"/>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EEECB7BE-41DB-4321-8116-DD83D31383EB}" type="datetime1">
              <a:rPr lang="en-US" smtClean="0"/>
              <a:pPr/>
              <a:t>09/05/22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171</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dirty="0"/>
              <a:t>Expected Questions for University Exam </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sp>
        <p:nvSpPr>
          <p:cNvPr id="9" name="Content Placeholder 8">
            <a:extLst>
              <a:ext uri="{FF2B5EF4-FFF2-40B4-BE49-F238E27FC236}">
                <a16:creationId xmlns:a16="http://schemas.microsoft.com/office/drawing/2014/main" xmlns="" id="{C1C60256-9051-418B-9A95-6D9377CDEBA4}"/>
              </a:ext>
            </a:extLst>
          </p:cNvPr>
          <p:cNvSpPr>
            <a:spLocks noGrp="1"/>
          </p:cNvSpPr>
          <p:nvPr>
            <p:ph idx="1"/>
          </p:nvPr>
        </p:nvSpPr>
        <p:spPr>
          <a:xfrm>
            <a:off x="381000" y="990600"/>
            <a:ext cx="8382000" cy="5135563"/>
          </a:xfrm>
        </p:spPr>
        <p:txBody>
          <a:bodyPr>
            <a:normAutofit/>
          </a:bodyPr>
          <a:lstStyle/>
          <a:p>
            <a:pPr marL="0" indent="0" algn="just">
              <a:buNone/>
            </a:pPr>
            <a:r>
              <a:rPr lang="en-US" sz="2000" dirty="0"/>
              <a:t>1. What do you mean by NoSQL?</a:t>
            </a:r>
          </a:p>
          <a:p>
            <a:pPr marL="0" indent="0" algn="just">
              <a:buNone/>
            </a:pPr>
            <a:r>
              <a:rPr lang="en-US" sz="2000" dirty="0"/>
              <a:t>2. What are the features of NoSQL?</a:t>
            </a:r>
          </a:p>
          <a:p>
            <a:pPr marL="0" indent="0" algn="just">
              <a:buNone/>
            </a:pPr>
            <a:r>
              <a:rPr lang="en-US" sz="2000" dirty="0"/>
              <a:t>3. What is the CAP theorem? How is it applicable to NoSQL systems?</a:t>
            </a:r>
          </a:p>
          <a:p>
            <a:pPr marL="0" indent="0" algn="just">
              <a:buNone/>
            </a:pPr>
            <a:r>
              <a:rPr lang="en-US" sz="2000" dirty="0"/>
              <a:t>4. Explain the difference: RDBMS vs NoSQL?</a:t>
            </a:r>
          </a:p>
          <a:p>
            <a:pPr marL="0" indent="0" algn="just">
              <a:buNone/>
            </a:pPr>
            <a:r>
              <a:rPr lang="en-US" sz="2000" dirty="0"/>
              <a:t>5. What are the major challenges with traditional RDBMS?</a:t>
            </a:r>
          </a:p>
          <a:p>
            <a:pPr marL="0" indent="0" algn="just">
              <a:buNone/>
            </a:pPr>
            <a:r>
              <a:rPr lang="en-US" sz="2000" dirty="0"/>
              <a:t>6. What are the different types of NoSQL databases?</a:t>
            </a:r>
          </a:p>
          <a:p>
            <a:pPr marL="0" indent="0" algn="just">
              <a:buNone/>
            </a:pPr>
            <a:r>
              <a:rPr lang="en-US" sz="2000" dirty="0"/>
              <a:t>7. How Does NoSQL relate to big data?</a:t>
            </a:r>
          </a:p>
          <a:p>
            <a:pPr marL="0" indent="0" algn="just">
              <a:buNone/>
            </a:pPr>
            <a:r>
              <a:rPr lang="en-US" sz="2000" dirty="0"/>
              <a:t>8. Can you explain the transaction support by using a BASE in NoSQL?</a:t>
            </a:r>
          </a:p>
          <a:p>
            <a:pPr marL="0" indent="0" algn="just">
              <a:buNone/>
            </a:pPr>
            <a:r>
              <a:rPr lang="en-US" sz="2000" dirty="0"/>
              <a:t>9. What is a Key-Value store or Key-Value database?</a:t>
            </a:r>
          </a:p>
          <a:p>
            <a:pPr marL="0" indent="0" algn="just">
              <a:buNone/>
            </a:pPr>
            <a:r>
              <a:rPr lang="en-US" sz="2000" dirty="0"/>
              <a:t>10. What is the Column store database?</a:t>
            </a:r>
            <a:endParaRPr lang="en-IN" sz="2000" dirty="0"/>
          </a:p>
        </p:txBody>
      </p:sp>
      <p:sp>
        <p:nvSpPr>
          <p:cNvPr id="10" name="Footer Placeholder 9">
            <a:extLst>
              <a:ext uri="{FF2B5EF4-FFF2-40B4-BE49-F238E27FC236}">
                <a16:creationId xmlns:a16="http://schemas.microsoft.com/office/drawing/2014/main" xmlns="" id="{8D01DE1A-AB75-486D-9917-5B3946761D45}"/>
              </a:ext>
            </a:extLst>
          </p:cNvPr>
          <p:cNvSpPr>
            <a:spLocks noGrp="1"/>
          </p:cNvSpPr>
          <p:nvPr>
            <p:ph type="ftr" sz="quarter" idx="11"/>
          </p:nvPr>
        </p:nvSpPr>
        <p:spPr/>
        <p:txBody>
          <a:bodyPr/>
          <a:lstStyle/>
          <a:p>
            <a:r>
              <a:rPr lang="en-US"/>
              <a:t>Mr. SOVERS SINGH BISHT                  UNIT 05</a:t>
            </a:r>
            <a:endParaRPr lang="en-US" dirty="0"/>
          </a:p>
        </p:txBody>
      </p:sp>
      <p:pic>
        <p:nvPicPr>
          <p:cNvPr id="11" name="Picture 10">
            <a:extLst>
              <a:ext uri="{FF2B5EF4-FFF2-40B4-BE49-F238E27FC236}">
                <a16:creationId xmlns:a16="http://schemas.microsoft.com/office/drawing/2014/main" xmlns="" id="{FCC17A69-043E-434E-AF31-6817513F0C68}"/>
              </a:ext>
            </a:extLst>
          </p:cNvPr>
          <p:cNvPicPr>
            <a:picLocks noChangeAspect="1"/>
          </p:cNvPicPr>
          <p:nvPr/>
        </p:nvPicPr>
        <p:blipFill>
          <a:blip r:embed="rId2"/>
          <a:stretch>
            <a:fillRect/>
          </a:stretch>
        </p:blipFill>
        <p:spPr>
          <a:xfrm>
            <a:off x="0" y="-27448"/>
            <a:ext cx="1384300" cy="812800"/>
          </a:xfrm>
          <a:prstGeom prst="rect">
            <a:avLst/>
          </a:prstGeom>
        </p:spPr>
      </p:pic>
    </p:spTree>
    <p:extLst>
      <p:ext uri="{BB962C8B-B14F-4D97-AF65-F5344CB8AC3E}">
        <p14:creationId xmlns:p14="http://schemas.microsoft.com/office/powerpoint/2010/main" val="851532517"/>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371599" y="0"/>
            <a:ext cx="7772401" cy="7620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defRPr/>
            </a:pPr>
            <a:r>
              <a:rPr lang="en-US" sz="2400" dirty="0"/>
              <a:t>References</a:t>
            </a:r>
          </a:p>
        </p:txBody>
      </p:sp>
      <p:sp>
        <p:nvSpPr>
          <p:cNvPr id="9" name="Date Placeholder 8"/>
          <p:cNvSpPr>
            <a:spLocks noGrp="1"/>
          </p:cNvSpPr>
          <p:nvPr>
            <p:ph type="dt" sz="half" idx="10"/>
          </p:nvPr>
        </p:nvSpPr>
        <p:spPr/>
        <p:txBody>
          <a:bodyPr/>
          <a:lstStyle/>
          <a:p>
            <a:fld id="{73B786DF-CAEF-493A-84CF-C10D4F8F0557}" type="datetime1">
              <a:rPr lang="en-US" smtClean="0"/>
              <a:pPr/>
              <a:t>09/05/22</a:t>
            </a:fld>
            <a:endParaRPr lang="en-US" dirty="0"/>
          </a:p>
        </p:txBody>
      </p:sp>
      <p:sp>
        <p:nvSpPr>
          <p:cNvPr id="10" name="Slide Number Placeholder 9"/>
          <p:cNvSpPr>
            <a:spLocks noGrp="1"/>
          </p:cNvSpPr>
          <p:nvPr>
            <p:ph type="sldNum" sz="quarter" idx="12"/>
          </p:nvPr>
        </p:nvSpPr>
        <p:spPr/>
        <p:txBody>
          <a:bodyPr/>
          <a:lstStyle/>
          <a:p>
            <a:fld id="{B6F15528-21DE-4FAA-801E-634DDDAF4B2B}" type="slidenum">
              <a:rPr lang="en-US" smtClean="0"/>
              <a:pPr/>
              <a:t>172</a:t>
            </a:fld>
            <a:endParaRPr lang="en-US" dirty="0"/>
          </a:p>
        </p:txBody>
      </p:sp>
      <p:sp>
        <p:nvSpPr>
          <p:cNvPr id="4" name="Footer Placeholder 3">
            <a:extLst>
              <a:ext uri="{FF2B5EF4-FFF2-40B4-BE49-F238E27FC236}">
                <a16:creationId xmlns:a16="http://schemas.microsoft.com/office/drawing/2014/main" xmlns="" id="{6F2CFCEB-F2FA-4324-AAAB-EB88BE43ED9C}"/>
              </a:ext>
            </a:extLst>
          </p:cNvPr>
          <p:cNvSpPr>
            <a:spLocks noGrp="1"/>
          </p:cNvSpPr>
          <p:nvPr>
            <p:ph type="ftr" sz="quarter" idx="11"/>
          </p:nvPr>
        </p:nvSpPr>
        <p:spPr/>
        <p:txBody>
          <a:bodyPr/>
          <a:lstStyle/>
          <a:p>
            <a:r>
              <a:rPr lang="en-US"/>
              <a:t>Mr. SOVERS SINGH BISHT                  UNIT 05</a:t>
            </a:r>
            <a:endParaRPr lang="en-US" dirty="0"/>
          </a:p>
        </p:txBody>
      </p:sp>
      <p:pic>
        <p:nvPicPr>
          <p:cNvPr id="8" name="Picture 7">
            <a:extLst>
              <a:ext uri="{FF2B5EF4-FFF2-40B4-BE49-F238E27FC236}">
                <a16:creationId xmlns:a16="http://schemas.microsoft.com/office/drawing/2014/main" xmlns="" id="{7B372E1B-ACB4-D440-9246-73B1A2609459}"/>
              </a:ext>
            </a:extLst>
          </p:cNvPr>
          <p:cNvPicPr>
            <a:picLocks noChangeAspect="1"/>
          </p:cNvPicPr>
          <p:nvPr/>
        </p:nvPicPr>
        <p:blipFill>
          <a:blip r:embed="rId2"/>
          <a:stretch>
            <a:fillRect/>
          </a:stretch>
        </p:blipFill>
        <p:spPr>
          <a:xfrm>
            <a:off x="0" y="-27448"/>
            <a:ext cx="1384300" cy="812800"/>
          </a:xfrm>
          <a:prstGeom prst="rect">
            <a:avLst/>
          </a:prstGeom>
        </p:spPr>
      </p:pic>
      <p:pic>
        <p:nvPicPr>
          <p:cNvPr id="6" name="Picture 5">
            <a:extLst>
              <a:ext uri="{FF2B5EF4-FFF2-40B4-BE49-F238E27FC236}">
                <a16:creationId xmlns:a16="http://schemas.microsoft.com/office/drawing/2014/main" xmlns="" id="{E69CAF79-5568-41C3-B9E1-7500BC48CD1E}"/>
              </a:ext>
            </a:extLst>
          </p:cNvPr>
          <p:cNvPicPr>
            <a:picLocks noChangeAspect="1"/>
          </p:cNvPicPr>
          <p:nvPr/>
        </p:nvPicPr>
        <p:blipFill rotWithShape="1">
          <a:blip r:embed="rId3"/>
          <a:srcRect l="4999" t="23320" r="22837" b="17391"/>
          <a:stretch/>
        </p:blipFill>
        <p:spPr>
          <a:xfrm>
            <a:off x="381000" y="1143000"/>
            <a:ext cx="8382000" cy="4572000"/>
          </a:xfrm>
          <a:prstGeom prst="rect">
            <a:avLst/>
          </a:prstGeom>
        </p:spPr>
      </p:pic>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371599" y="0"/>
            <a:ext cx="7772401" cy="7620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defRPr/>
            </a:pPr>
            <a:r>
              <a:rPr lang="en-US" sz="2400" dirty="0"/>
              <a:t>Recap</a:t>
            </a:r>
          </a:p>
        </p:txBody>
      </p:sp>
      <p:sp>
        <p:nvSpPr>
          <p:cNvPr id="5" name="Rectangle 4"/>
          <p:cNvSpPr/>
          <p:nvPr/>
        </p:nvSpPr>
        <p:spPr>
          <a:xfrm>
            <a:off x="685800" y="1859340"/>
            <a:ext cx="7772400" cy="1107996"/>
          </a:xfrm>
          <a:prstGeom prst="rect">
            <a:avLst/>
          </a:prstGeom>
        </p:spPr>
        <p:txBody>
          <a:bodyPr wrap="square">
            <a:spAutoFit/>
          </a:bodyPr>
          <a:lstStyle/>
          <a:p>
            <a:endParaRPr lang="en-US" sz="2200" dirty="0"/>
          </a:p>
          <a:p>
            <a:r>
              <a:rPr lang="en-US" sz="2200" dirty="0"/>
              <a:t> </a:t>
            </a:r>
          </a:p>
          <a:p>
            <a:endParaRPr lang="en-US" sz="2200" dirty="0"/>
          </a:p>
        </p:txBody>
      </p:sp>
      <p:sp>
        <p:nvSpPr>
          <p:cNvPr id="8" name="Date Placeholder 7"/>
          <p:cNvSpPr>
            <a:spLocks noGrp="1"/>
          </p:cNvSpPr>
          <p:nvPr>
            <p:ph type="dt" sz="half" idx="10"/>
          </p:nvPr>
        </p:nvSpPr>
        <p:spPr/>
        <p:txBody>
          <a:bodyPr/>
          <a:lstStyle/>
          <a:p>
            <a:fld id="{E7BF7CC9-3D5C-4207-B5C3-571244152DD2}" type="datetime1">
              <a:rPr lang="en-US" smtClean="0"/>
              <a:pPr/>
              <a:t>09/05/22</a:t>
            </a:fld>
            <a:endParaRPr lang="en-US" dirty="0"/>
          </a:p>
        </p:txBody>
      </p:sp>
      <p:sp>
        <p:nvSpPr>
          <p:cNvPr id="9" name="Slide Number Placeholder 8"/>
          <p:cNvSpPr>
            <a:spLocks noGrp="1"/>
          </p:cNvSpPr>
          <p:nvPr>
            <p:ph type="sldNum" sz="quarter" idx="12"/>
          </p:nvPr>
        </p:nvSpPr>
        <p:spPr/>
        <p:txBody>
          <a:bodyPr/>
          <a:lstStyle/>
          <a:p>
            <a:fld id="{B6F15528-21DE-4FAA-801E-634DDDAF4B2B}" type="slidenum">
              <a:rPr lang="en-US" smtClean="0"/>
              <a:pPr/>
              <a:t>173</a:t>
            </a:fld>
            <a:endParaRPr lang="en-US" dirty="0"/>
          </a:p>
        </p:txBody>
      </p:sp>
      <p:sp>
        <p:nvSpPr>
          <p:cNvPr id="11" name="Rectangle 10"/>
          <p:cNvSpPr/>
          <p:nvPr/>
        </p:nvSpPr>
        <p:spPr>
          <a:xfrm>
            <a:off x="381000" y="1066800"/>
            <a:ext cx="8763000" cy="5750933"/>
          </a:xfrm>
          <a:prstGeom prst="rect">
            <a:avLst/>
          </a:prstGeom>
        </p:spPr>
        <p:txBody>
          <a:bodyPr wrap="square">
            <a:spAutoFit/>
          </a:bodyPr>
          <a:lstStyle/>
          <a:p>
            <a:pPr marL="570259" marR="722685" indent="-285750" algn="just">
              <a:lnSpc>
                <a:spcPct val="150000"/>
              </a:lnSpc>
              <a:buFont typeface="Wingdings" panose="05000000000000000000" pitchFamily="2" charset="2"/>
              <a:buChar char="Ø"/>
              <a:tabLst>
                <a:tab pos="476593" algn="l"/>
              </a:tabLst>
            </a:pPr>
            <a:r>
              <a:rPr lang="en-US" sz="2000" dirty="0">
                <a:cs typeface="Times New Roman"/>
              </a:rPr>
              <a:t>This unit provide us fundamentals domain of NOSQL and its latest trends in industry. </a:t>
            </a:r>
          </a:p>
          <a:p>
            <a:pPr marL="570259" marR="722685" indent="-285750" algn="just">
              <a:lnSpc>
                <a:spcPct val="150000"/>
              </a:lnSpc>
              <a:buFont typeface="Wingdings" panose="05000000000000000000" pitchFamily="2" charset="2"/>
              <a:buChar char="Ø"/>
              <a:tabLst>
                <a:tab pos="476593" algn="l"/>
              </a:tabLst>
            </a:pPr>
            <a:r>
              <a:rPr lang="en-US" sz="2000" dirty="0">
                <a:cs typeface="Times New Roman"/>
              </a:rPr>
              <a:t>In this unit we are also benefitted with the knowledge of different types of databases in NOSQL.</a:t>
            </a:r>
          </a:p>
          <a:p>
            <a:pPr marL="570259" marR="722685" indent="-285750" algn="just">
              <a:lnSpc>
                <a:spcPct val="150000"/>
              </a:lnSpc>
              <a:buFont typeface="Wingdings" panose="05000000000000000000" pitchFamily="2" charset="2"/>
              <a:buChar char="Ø"/>
              <a:tabLst>
                <a:tab pos="476593" algn="l"/>
              </a:tabLst>
            </a:pPr>
            <a:r>
              <a:rPr lang="en-US" sz="2000" dirty="0">
                <a:cs typeface="Times New Roman"/>
              </a:rPr>
              <a:t> Whether you experience a natural disaster, power failure or other crisis, having your data stored in the cloud ensures it is backed up and protected in a secure and safe location. Being able to access your data again quickly allows you to conduct business as usual, minimizing any downtime and loss of productivity</a:t>
            </a:r>
          </a:p>
          <a:p>
            <a:pPr marL="570259" marR="722685" indent="-285750" algn="just">
              <a:lnSpc>
                <a:spcPct val="150000"/>
              </a:lnSpc>
              <a:buFont typeface="Wingdings" panose="05000000000000000000" pitchFamily="2" charset="2"/>
              <a:buChar char="Ø"/>
              <a:tabLst>
                <a:tab pos="476593" algn="l"/>
              </a:tabLst>
            </a:pPr>
            <a:r>
              <a:rPr lang="en-US" sz="2000" dirty="0">
                <a:cs typeface="Times New Roman"/>
              </a:rPr>
              <a:t>This unit will impart us with knowledge of Cloud Databases and querying on cloud databases.</a:t>
            </a:r>
          </a:p>
          <a:p>
            <a:pPr marL="476037" marR="722685" indent="-191528" algn="just">
              <a:lnSpc>
                <a:spcPct val="250000"/>
              </a:lnSpc>
              <a:tabLst>
                <a:tab pos="476593" algn="l"/>
              </a:tabLst>
            </a:pPr>
            <a:endParaRPr lang="en-US" dirty="0">
              <a:cs typeface="Times New Roman"/>
            </a:endParaRPr>
          </a:p>
        </p:txBody>
      </p:sp>
      <p:sp>
        <p:nvSpPr>
          <p:cNvPr id="2" name="Footer Placeholder 1">
            <a:extLst>
              <a:ext uri="{FF2B5EF4-FFF2-40B4-BE49-F238E27FC236}">
                <a16:creationId xmlns:a16="http://schemas.microsoft.com/office/drawing/2014/main" xmlns="" id="{10AE0ED0-CF79-4652-BC48-4EE4F5740FF6}"/>
              </a:ext>
            </a:extLst>
          </p:cNvPr>
          <p:cNvSpPr>
            <a:spLocks noGrp="1"/>
          </p:cNvSpPr>
          <p:nvPr>
            <p:ph type="ftr" sz="quarter" idx="11"/>
          </p:nvPr>
        </p:nvSpPr>
        <p:spPr/>
        <p:txBody>
          <a:bodyPr/>
          <a:lstStyle/>
          <a:p>
            <a:r>
              <a:rPr lang="en-US"/>
              <a:t>Mr. SOVERS SINGH BISHT                  UNIT 05</a:t>
            </a:r>
            <a:endParaRPr lang="en-US" dirty="0"/>
          </a:p>
        </p:txBody>
      </p:sp>
      <p:pic>
        <p:nvPicPr>
          <p:cNvPr id="10" name="Picture 9">
            <a:extLst>
              <a:ext uri="{FF2B5EF4-FFF2-40B4-BE49-F238E27FC236}">
                <a16:creationId xmlns:a16="http://schemas.microsoft.com/office/drawing/2014/main" xmlns="" id="{016BD4A6-ED3A-7E48-8832-2F2CF05909B7}"/>
              </a:ext>
            </a:extLst>
          </p:cNvPr>
          <p:cNvPicPr>
            <a:picLocks noChangeAspect="1"/>
          </p:cNvPicPr>
          <p:nvPr/>
        </p:nvPicPr>
        <p:blipFill>
          <a:blip r:embed="rId2"/>
          <a:stretch>
            <a:fillRect/>
          </a:stretch>
        </p:blipFill>
        <p:spPr>
          <a:xfrm>
            <a:off x="0" y="-27448"/>
            <a:ext cx="1384300" cy="812800"/>
          </a:xfrm>
          <a:prstGeom prst="rect">
            <a:avLst/>
          </a:prstGeom>
        </p:spPr>
      </p:pic>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88EC2178-6F93-4A41-BC69-DC1703135CFF}" type="datetime1">
              <a:rPr lang="en-US" smtClean="0"/>
              <a:pPr/>
              <a:t>09/05/22</a:t>
            </a:fld>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174</a:t>
            </a:fld>
            <a:endParaRPr lang="en-US" dirty="0"/>
          </a:p>
        </p:txBody>
      </p:sp>
      <p:sp>
        <p:nvSpPr>
          <p:cNvPr id="10" name="Content Placeholder 8">
            <a:extLst>
              <a:ext uri="{FF2B5EF4-FFF2-40B4-BE49-F238E27FC236}">
                <a16:creationId xmlns:a16="http://schemas.microsoft.com/office/drawing/2014/main" xmlns="" id="{03236AB2-34D3-4D36-9A9C-1FC4A27F8EC4}"/>
              </a:ext>
            </a:extLst>
          </p:cNvPr>
          <p:cNvSpPr txBox="1">
            <a:spLocks/>
          </p:cNvSpPr>
          <p:nvPr/>
        </p:nvSpPr>
        <p:spPr>
          <a:xfrm>
            <a:off x="533400" y="2179637"/>
            <a:ext cx="8229600" cy="4525963"/>
          </a:xfrm>
          <a:prstGeom prst="rect">
            <a:avLst/>
          </a:prstGeom>
          <a:noFill/>
        </p:spPr>
        <p:txBody>
          <a:bodyPr wrap="none" lIns="91440" tIns="45720" rIns="91440" bIns="45720">
            <a:sp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buFont typeface="Arial" pitchFamily="34" charset="0"/>
              <a:buNone/>
            </a:pPr>
            <a:r>
              <a:rPr lang="en-US" sz="66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Thank You</a:t>
            </a:r>
          </a:p>
        </p:txBody>
      </p:sp>
      <p:sp>
        <p:nvSpPr>
          <p:cNvPr id="2" name="Footer Placeholder 1">
            <a:extLst>
              <a:ext uri="{FF2B5EF4-FFF2-40B4-BE49-F238E27FC236}">
                <a16:creationId xmlns:a16="http://schemas.microsoft.com/office/drawing/2014/main" xmlns="" id="{A4F46CFB-F9FA-4D9D-A54A-53003DBB7179}"/>
              </a:ext>
            </a:extLst>
          </p:cNvPr>
          <p:cNvSpPr>
            <a:spLocks noGrp="1"/>
          </p:cNvSpPr>
          <p:nvPr>
            <p:ph type="ftr" sz="quarter" idx="11"/>
          </p:nvPr>
        </p:nvSpPr>
        <p:spPr/>
        <p:txBody>
          <a:bodyPr/>
          <a:lstStyle/>
          <a:p>
            <a:r>
              <a:rPr lang="en-US"/>
              <a:t>Mr. SOVERS SINGH BISHT                  UNIT 05</a:t>
            </a:r>
            <a:endParaRPr lang="en-US" dirty="0"/>
          </a:p>
        </p:txBody>
      </p:sp>
      <p:pic>
        <p:nvPicPr>
          <p:cNvPr id="6" name="Picture 5">
            <a:extLst>
              <a:ext uri="{FF2B5EF4-FFF2-40B4-BE49-F238E27FC236}">
                <a16:creationId xmlns:a16="http://schemas.microsoft.com/office/drawing/2014/main" xmlns="" id="{397AC65C-F482-E149-B596-2825BA3B640F}"/>
              </a:ext>
            </a:extLst>
          </p:cNvPr>
          <p:cNvPicPr>
            <a:picLocks noChangeAspect="1"/>
          </p:cNvPicPr>
          <p:nvPr/>
        </p:nvPicPr>
        <p:blipFill>
          <a:blip r:embed="rId3"/>
          <a:stretch>
            <a:fillRect/>
          </a:stretch>
        </p:blipFill>
        <p:spPr>
          <a:xfrm>
            <a:off x="0" y="-27448"/>
            <a:ext cx="1384300" cy="81280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defTabSz="685800">
              <a:defRPr/>
            </a:pPr>
            <a:fld id="{5F395CA1-E9C4-47DD-98E0-87CDE8BD0F6C}" type="datetime1">
              <a:rPr lang="en-US" sz="900" smtClean="0">
                <a:solidFill>
                  <a:prstClr val="black">
                    <a:tint val="75000"/>
                  </a:prstClr>
                </a:solidFill>
                <a:latin typeface="Calibri"/>
              </a:rPr>
              <a:pPr defTabSz="685800">
                <a:defRPr/>
              </a:pPr>
              <a:t>09/05/22</a:t>
            </a:fld>
            <a:endParaRPr lang="en-US" sz="900">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pPr defTabSz="685800">
              <a:defRPr/>
            </a:pPr>
            <a:fld id="{B6F15528-21DE-4FAA-801E-634DDDAF4B2B}" type="slidenum">
              <a:rPr lang="en-US" sz="900">
                <a:solidFill>
                  <a:prstClr val="black">
                    <a:tint val="75000"/>
                  </a:prstClr>
                </a:solidFill>
                <a:latin typeface="Calibri"/>
              </a:rPr>
              <a:pPr defTabSz="685800">
                <a:defRPr/>
              </a:pPr>
              <a:t>18</a:t>
            </a:fld>
            <a:endParaRPr lang="en-US" sz="900">
              <a:solidFill>
                <a:prstClr val="black">
                  <a:tint val="75000"/>
                </a:prstClr>
              </a:solidFill>
              <a:latin typeface="Calibri"/>
            </a:endParaRPr>
          </a:p>
        </p:txBody>
      </p:sp>
      <p:sp>
        <p:nvSpPr>
          <p:cNvPr id="9" name="Title 1">
            <a:extLst>
              <a:ext uri="{FF2B5EF4-FFF2-40B4-BE49-F238E27FC236}">
                <a16:creationId xmlns:a16="http://schemas.microsoft.com/office/drawing/2014/main" xmlns="" id="{21804AB5-1258-40FF-B1C3-A15800EBE9DE}"/>
              </a:ext>
            </a:extLst>
          </p:cNvPr>
          <p:cNvSpPr txBox="1">
            <a:spLocks/>
          </p:cNvSpPr>
          <p:nvPr/>
        </p:nvSpPr>
        <p:spPr>
          <a:xfrm>
            <a:off x="1378974"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dirty="0"/>
              <a:t>Definition of NoSQL</a:t>
            </a:r>
          </a:p>
        </p:txBody>
      </p:sp>
      <p:sp>
        <p:nvSpPr>
          <p:cNvPr id="2" name="Footer Placeholder 1">
            <a:extLst>
              <a:ext uri="{FF2B5EF4-FFF2-40B4-BE49-F238E27FC236}">
                <a16:creationId xmlns:a16="http://schemas.microsoft.com/office/drawing/2014/main" xmlns="" id="{2A868212-4E78-4E6E-B054-B27AB3F857F7}"/>
              </a:ext>
            </a:extLst>
          </p:cNvPr>
          <p:cNvSpPr>
            <a:spLocks noGrp="1"/>
          </p:cNvSpPr>
          <p:nvPr>
            <p:ph type="ftr" sz="quarter" idx="11"/>
          </p:nvPr>
        </p:nvSpPr>
        <p:spPr/>
        <p:txBody>
          <a:bodyPr/>
          <a:lstStyle/>
          <a:p>
            <a:r>
              <a:rPr lang="en-US"/>
              <a:t>Mr. SOVERS SINGH BISHT                  UNIT 05</a:t>
            </a:r>
            <a:endParaRPr lang="en-US" dirty="0"/>
          </a:p>
        </p:txBody>
      </p:sp>
      <p:pic>
        <p:nvPicPr>
          <p:cNvPr id="7" name="Picture 6">
            <a:extLst>
              <a:ext uri="{FF2B5EF4-FFF2-40B4-BE49-F238E27FC236}">
                <a16:creationId xmlns:a16="http://schemas.microsoft.com/office/drawing/2014/main" xmlns="" id="{70049ABE-BC3A-7741-9C4B-820530C6C12B}"/>
              </a:ext>
            </a:extLst>
          </p:cNvPr>
          <p:cNvPicPr>
            <a:picLocks noChangeAspect="1"/>
          </p:cNvPicPr>
          <p:nvPr/>
        </p:nvPicPr>
        <p:blipFill>
          <a:blip r:embed="rId2"/>
          <a:stretch>
            <a:fillRect/>
          </a:stretch>
        </p:blipFill>
        <p:spPr>
          <a:xfrm>
            <a:off x="0" y="-27448"/>
            <a:ext cx="1384300" cy="812800"/>
          </a:xfrm>
          <a:prstGeom prst="rect">
            <a:avLst/>
          </a:prstGeom>
        </p:spPr>
      </p:pic>
      <p:sp>
        <p:nvSpPr>
          <p:cNvPr id="12" name="Content Placeholder 2">
            <a:extLst>
              <a:ext uri="{FF2B5EF4-FFF2-40B4-BE49-F238E27FC236}">
                <a16:creationId xmlns:a16="http://schemas.microsoft.com/office/drawing/2014/main" xmlns="" id="{8BB8158F-D750-467B-8B32-88CB8C96600D}"/>
              </a:ext>
            </a:extLst>
          </p:cNvPr>
          <p:cNvSpPr txBox="1">
            <a:spLocks/>
          </p:cNvSpPr>
          <p:nvPr/>
        </p:nvSpPr>
        <p:spPr>
          <a:xfrm>
            <a:off x="901337" y="1219200"/>
            <a:ext cx="7641771" cy="4405316"/>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buFont typeface="Arial" pitchFamily="34" charset="0"/>
              <a:buNone/>
            </a:pPr>
            <a:r>
              <a:rPr lang="en-IN" sz="2000" b="1" dirty="0"/>
              <a:t>Objective:</a:t>
            </a:r>
          </a:p>
          <a:p>
            <a:pPr algn="just">
              <a:lnSpc>
                <a:spcPct val="150000"/>
              </a:lnSpc>
              <a:buFont typeface="Wingdings" panose="05000000000000000000" pitchFamily="2" charset="2"/>
              <a:buChar char="§"/>
            </a:pPr>
            <a:r>
              <a:rPr lang="en-IN" sz="2000" b="1" dirty="0"/>
              <a:t>In this topic</a:t>
            </a:r>
            <a:r>
              <a:rPr lang="en-IN" sz="2000" dirty="0"/>
              <a:t> we focus on </a:t>
            </a:r>
            <a:r>
              <a:rPr lang="en-US" sz="2000" dirty="0"/>
              <a:t>There are several advantages of working with NoSQL databases such as MongoDB and Cassandra. The main advantages are high scalability and high availability. High scalability: NoSQL database such as MongoDB uses </a:t>
            </a:r>
            <a:r>
              <a:rPr lang="en-US" sz="2000" dirty="0" err="1"/>
              <a:t>sharding</a:t>
            </a:r>
            <a:r>
              <a:rPr lang="en-US" sz="2000" dirty="0"/>
              <a:t> for horizontal scaling.</a:t>
            </a:r>
            <a:endParaRPr lang="en-IN" sz="2000" dirty="0"/>
          </a:p>
          <a:p>
            <a:pPr marL="0" indent="0" algn="just">
              <a:lnSpc>
                <a:spcPct val="150000"/>
              </a:lnSpc>
              <a:buFont typeface="Arial" pitchFamily="34" charset="0"/>
              <a:buNone/>
            </a:pPr>
            <a:r>
              <a:rPr lang="en-IN" sz="2000" b="1" dirty="0"/>
              <a:t>Recap:</a:t>
            </a:r>
          </a:p>
          <a:p>
            <a:pPr algn="just">
              <a:lnSpc>
                <a:spcPct val="150000"/>
              </a:lnSpc>
              <a:buFont typeface="Wingdings" panose="05000000000000000000" pitchFamily="2" charset="2"/>
              <a:buChar char="§"/>
            </a:pPr>
            <a:r>
              <a:rPr lang="en-IN" sz="2000" dirty="0"/>
              <a:t>Revision of </a:t>
            </a:r>
            <a:r>
              <a:rPr lang="en-US" sz="2000" dirty="0"/>
              <a:t>Database Management Systems.</a:t>
            </a:r>
            <a:endParaRPr lang="en-IN" sz="2000" dirty="0"/>
          </a:p>
          <a:p>
            <a:pPr marL="0" indent="0" algn="just">
              <a:lnSpc>
                <a:spcPct val="150000"/>
              </a:lnSpc>
              <a:buFont typeface="Arial" pitchFamily="34" charset="0"/>
              <a:buNone/>
            </a:pPr>
            <a:endParaRPr lang="en-IN" sz="1650" b="1" dirty="0"/>
          </a:p>
        </p:txBody>
      </p:sp>
    </p:spTree>
    <p:extLst>
      <p:ext uri="{BB962C8B-B14F-4D97-AF65-F5344CB8AC3E}">
        <p14:creationId xmlns:p14="http://schemas.microsoft.com/office/powerpoint/2010/main" val="14200089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title"/>
          </p:nvPr>
        </p:nvSpPr>
        <p:spPr>
          <a:xfrm>
            <a:off x="457200" y="338554"/>
            <a:ext cx="9753600" cy="690574"/>
          </a:xfrm>
          <a:prstGeom prst="rect">
            <a:avLst/>
          </a:prstGeom>
        </p:spPr>
        <p:txBody>
          <a:bodyPr vert="horz" wrap="square" lIns="0" tIns="13335" rIns="0" bIns="0" rtlCol="0">
            <a:spAutoFit/>
          </a:bodyPr>
          <a:lstStyle/>
          <a:p>
            <a:pPr marL="12700">
              <a:lnSpc>
                <a:spcPct val="100000"/>
              </a:lnSpc>
              <a:spcBef>
                <a:spcPts val="105"/>
              </a:spcBef>
              <a:tabLst>
                <a:tab pos="8241665" algn="l"/>
              </a:tabLst>
            </a:pPr>
            <a:r>
              <a:rPr sz="2200" b="1" spc="-175" dirty="0"/>
              <a:t> </a:t>
            </a:r>
            <a:r>
              <a:rPr lang="en-US" sz="2200" b="1" spc="-175" dirty="0"/>
              <a:t/>
            </a:r>
            <a:br>
              <a:rPr lang="en-US" sz="2200" b="1" spc="-175" dirty="0"/>
            </a:br>
            <a:r>
              <a:rPr sz="2200" b="1" dirty="0"/>
              <a:t>	</a:t>
            </a:r>
          </a:p>
        </p:txBody>
      </p:sp>
      <p:sp>
        <p:nvSpPr>
          <p:cNvPr id="6" name="Date Placeholder 5">
            <a:extLst>
              <a:ext uri="{FF2B5EF4-FFF2-40B4-BE49-F238E27FC236}">
                <a16:creationId xmlns:a16="http://schemas.microsoft.com/office/drawing/2014/main" xmlns="" id="{F9C937E6-4D2B-4DB9-83DC-7D0EE9DAEB6A}"/>
              </a:ext>
            </a:extLst>
          </p:cNvPr>
          <p:cNvSpPr>
            <a:spLocks noGrp="1"/>
          </p:cNvSpPr>
          <p:nvPr>
            <p:ph type="dt" sz="half" idx="10"/>
          </p:nvPr>
        </p:nvSpPr>
        <p:spPr/>
        <p:txBody>
          <a:bodyPr/>
          <a:lstStyle/>
          <a:p>
            <a:fld id="{96D4A17C-AFB2-4AB8-8798-87E5F13F8BC0}" type="datetime1">
              <a:rPr lang="en-US" smtClean="0"/>
              <a:pPr/>
              <a:t>09/05/22</a:t>
            </a:fld>
            <a:endParaRPr lang="en-US" dirty="0"/>
          </a:p>
        </p:txBody>
      </p:sp>
      <p:sp>
        <p:nvSpPr>
          <p:cNvPr id="7" name="Footer Placeholder 6">
            <a:extLst>
              <a:ext uri="{FF2B5EF4-FFF2-40B4-BE49-F238E27FC236}">
                <a16:creationId xmlns:a16="http://schemas.microsoft.com/office/drawing/2014/main" xmlns="" id="{B25A5735-6AF6-42DB-881D-9FD3FBE1F83A}"/>
              </a:ext>
            </a:extLst>
          </p:cNvPr>
          <p:cNvSpPr>
            <a:spLocks noGrp="1"/>
          </p:cNvSpPr>
          <p:nvPr>
            <p:ph type="ftr" sz="quarter" idx="11"/>
          </p:nvPr>
        </p:nvSpPr>
        <p:spPr/>
        <p:txBody>
          <a:bodyPr/>
          <a:lstStyle/>
          <a:p>
            <a:r>
              <a:rPr lang="en-US"/>
              <a:t>Mr. SOVERS SINGH BISHT                  UNIT 05</a:t>
            </a:r>
            <a:endParaRPr lang="en-US" dirty="0"/>
          </a:p>
        </p:txBody>
      </p:sp>
      <p:sp>
        <p:nvSpPr>
          <p:cNvPr id="8" name="Slide Number Placeholder 7">
            <a:extLst>
              <a:ext uri="{FF2B5EF4-FFF2-40B4-BE49-F238E27FC236}">
                <a16:creationId xmlns:a16="http://schemas.microsoft.com/office/drawing/2014/main" xmlns="" id="{84D74B14-8DB7-43AE-9D6D-8AC75A0FABAB}"/>
              </a:ext>
            </a:extLst>
          </p:cNvPr>
          <p:cNvSpPr>
            <a:spLocks noGrp="1"/>
          </p:cNvSpPr>
          <p:nvPr>
            <p:ph type="sldNum" sz="quarter" idx="12"/>
          </p:nvPr>
        </p:nvSpPr>
        <p:spPr/>
        <p:txBody>
          <a:bodyPr/>
          <a:lstStyle/>
          <a:p>
            <a:fld id="{B6F15528-21DE-4FAA-801E-634DDDAF4B2B}" type="slidenum">
              <a:rPr lang="en-US" smtClean="0"/>
              <a:pPr/>
              <a:t>19</a:t>
            </a:fld>
            <a:endParaRPr lang="en-US" dirty="0"/>
          </a:p>
        </p:txBody>
      </p:sp>
      <p:sp>
        <p:nvSpPr>
          <p:cNvPr id="10" name="Title 1">
            <a:extLst>
              <a:ext uri="{FF2B5EF4-FFF2-40B4-BE49-F238E27FC236}">
                <a16:creationId xmlns:a16="http://schemas.microsoft.com/office/drawing/2014/main" xmlns="" id="{70B8E775-7AF2-4F33-970A-7CDEEC53F0DA}"/>
              </a:ext>
            </a:extLst>
          </p:cNvPr>
          <p:cNvSpPr txBox="1">
            <a:spLocks/>
          </p:cNvSpPr>
          <p:nvPr/>
        </p:nvSpPr>
        <p:spPr>
          <a:xfrm>
            <a:off x="1378974"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dirty="0"/>
              <a:t>Definition of NoSQL</a:t>
            </a:r>
          </a:p>
        </p:txBody>
      </p:sp>
      <p:sp>
        <p:nvSpPr>
          <p:cNvPr id="11" name="TextBox 10">
            <a:extLst>
              <a:ext uri="{FF2B5EF4-FFF2-40B4-BE49-F238E27FC236}">
                <a16:creationId xmlns:a16="http://schemas.microsoft.com/office/drawing/2014/main" xmlns="" id="{5AB3701B-4CD4-4E60-BAD5-2CF0E991DE1D}"/>
              </a:ext>
            </a:extLst>
          </p:cNvPr>
          <p:cNvSpPr txBox="1"/>
          <p:nvPr/>
        </p:nvSpPr>
        <p:spPr>
          <a:xfrm>
            <a:off x="228600" y="1024354"/>
            <a:ext cx="8610600" cy="5078313"/>
          </a:xfrm>
          <a:prstGeom prst="rect">
            <a:avLst/>
          </a:prstGeom>
          <a:noFill/>
        </p:spPr>
        <p:txBody>
          <a:bodyPr wrap="square">
            <a:spAutoFit/>
          </a:bodyPr>
          <a:lstStyle/>
          <a:p>
            <a:pPr algn="just"/>
            <a:r>
              <a:rPr lang="en-US" b="0" i="0" dirty="0">
                <a:solidFill>
                  <a:srgbClr val="42494F"/>
                </a:solidFill>
                <a:effectLst/>
                <a:latin typeface="Akzidenz Grotesk BQ Light"/>
              </a:rPr>
              <a:t>NoSQL databases (aka "not only SQL") are non-tabular databases and store data differently than relational tables. NoSQL databases come in a variety of types based on their data model. The main types are document, key-value, wide-column, and graph. They provide flexible schemas and scale easily with large amounts of data and high user loads.</a:t>
            </a:r>
          </a:p>
          <a:p>
            <a:pPr algn="just"/>
            <a:endParaRPr lang="en-US" dirty="0">
              <a:solidFill>
                <a:srgbClr val="42494F"/>
              </a:solidFill>
              <a:latin typeface="Akzidenz Grotesk BQ Light"/>
            </a:endParaRPr>
          </a:p>
          <a:p>
            <a:pPr algn="just"/>
            <a:r>
              <a:rPr lang="en-US" b="0" i="0" dirty="0">
                <a:solidFill>
                  <a:srgbClr val="42494F"/>
                </a:solidFill>
                <a:effectLst/>
                <a:latin typeface="Akzidenz Grotesk BQ Light"/>
              </a:rPr>
              <a:t>When people use the term “NoSQL database,” they typically use it to refer to any non-relational database. Some say the term “NoSQL” stands for “non SQL” while others say it stands for “not only SQL.” Either way, most agree that NoSQL databases are databases that store data in a format other than relational tables.</a:t>
            </a:r>
          </a:p>
          <a:p>
            <a:pPr algn="just"/>
            <a:endParaRPr lang="en-US" dirty="0">
              <a:solidFill>
                <a:srgbClr val="42494F"/>
              </a:solidFill>
              <a:latin typeface="Akzidenz Grotesk BQ Light"/>
            </a:endParaRPr>
          </a:p>
          <a:p>
            <a:pPr algn="just"/>
            <a:r>
              <a:rPr lang="en-US" dirty="0"/>
              <a:t>A NoSQL (originally referring to "non-SQL" or "non-relational") database provides a mechanism for storage and retrieval of data that is modeled in means other than the tabular relations used in relational databases. Such databases have existed since the late 1960s, but the name "NoSQL" was only coined in the early 21st century, triggered by the needs of Web 2.0 companies NoSQL databases are increasingly used in big data and real-time web applications. NoSQL systems are also sometimes called Not only SQL to emphasize that they may support SQL-like query languages or sit alongside SQL databases in polyglot-persistent architectures</a:t>
            </a:r>
            <a:endParaRPr lang="en-IN" dirty="0"/>
          </a:p>
        </p:txBody>
      </p:sp>
      <p:pic>
        <p:nvPicPr>
          <p:cNvPr id="12" name="Picture 11">
            <a:extLst>
              <a:ext uri="{FF2B5EF4-FFF2-40B4-BE49-F238E27FC236}">
                <a16:creationId xmlns:a16="http://schemas.microsoft.com/office/drawing/2014/main" xmlns="" id="{2857DA05-E44F-45E1-AE3B-641423CAD755}"/>
              </a:ext>
            </a:extLst>
          </p:cNvPr>
          <p:cNvPicPr>
            <a:picLocks noChangeAspect="1"/>
          </p:cNvPicPr>
          <p:nvPr/>
        </p:nvPicPr>
        <p:blipFill>
          <a:blip r:embed="rId2"/>
          <a:stretch>
            <a:fillRect/>
          </a:stretch>
        </p:blipFill>
        <p:spPr>
          <a:xfrm>
            <a:off x="0" y="-27448"/>
            <a:ext cx="1384300" cy="81280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570037"/>
            <a:ext cx="8229600" cy="4525963"/>
          </a:xfrm>
        </p:spPr>
        <p:txBody>
          <a:bodyPr>
            <a:normAutofit/>
          </a:bodyPr>
          <a:lstStyle/>
          <a:p>
            <a:pPr marL="0" indent="0">
              <a:buNone/>
            </a:pPr>
            <a:r>
              <a:rPr lang="en-US" b="1" dirty="0">
                <a:latin typeface="Times New Roman" panose="02020603050405020304" pitchFamily="18" charset="0"/>
                <a:cs typeface="Times New Roman" panose="02020603050405020304" pitchFamily="18" charset="0"/>
              </a:rPr>
              <a:t>Mr. </a:t>
            </a:r>
            <a:r>
              <a:rPr lang="en-US" b="1" dirty="0" err="1">
                <a:latin typeface="Times New Roman" panose="02020603050405020304" pitchFamily="18" charset="0"/>
                <a:cs typeface="Times New Roman" panose="02020603050405020304" pitchFamily="18" charset="0"/>
              </a:rPr>
              <a:t>Sovers</a:t>
            </a:r>
            <a:r>
              <a:rPr lang="en-US" b="1" dirty="0">
                <a:latin typeface="Times New Roman" panose="02020603050405020304" pitchFamily="18" charset="0"/>
                <a:cs typeface="Times New Roman" panose="02020603050405020304" pitchFamily="18" charset="0"/>
              </a:rPr>
              <a:t> Singh Bisht</a:t>
            </a:r>
          </a:p>
          <a:p>
            <a:pPr marL="0" indent="0">
              <a:buNone/>
            </a:pPr>
            <a:r>
              <a:rPr lang="en-US" sz="2000" b="1" dirty="0">
                <a:latin typeface="Times New Roman" panose="02020603050405020304" pitchFamily="18" charset="0"/>
                <a:cs typeface="Times New Roman" panose="02020603050405020304" pitchFamily="18" charset="0"/>
              </a:rPr>
              <a:t>Dept. Head (Data Science &amp; CSBS)</a:t>
            </a:r>
          </a:p>
          <a:p>
            <a:pPr marL="0" indent="0">
              <a:buNone/>
            </a:pPr>
            <a:r>
              <a:rPr lang="en-US" sz="2000" b="1" dirty="0" err="1">
                <a:latin typeface="Times New Roman" panose="02020603050405020304" pitchFamily="18" charset="0"/>
                <a:cs typeface="Times New Roman" panose="02020603050405020304" pitchFamily="18" charset="0"/>
              </a:rPr>
              <a:t>B.Tech</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M.Tech</a:t>
            </a:r>
            <a:r>
              <a:rPr lang="en-US" sz="2000" b="1" dirty="0">
                <a:latin typeface="Times New Roman" panose="02020603050405020304" pitchFamily="18" charset="0"/>
                <a:cs typeface="Times New Roman" panose="02020603050405020304" pitchFamily="18" charset="0"/>
              </a:rPr>
              <a:t> in CSE </a:t>
            </a:r>
            <a:r>
              <a:rPr lang="en-US" sz="2400" b="1" dirty="0">
                <a:latin typeface="Times New Roman" panose="02020603050405020304" pitchFamily="18" charset="0"/>
                <a:cs typeface="Times New Roman" panose="02020603050405020304" pitchFamily="18" charset="0"/>
              </a:rPr>
              <a:t>	</a:t>
            </a:r>
            <a:endParaRPr lang="en-US" sz="2400" dirty="0">
              <a:latin typeface="Times New Roman" panose="02020603050405020304" pitchFamily="18" charset="0"/>
              <a:cs typeface="Times New Roman" panose="02020603050405020304" pitchFamily="18" charset="0"/>
            </a:endParaRPr>
          </a:p>
          <a:p>
            <a:pPr marL="0" indent="0" algn="just">
              <a:buNone/>
            </a:pPr>
            <a:endParaRPr lang="en-US" sz="2400" b="1" dirty="0">
              <a:latin typeface="Times New Roman" panose="02020603050405020304" pitchFamily="18" charset="0"/>
              <a:cs typeface="Times New Roman" panose="02020603050405020304" pitchFamily="18" charset="0"/>
            </a:endParaRPr>
          </a:p>
          <a:p>
            <a:pPr marL="0" indent="0" algn="just">
              <a:buNone/>
            </a:pPr>
            <a:endParaRPr lang="en-US" sz="2400" b="1" dirty="0">
              <a:latin typeface="Times New Roman" panose="02020603050405020304" pitchFamily="18" charset="0"/>
              <a:cs typeface="Times New Roman" panose="02020603050405020304" pitchFamily="18" charset="0"/>
            </a:endParaRPr>
          </a:p>
          <a:p>
            <a:pPr marL="0" indent="0" algn="just">
              <a:spcBef>
                <a:spcPts val="0"/>
              </a:spcBef>
              <a:buNone/>
            </a:pPr>
            <a:r>
              <a:rPr lang="en-US" sz="2400" b="1" dirty="0">
                <a:latin typeface="Amasis MT Pro Black" panose="020B0604020202020204" pitchFamily="18" charset="0"/>
                <a:cs typeface="Times New Roman" panose="02020603050405020304" pitchFamily="18" charset="0"/>
              </a:rPr>
              <a:t>Area of Expertise: </a:t>
            </a:r>
            <a:r>
              <a:rPr lang="en-US" sz="2400" b="1" i="1" dirty="0">
                <a:solidFill>
                  <a:srgbClr val="00B0F0"/>
                </a:solidFill>
                <a:latin typeface="Amasis MT Pro Black" panose="020B0604020202020204" pitchFamily="18" charset="0"/>
                <a:cs typeface="Times New Roman" panose="02020603050405020304" pitchFamily="18" charset="0"/>
              </a:rPr>
              <a:t>Data Science, Big Data Analytics</a:t>
            </a:r>
          </a:p>
          <a:p>
            <a:pPr marL="0" indent="0" algn="just">
              <a:spcBef>
                <a:spcPts val="0"/>
              </a:spcBef>
              <a:buNone/>
            </a:pPr>
            <a:r>
              <a:rPr lang="en-US" sz="2400" b="1" i="1" dirty="0">
                <a:solidFill>
                  <a:srgbClr val="00B0F0"/>
                </a:solidFill>
                <a:latin typeface="Amasis MT Pro Black" panose="020B0604020202020204" pitchFamily="18" charset="0"/>
                <a:cs typeface="Times New Roman" panose="02020603050405020304" pitchFamily="18" charset="0"/>
              </a:rPr>
              <a:t>                                &amp; Cloud Computing.</a:t>
            </a:r>
            <a:r>
              <a:rPr lang="en-US" b="1" dirty="0">
                <a:latin typeface="Times New Roman" panose="02020603050405020304" pitchFamily="18" charset="0"/>
                <a:cs typeface="Times New Roman" panose="02020603050405020304" pitchFamily="18" charset="0"/>
              </a:rPr>
              <a:t>		</a:t>
            </a:r>
            <a:endParaRPr lang="en-US" dirty="0">
              <a:latin typeface="Times New Roman" panose="02020603050405020304" pitchFamily="18" charset="0"/>
              <a:cs typeface="Times New Roman" panose="02020603050405020304" pitchFamily="18" charset="0"/>
            </a:endParaRPr>
          </a:p>
          <a:p>
            <a:pPr lvl="0" algn="just">
              <a:buFont typeface="Wingdings" panose="05000000000000000000" pitchFamily="2" charset="2"/>
              <a:buChar char="Ø"/>
            </a:pPr>
            <a:endParaRPr lang="en-US"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Ø"/>
            </a:pPr>
            <a:endParaRPr lang="en-US" dirty="0"/>
          </a:p>
          <a:p>
            <a:endParaRPr lang="en-US" dirty="0"/>
          </a:p>
          <a:p>
            <a:endParaRPr lang="en-US" dirty="0"/>
          </a:p>
        </p:txBody>
      </p:sp>
      <p:sp>
        <p:nvSpPr>
          <p:cNvPr id="4" name="Date Placeholder 3"/>
          <p:cNvSpPr>
            <a:spLocks noGrp="1"/>
          </p:cNvSpPr>
          <p:nvPr>
            <p:ph type="dt" sz="half" idx="10"/>
          </p:nvPr>
        </p:nvSpPr>
        <p:spPr/>
        <p:txBody>
          <a:bodyPr/>
          <a:lstStyle/>
          <a:p>
            <a:fld id="{C012460D-056F-43F9-A6F5-AEFF1BBE0499}" type="datetime1">
              <a:rPr lang="en-US" smtClean="0"/>
              <a:pPr/>
              <a:t>09/05/22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2</a:t>
            </a:fld>
            <a:endParaRPr lang="en-US"/>
          </a:p>
        </p:txBody>
      </p:sp>
      <p:sp>
        <p:nvSpPr>
          <p:cNvPr id="9" name="Title 1"/>
          <p:cNvSpPr txBox="1">
            <a:spLocks/>
          </p:cNvSpPr>
          <p:nvPr/>
        </p:nvSpPr>
        <p:spPr>
          <a:xfrm>
            <a:off x="1447800" y="0"/>
            <a:ext cx="76962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sz="2400" b="1" dirty="0"/>
              <a:t>Noida Institute of Engineering and Technology, </a:t>
            </a:r>
          </a:p>
          <a:p>
            <a:r>
              <a:rPr lang="en-US" sz="2400" b="1" dirty="0"/>
              <a:t>Greater Noida</a:t>
            </a:r>
          </a:p>
        </p:txBody>
      </p:sp>
      <p:pic>
        <p:nvPicPr>
          <p:cNvPr id="5" name="Picture 4" descr="A person wearing glasses&#10;&#10;Description automatically generated with medium confidence">
            <a:extLst>
              <a:ext uri="{FF2B5EF4-FFF2-40B4-BE49-F238E27FC236}">
                <a16:creationId xmlns:a16="http://schemas.microsoft.com/office/drawing/2014/main" xmlns="" id="{8DDDEC47-BC45-433B-9268-C166126FE0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10400" y="1219200"/>
            <a:ext cx="1830650" cy="23622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Footer Placeholder 1">
            <a:extLst>
              <a:ext uri="{FF2B5EF4-FFF2-40B4-BE49-F238E27FC236}">
                <a16:creationId xmlns:a16="http://schemas.microsoft.com/office/drawing/2014/main" xmlns="" id="{52F0D133-D53A-414C-87DA-BF9266CA2150}"/>
              </a:ext>
            </a:extLst>
          </p:cNvPr>
          <p:cNvSpPr>
            <a:spLocks noGrp="1"/>
          </p:cNvSpPr>
          <p:nvPr>
            <p:ph type="ftr" sz="quarter" idx="11"/>
          </p:nvPr>
        </p:nvSpPr>
        <p:spPr/>
        <p:txBody>
          <a:bodyPr/>
          <a:lstStyle/>
          <a:p>
            <a:r>
              <a:rPr lang="en-US"/>
              <a:t>Mr. SOVERS SINGH BISHT                  UNIT 05</a:t>
            </a:r>
            <a:endParaRPr lang="en-US" dirty="0"/>
          </a:p>
        </p:txBody>
      </p:sp>
      <p:pic>
        <p:nvPicPr>
          <p:cNvPr id="10" name="Picture 9" descr="Logo, company name&#10;&#10;Description automatically generated">
            <a:extLst>
              <a:ext uri="{FF2B5EF4-FFF2-40B4-BE49-F238E27FC236}">
                <a16:creationId xmlns:a16="http://schemas.microsoft.com/office/drawing/2014/main" xmlns="" id="{FF55A2C9-2B44-4189-8663-BC413647759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76600" y="4800600"/>
            <a:ext cx="2895600" cy="114840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1" name="Picture 10">
            <a:extLst>
              <a:ext uri="{FF2B5EF4-FFF2-40B4-BE49-F238E27FC236}">
                <a16:creationId xmlns:a16="http://schemas.microsoft.com/office/drawing/2014/main" xmlns="" id="{86A063F9-EE2A-4CD1-86CE-99CBDBE9C055}"/>
              </a:ext>
            </a:extLst>
          </p:cNvPr>
          <p:cNvPicPr>
            <a:picLocks noChangeAspect="1"/>
          </p:cNvPicPr>
          <p:nvPr/>
        </p:nvPicPr>
        <p:blipFill>
          <a:blip r:embed="rId5"/>
          <a:stretch>
            <a:fillRect/>
          </a:stretch>
        </p:blipFill>
        <p:spPr>
          <a:xfrm>
            <a:off x="0" y="-27448"/>
            <a:ext cx="1384300" cy="812800"/>
          </a:xfrm>
          <a:prstGeom prst="rect">
            <a:avLst/>
          </a:prstGeom>
        </p:spPr>
      </p:pic>
    </p:spTree>
    <p:extLst>
      <p:ext uri="{BB962C8B-B14F-4D97-AF65-F5344CB8AC3E}">
        <p14:creationId xmlns:p14="http://schemas.microsoft.com/office/powerpoint/2010/main" val="1200482600"/>
      </p:ext>
    </p:extLst>
  </p:cSld>
  <p:clrMapOvr>
    <a:masterClrMapping/>
  </p:clrMapOvr>
  <p:transition xmlns:p14="http://schemas.microsoft.com/office/powerpoint/2010/main" spd="slow">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randombar(horizontal)">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title"/>
          </p:nvPr>
        </p:nvSpPr>
        <p:spPr>
          <a:xfrm>
            <a:off x="457200" y="436294"/>
            <a:ext cx="9753600" cy="875240"/>
          </a:xfrm>
          <a:prstGeom prst="rect">
            <a:avLst/>
          </a:prstGeom>
        </p:spPr>
        <p:txBody>
          <a:bodyPr vert="horz" wrap="square" lIns="0" tIns="13335" rIns="0" bIns="0" rtlCol="0">
            <a:spAutoFit/>
          </a:bodyPr>
          <a:lstStyle/>
          <a:p>
            <a:pPr marL="12700">
              <a:lnSpc>
                <a:spcPct val="100000"/>
              </a:lnSpc>
              <a:spcBef>
                <a:spcPts val="105"/>
              </a:spcBef>
              <a:tabLst>
                <a:tab pos="8241665" algn="l"/>
              </a:tabLst>
            </a:pPr>
            <a:r>
              <a:rPr sz="2800" b="1" spc="-175" dirty="0"/>
              <a:t> </a:t>
            </a:r>
            <a:r>
              <a:rPr lang="en-US" sz="2800" b="1" spc="-175" dirty="0"/>
              <a:t/>
            </a:r>
            <a:br>
              <a:rPr lang="en-US" sz="2800" b="1" spc="-175" dirty="0"/>
            </a:br>
            <a:r>
              <a:rPr sz="2800" b="1" spc="-5" dirty="0"/>
              <a:t>Introduction</a:t>
            </a:r>
            <a:r>
              <a:rPr lang="en-US" sz="2800" b="1" spc="-5" dirty="0"/>
              <a:t> </a:t>
            </a:r>
            <a:r>
              <a:rPr sz="2800" b="1" dirty="0"/>
              <a:t>NoSQL	</a:t>
            </a:r>
          </a:p>
        </p:txBody>
      </p:sp>
      <p:sp>
        <p:nvSpPr>
          <p:cNvPr id="5" name="object 5"/>
          <p:cNvSpPr txBox="1"/>
          <p:nvPr/>
        </p:nvSpPr>
        <p:spPr>
          <a:xfrm>
            <a:off x="688340" y="1320139"/>
            <a:ext cx="7998460" cy="4460195"/>
          </a:xfrm>
          <a:prstGeom prst="rect">
            <a:avLst/>
          </a:prstGeom>
        </p:spPr>
        <p:txBody>
          <a:bodyPr vert="horz" wrap="square" lIns="0" tIns="88900" rIns="0" bIns="0" rtlCol="0">
            <a:spAutoFit/>
          </a:bodyPr>
          <a:lstStyle/>
          <a:p>
            <a:pPr marL="527050" indent="-514350">
              <a:lnSpc>
                <a:spcPct val="100000"/>
              </a:lnSpc>
              <a:spcBef>
                <a:spcPts val="700"/>
              </a:spcBef>
              <a:buClr>
                <a:srgbClr val="717BA2"/>
              </a:buClr>
              <a:buSzPct val="75000"/>
              <a:buFont typeface="+mj-lt"/>
              <a:buAutoNum type="arabicPeriod"/>
              <a:tabLst>
                <a:tab pos="286385" algn="l"/>
                <a:tab pos="287020" algn="l"/>
              </a:tabLst>
            </a:pPr>
            <a:r>
              <a:rPr sz="2400" dirty="0">
                <a:latin typeface="+mj-lt"/>
                <a:cs typeface="Arial"/>
              </a:rPr>
              <a:t>Stands for Not Only</a:t>
            </a:r>
            <a:r>
              <a:rPr sz="2400" spc="-30" dirty="0">
                <a:latin typeface="+mj-lt"/>
                <a:cs typeface="Arial"/>
              </a:rPr>
              <a:t> </a:t>
            </a:r>
            <a:r>
              <a:rPr sz="2400" dirty="0">
                <a:latin typeface="+mj-lt"/>
                <a:cs typeface="Arial"/>
              </a:rPr>
              <a:t>SQL.</a:t>
            </a:r>
          </a:p>
          <a:p>
            <a:pPr marL="526415" marR="5080" indent="-514350">
              <a:lnSpc>
                <a:spcPct val="100000"/>
              </a:lnSpc>
              <a:spcBef>
                <a:spcPts val="600"/>
              </a:spcBef>
              <a:buClr>
                <a:srgbClr val="717BA2"/>
              </a:buClr>
              <a:buSzPct val="75000"/>
              <a:buFont typeface="+mj-lt"/>
              <a:buAutoNum type="arabicPeriod"/>
              <a:tabLst>
                <a:tab pos="286385" algn="l"/>
                <a:tab pos="287020" algn="l"/>
              </a:tabLst>
            </a:pPr>
            <a:r>
              <a:rPr sz="2400" dirty="0">
                <a:latin typeface="+mj-lt"/>
                <a:cs typeface="Arial"/>
              </a:rPr>
              <a:t>The idea of NoSQL founded in 19</a:t>
            </a:r>
            <a:r>
              <a:rPr lang="en-IN" sz="2400" dirty="0">
                <a:latin typeface="+mj-lt"/>
                <a:cs typeface="Arial"/>
              </a:rPr>
              <a:t>9</a:t>
            </a:r>
            <a:r>
              <a:rPr sz="2400" dirty="0">
                <a:latin typeface="+mj-lt"/>
                <a:cs typeface="Arial"/>
              </a:rPr>
              <a:t>8 with</a:t>
            </a:r>
            <a:r>
              <a:rPr sz="2400" spc="-130" dirty="0">
                <a:latin typeface="+mj-lt"/>
                <a:cs typeface="Arial"/>
              </a:rPr>
              <a:t> </a:t>
            </a:r>
            <a:r>
              <a:rPr sz="2400" dirty="0">
                <a:latin typeface="+mj-lt"/>
                <a:cs typeface="Arial"/>
              </a:rPr>
              <a:t>term lightweight</a:t>
            </a:r>
            <a:r>
              <a:rPr lang="en-US" sz="2400" dirty="0">
                <a:latin typeface="+mj-lt"/>
                <a:cs typeface="Arial"/>
              </a:rPr>
              <a:t> </a:t>
            </a:r>
            <a:r>
              <a:rPr sz="2400" dirty="0">
                <a:latin typeface="+mj-lt"/>
                <a:cs typeface="Arial"/>
              </a:rPr>
              <a:t>Schema</a:t>
            </a:r>
            <a:r>
              <a:rPr lang="en-US" sz="2400" dirty="0">
                <a:latin typeface="+mj-lt"/>
                <a:cs typeface="Arial"/>
              </a:rPr>
              <a:t> </a:t>
            </a:r>
            <a:r>
              <a:rPr sz="2400" dirty="0">
                <a:latin typeface="+mj-lt"/>
                <a:cs typeface="Arial"/>
              </a:rPr>
              <a:t>Less by Carlo</a:t>
            </a:r>
            <a:r>
              <a:rPr sz="2400" spc="-60" dirty="0">
                <a:latin typeface="+mj-lt"/>
                <a:cs typeface="Arial"/>
              </a:rPr>
              <a:t> </a:t>
            </a:r>
            <a:r>
              <a:rPr sz="2400" dirty="0">
                <a:latin typeface="+mj-lt"/>
                <a:cs typeface="Arial"/>
              </a:rPr>
              <a:t>Strozzi.</a:t>
            </a:r>
          </a:p>
          <a:p>
            <a:pPr marL="527050" indent="-514350">
              <a:lnSpc>
                <a:spcPct val="100000"/>
              </a:lnSpc>
              <a:spcBef>
                <a:spcPts val="600"/>
              </a:spcBef>
              <a:buClr>
                <a:srgbClr val="717BA2"/>
              </a:buClr>
              <a:buSzPct val="75000"/>
              <a:buFont typeface="+mj-lt"/>
              <a:buAutoNum type="arabicPeriod"/>
              <a:tabLst>
                <a:tab pos="286385" algn="l"/>
                <a:tab pos="287020" algn="l"/>
              </a:tabLst>
            </a:pPr>
            <a:r>
              <a:rPr lang="en-IN" sz="2400" dirty="0">
                <a:latin typeface="+mj-lt"/>
                <a:cs typeface="Arial"/>
              </a:rPr>
              <a:t>Open-source</a:t>
            </a:r>
            <a:r>
              <a:rPr sz="2400" spc="-40" dirty="0">
                <a:latin typeface="+mj-lt"/>
                <a:cs typeface="Arial"/>
              </a:rPr>
              <a:t> </a:t>
            </a:r>
            <a:r>
              <a:rPr sz="2400" dirty="0">
                <a:latin typeface="+mj-lt"/>
                <a:cs typeface="Arial"/>
              </a:rPr>
              <a:t>database.</a:t>
            </a:r>
          </a:p>
          <a:p>
            <a:pPr marL="527050" indent="-514350">
              <a:lnSpc>
                <a:spcPct val="100000"/>
              </a:lnSpc>
              <a:spcBef>
                <a:spcPts val="600"/>
              </a:spcBef>
              <a:buClr>
                <a:srgbClr val="717BA2"/>
              </a:buClr>
              <a:buSzPct val="75000"/>
              <a:buFont typeface="+mj-lt"/>
              <a:buAutoNum type="arabicPeriod"/>
              <a:tabLst>
                <a:tab pos="286385" algn="l"/>
                <a:tab pos="287020" algn="l"/>
              </a:tabLst>
            </a:pPr>
            <a:r>
              <a:rPr sz="2400" dirty="0">
                <a:latin typeface="+mj-lt"/>
                <a:cs typeface="Arial"/>
              </a:rPr>
              <a:t>NoSQL will be </a:t>
            </a:r>
            <a:r>
              <a:rPr sz="2400" spc="-5" dirty="0">
                <a:latin typeface="+mj-lt"/>
                <a:cs typeface="Arial"/>
              </a:rPr>
              <a:t>the </a:t>
            </a:r>
            <a:r>
              <a:rPr sz="2400" dirty="0">
                <a:latin typeface="+mj-lt"/>
                <a:cs typeface="Arial"/>
              </a:rPr>
              <a:t>future</a:t>
            </a:r>
            <a:r>
              <a:rPr sz="2400" spc="-120" dirty="0">
                <a:latin typeface="+mj-lt"/>
                <a:cs typeface="Arial"/>
              </a:rPr>
              <a:t> </a:t>
            </a:r>
            <a:r>
              <a:rPr sz="2400" dirty="0">
                <a:latin typeface="+mj-lt"/>
                <a:cs typeface="Arial"/>
              </a:rPr>
              <a:t>database.</a:t>
            </a:r>
          </a:p>
          <a:p>
            <a:pPr marL="527050" indent="-514350">
              <a:lnSpc>
                <a:spcPct val="100000"/>
              </a:lnSpc>
              <a:spcBef>
                <a:spcPts val="605"/>
              </a:spcBef>
              <a:buClr>
                <a:srgbClr val="717BA2"/>
              </a:buClr>
              <a:buSzPct val="75000"/>
              <a:buFont typeface="+mj-lt"/>
              <a:buAutoNum type="arabicPeriod"/>
              <a:tabLst>
                <a:tab pos="286385" algn="l"/>
                <a:tab pos="287020" algn="l"/>
              </a:tabLst>
            </a:pPr>
            <a:r>
              <a:rPr sz="2400" spc="-35" dirty="0">
                <a:latin typeface="+mj-lt"/>
                <a:cs typeface="Arial"/>
              </a:rPr>
              <a:t>Very </a:t>
            </a:r>
            <a:r>
              <a:rPr sz="2400" dirty="0">
                <a:latin typeface="+mj-lt"/>
                <a:cs typeface="Arial"/>
              </a:rPr>
              <a:t>compatible with distributed</a:t>
            </a:r>
            <a:r>
              <a:rPr sz="2400" spc="-20" dirty="0">
                <a:latin typeface="+mj-lt"/>
                <a:cs typeface="Arial"/>
              </a:rPr>
              <a:t> </a:t>
            </a:r>
            <a:r>
              <a:rPr sz="2400" dirty="0">
                <a:latin typeface="+mj-lt"/>
                <a:cs typeface="Arial"/>
              </a:rPr>
              <a:t>systems.</a:t>
            </a:r>
          </a:p>
          <a:p>
            <a:pPr marL="527050" indent="-514350">
              <a:lnSpc>
                <a:spcPct val="100000"/>
              </a:lnSpc>
              <a:spcBef>
                <a:spcPts val="600"/>
              </a:spcBef>
              <a:buClr>
                <a:srgbClr val="717BA2"/>
              </a:buClr>
              <a:buSzPct val="75000"/>
              <a:buFont typeface="+mj-lt"/>
              <a:buAutoNum type="arabicPeriod"/>
              <a:tabLst>
                <a:tab pos="286385" algn="l"/>
                <a:tab pos="287020" algn="l"/>
              </a:tabLst>
            </a:pPr>
            <a:r>
              <a:rPr sz="2400" dirty="0">
                <a:latin typeface="+mj-lt"/>
                <a:cs typeface="Arial"/>
              </a:rPr>
              <a:t>Lower</a:t>
            </a:r>
            <a:r>
              <a:rPr sz="2400" spc="-35" dirty="0">
                <a:latin typeface="+mj-lt"/>
                <a:cs typeface="Arial"/>
              </a:rPr>
              <a:t> </a:t>
            </a:r>
            <a:r>
              <a:rPr sz="2400" dirty="0">
                <a:latin typeface="+mj-lt"/>
                <a:cs typeface="Arial"/>
              </a:rPr>
              <a:t>cost.</a:t>
            </a:r>
          </a:p>
          <a:p>
            <a:pPr marL="527050" indent="-514350">
              <a:lnSpc>
                <a:spcPct val="100000"/>
              </a:lnSpc>
              <a:spcBef>
                <a:spcPts val="600"/>
              </a:spcBef>
              <a:buClr>
                <a:srgbClr val="717BA2"/>
              </a:buClr>
              <a:buSzPct val="75000"/>
              <a:buFont typeface="+mj-lt"/>
              <a:buAutoNum type="arabicPeriod"/>
              <a:tabLst>
                <a:tab pos="286385" algn="l"/>
                <a:tab pos="287020" algn="l"/>
              </a:tabLst>
            </a:pPr>
            <a:r>
              <a:rPr sz="2400" dirty="0">
                <a:latin typeface="+mj-lt"/>
                <a:cs typeface="Arial"/>
              </a:rPr>
              <a:t>High performance</a:t>
            </a:r>
            <a:r>
              <a:rPr sz="2400" spc="-50" dirty="0">
                <a:latin typeface="+mj-lt"/>
                <a:cs typeface="Arial"/>
              </a:rPr>
              <a:t> </a:t>
            </a:r>
            <a:r>
              <a:rPr sz="2800" dirty="0">
                <a:latin typeface="+mj-lt"/>
                <a:cs typeface="Arial"/>
              </a:rPr>
              <a:t>database</a:t>
            </a:r>
            <a:r>
              <a:rPr sz="2400" dirty="0">
                <a:latin typeface="+mj-lt"/>
                <a:cs typeface="Arial"/>
              </a:rPr>
              <a:t>.</a:t>
            </a:r>
          </a:p>
          <a:p>
            <a:pPr marL="527050" indent="-514350">
              <a:lnSpc>
                <a:spcPct val="100000"/>
              </a:lnSpc>
              <a:spcBef>
                <a:spcPts val="600"/>
              </a:spcBef>
              <a:buClr>
                <a:srgbClr val="717BA2"/>
              </a:buClr>
              <a:buSzPct val="75000"/>
              <a:buFont typeface="+mj-lt"/>
              <a:buAutoNum type="arabicPeriod"/>
              <a:tabLst>
                <a:tab pos="286385" algn="l"/>
                <a:tab pos="287020" algn="l"/>
              </a:tabLst>
            </a:pPr>
            <a:r>
              <a:rPr sz="2400" spc="5" dirty="0">
                <a:latin typeface="+mj-lt"/>
                <a:cs typeface="Arial"/>
              </a:rPr>
              <a:t>Founded </a:t>
            </a:r>
            <a:r>
              <a:rPr sz="2400" spc="-5" dirty="0">
                <a:latin typeface="+mj-lt"/>
                <a:cs typeface="Arial"/>
              </a:rPr>
              <a:t>to </a:t>
            </a:r>
            <a:r>
              <a:rPr sz="2400" dirty="0">
                <a:latin typeface="+mj-lt"/>
                <a:cs typeface="Arial"/>
              </a:rPr>
              <a:t>handle </a:t>
            </a:r>
            <a:r>
              <a:rPr sz="2400" spc="5" dirty="0">
                <a:latin typeface="+mj-lt"/>
                <a:cs typeface="Arial"/>
              </a:rPr>
              <a:t>huge </a:t>
            </a:r>
            <a:r>
              <a:rPr sz="2400" dirty="0">
                <a:latin typeface="+mj-lt"/>
                <a:cs typeface="Arial"/>
              </a:rPr>
              <a:t>data</a:t>
            </a:r>
            <a:r>
              <a:rPr sz="2400" spc="-50" dirty="0">
                <a:latin typeface="+mj-lt"/>
                <a:cs typeface="Arial"/>
              </a:rPr>
              <a:t> </a:t>
            </a:r>
            <a:r>
              <a:rPr sz="2400" spc="5" dirty="0">
                <a:latin typeface="+mj-lt"/>
                <a:cs typeface="Arial"/>
              </a:rPr>
              <a:t>space.</a:t>
            </a:r>
            <a:endParaRPr sz="2400" dirty="0">
              <a:latin typeface="+mj-lt"/>
              <a:cs typeface="Arial"/>
            </a:endParaRPr>
          </a:p>
          <a:p>
            <a:pPr marL="527050" indent="-514350">
              <a:lnSpc>
                <a:spcPct val="100000"/>
              </a:lnSpc>
              <a:spcBef>
                <a:spcPts val="600"/>
              </a:spcBef>
              <a:buClr>
                <a:srgbClr val="717BA2"/>
              </a:buClr>
              <a:buSzPct val="75000"/>
              <a:buFont typeface="+mj-lt"/>
              <a:buAutoNum type="arabicPeriod"/>
              <a:tabLst>
                <a:tab pos="286385" algn="l"/>
                <a:tab pos="287020" algn="l"/>
              </a:tabLst>
            </a:pPr>
            <a:r>
              <a:rPr sz="2400" dirty="0">
                <a:latin typeface="+mj-lt"/>
                <a:cs typeface="Arial"/>
              </a:rPr>
              <a:t>Used </a:t>
            </a:r>
            <a:r>
              <a:rPr sz="2400" spc="-5" dirty="0">
                <a:latin typeface="+mj-lt"/>
                <a:cs typeface="Arial"/>
              </a:rPr>
              <a:t>by </a:t>
            </a:r>
            <a:r>
              <a:rPr sz="2400" dirty="0">
                <a:latin typeface="+mj-lt"/>
                <a:cs typeface="Arial"/>
              </a:rPr>
              <a:t>Facebook , Google , Wikipedia</a:t>
            </a:r>
            <a:r>
              <a:rPr sz="2400" spc="-125" dirty="0">
                <a:latin typeface="+mj-lt"/>
                <a:cs typeface="Arial"/>
              </a:rPr>
              <a:t> </a:t>
            </a:r>
            <a:r>
              <a:rPr sz="2400" dirty="0">
                <a:latin typeface="+mj-lt"/>
                <a:cs typeface="Arial"/>
              </a:rPr>
              <a:t>…</a:t>
            </a:r>
          </a:p>
        </p:txBody>
      </p:sp>
      <p:sp>
        <p:nvSpPr>
          <p:cNvPr id="6" name="Date Placeholder 5">
            <a:extLst>
              <a:ext uri="{FF2B5EF4-FFF2-40B4-BE49-F238E27FC236}">
                <a16:creationId xmlns:a16="http://schemas.microsoft.com/office/drawing/2014/main" xmlns="" id="{F9C937E6-4D2B-4DB9-83DC-7D0EE9DAEB6A}"/>
              </a:ext>
            </a:extLst>
          </p:cNvPr>
          <p:cNvSpPr>
            <a:spLocks noGrp="1"/>
          </p:cNvSpPr>
          <p:nvPr>
            <p:ph type="dt" sz="half" idx="10"/>
          </p:nvPr>
        </p:nvSpPr>
        <p:spPr/>
        <p:txBody>
          <a:bodyPr/>
          <a:lstStyle/>
          <a:p>
            <a:fld id="{F2A34016-791E-45E7-84D0-575E2FA872EC}" type="datetime1">
              <a:rPr lang="en-US" smtClean="0"/>
              <a:pPr/>
              <a:t>09/05/22</a:t>
            </a:fld>
            <a:endParaRPr lang="en-US" dirty="0"/>
          </a:p>
        </p:txBody>
      </p:sp>
      <p:sp>
        <p:nvSpPr>
          <p:cNvPr id="7" name="Footer Placeholder 6">
            <a:extLst>
              <a:ext uri="{FF2B5EF4-FFF2-40B4-BE49-F238E27FC236}">
                <a16:creationId xmlns:a16="http://schemas.microsoft.com/office/drawing/2014/main" xmlns="" id="{B25A5735-6AF6-42DB-881D-9FD3FBE1F83A}"/>
              </a:ext>
            </a:extLst>
          </p:cNvPr>
          <p:cNvSpPr>
            <a:spLocks noGrp="1"/>
          </p:cNvSpPr>
          <p:nvPr>
            <p:ph type="ftr" sz="quarter" idx="11"/>
          </p:nvPr>
        </p:nvSpPr>
        <p:spPr/>
        <p:txBody>
          <a:bodyPr/>
          <a:lstStyle/>
          <a:p>
            <a:r>
              <a:rPr lang="en-US"/>
              <a:t>Mr. SOVERS SINGH BISHT                  UNIT 05</a:t>
            </a:r>
            <a:endParaRPr lang="en-US" dirty="0"/>
          </a:p>
        </p:txBody>
      </p:sp>
      <p:sp>
        <p:nvSpPr>
          <p:cNvPr id="8" name="Slide Number Placeholder 7">
            <a:extLst>
              <a:ext uri="{FF2B5EF4-FFF2-40B4-BE49-F238E27FC236}">
                <a16:creationId xmlns:a16="http://schemas.microsoft.com/office/drawing/2014/main" xmlns="" id="{84D74B14-8DB7-43AE-9D6D-8AC75A0FABAB}"/>
              </a:ext>
            </a:extLst>
          </p:cNvPr>
          <p:cNvSpPr>
            <a:spLocks noGrp="1"/>
          </p:cNvSpPr>
          <p:nvPr>
            <p:ph type="sldNum" sz="quarter" idx="12"/>
          </p:nvPr>
        </p:nvSpPr>
        <p:spPr/>
        <p:txBody>
          <a:bodyPr/>
          <a:lstStyle/>
          <a:p>
            <a:fld id="{B6F15528-21DE-4FAA-801E-634DDDAF4B2B}" type="slidenum">
              <a:rPr lang="en-US" smtClean="0"/>
              <a:pPr/>
              <a:t>20</a:t>
            </a:fld>
            <a:endParaRPr lang="en-US" dirty="0"/>
          </a:p>
        </p:txBody>
      </p:sp>
      <p:sp>
        <p:nvSpPr>
          <p:cNvPr id="10" name="Title 1">
            <a:extLst>
              <a:ext uri="{FF2B5EF4-FFF2-40B4-BE49-F238E27FC236}">
                <a16:creationId xmlns:a16="http://schemas.microsoft.com/office/drawing/2014/main" xmlns="" id="{0ACF2939-106B-4DDA-82EB-FDC59BD5027A}"/>
              </a:ext>
            </a:extLst>
          </p:cNvPr>
          <p:cNvSpPr txBox="1">
            <a:spLocks/>
          </p:cNvSpPr>
          <p:nvPr/>
        </p:nvSpPr>
        <p:spPr>
          <a:xfrm>
            <a:off x="1378974"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dirty="0"/>
              <a:t>Definition of NoSQL</a:t>
            </a:r>
          </a:p>
        </p:txBody>
      </p:sp>
      <p:pic>
        <p:nvPicPr>
          <p:cNvPr id="11" name="Picture 10">
            <a:extLst>
              <a:ext uri="{FF2B5EF4-FFF2-40B4-BE49-F238E27FC236}">
                <a16:creationId xmlns:a16="http://schemas.microsoft.com/office/drawing/2014/main" xmlns="" id="{B77C97F1-C5DC-47D8-8569-B62B99AC8F68}"/>
              </a:ext>
            </a:extLst>
          </p:cNvPr>
          <p:cNvPicPr>
            <a:picLocks noChangeAspect="1"/>
          </p:cNvPicPr>
          <p:nvPr/>
        </p:nvPicPr>
        <p:blipFill>
          <a:blip r:embed="rId2"/>
          <a:stretch>
            <a:fillRect/>
          </a:stretch>
        </p:blipFill>
        <p:spPr>
          <a:xfrm>
            <a:off x="0" y="-27448"/>
            <a:ext cx="1384300" cy="81280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5940" y="658202"/>
            <a:ext cx="7922260" cy="352019"/>
          </a:xfrm>
          <a:prstGeom prst="rect">
            <a:avLst/>
          </a:prstGeom>
        </p:spPr>
        <p:txBody>
          <a:bodyPr vert="horz" wrap="square" lIns="0" tIns="13335" rIns="0" bIns="0" rtlCol="0">
            <a:spAutoFit/>
          </a:bodyPr>
          <a:lstStyle/>
          <a:p>
            <a:pPr marL="12700">
              <a:lnSpc>
                <a:spcPct val="100000"/>
              </a:lnSpc>
              <a:spcBef>
                <a:spcPts val="105"/>
              </a:spcBef>
            </a:pPr>
            <a:r>
              <a:rPr sz="2200" b="1" u="none" spc="135" dirty="0">
                <a:cs typeface="Georgia"/>
              </a:rPr>
              <a:t>Increasing </a:t>
            </a:r>
            <a:r>
              <a:rPr sz="2200" b="1" u="none" spc="90" dirty="0">
                <a:cs typeface="Georgia"/>
              </a:rPr>
              <a:t>Web </a:t>
            </a:r>
            <a:r>
              <a:rPr sz="2200" b="1" u="none" spc="114" dirty="0">
                <a:cs typeface="Georgia"/>
              </a:rPr>
              <a:t>Application</a:t>
            </a:r>
            <a:r>
              <a:rPr sz="2200" b="1" u="none" spc="440" dirty="0">
                <a:cs typeface="Georgia"/>
              </a:rPr>
              <a:t> </a:t>
            </a:r>
            <a:r>
              <a:rPr sz="2200" b="1" u="none" spc="185" dirty="0">
                <a:cs typeface="Georgia"/>
              </a:rPr>
              <a:t>Data.</a:t>
            </a:r>
          </a:p>
        </p:txBody>
      </p:sp>
      <p:sp>
        <p:nvSpPr>
          <p:cNvPr id="3" name="object 3"/>
          <p:cNvSpPr/>
          <p:nvPr/>
        </p:nvSpPr>
        <p:spPr>
          <a:xfrm>
            <a:off x="1073581" y="1518052"/>
            <a:ext cx="6997700" cy="4525851"/>
          </a:xfrm>
          <a:prstGeom prst="rect">
            <a:avLst/>
          </a:prstGeom>
          <a:blipFill>
            <a:blip r:embed="rId2" cstate="print"/>
            <a:stretch>
              <a:fillRect/>
            </a:stretch>
          </a:blipFill>
        </p:spPr>
        <p:txBody>
          <a:bodyPr wrap="square" lIns="0" tIns="0" rIns="0" bIns="0" rtlCol="0"/>
          <a:lstStyle/>
          <a:p>
            <a:endParaRPr/>
          </a:p>
        </p:txBody>
      </p:sp>
      <p:sp>
        <p:nvSpPr>
          <p:cNvPr id="4" name="Date Placeholder 3">
            <a:extLst>
              <a:ext uri="{FF2B5EF4-FFF2-40B4-BE49-F238E27FC236}">
                <a16:creationId xmlns:a16="http://schemas.microsoft.com/office/drawing/2014/main" xmlns="" id="{1127DDE0-7533-4C01-AFEB-F30602EBA4C0}"/>
              </a:ext>
            </a:extLst>
          </p:cNvPr>
          <p:cNvSpPr>
            <a:spLocks noGrp="1"/>
          </p:cNvSpPr>
          <p:nvPr>
            <p:ph type="dt" sz="half" idx="10"/>
          </p:nvPr>
        </p:nvSpPr>
        <p:spPr/>
        <p:txBody>
          <a:bodyPr/>
          <a:lstStyle/>
          <a:p>
            <a:fld id="{E691C2DB-9662-498A-B172-4313A50F0B76}" type="datetime1">
              <a:rPr lang="en-US" smtClean="0"/>
              <a:pPr/>
              <a:t>09/05/22</a:t>
            </a:fld>
            <a:endParaRPr lang="en-US" dirty="0"/>
          </a:p>
        </p:txBody>
      </p:sp>
      <p:sp>
        <p:nvSpPr>
          <p:cNvPr id="5" name="Footer Placeholder 4">
            <a:extLst>
              <a:ext uri="{FF2B5EF4-FFF2-40B4-BE49-F238E27FC236}">
                <a16:creationId xmlns:a16="http://schemas.microsoft.com/office/drawing/2014/main" xmlns="" id="{4F7A309D-04A3-4A0F-B094-0D448C448754}"/>
              </a:ext>
            </a:extLst>
          </p:cNvPr>
          <p:cNvSpPr>
            <a:spLocks noGrp="1"/>
          </p:cNvSpPr>
          <p:nvPr>
            <p:ph type="ftr" sz="quarter" idx="11"/>
          </p:nvPr>
        </p:nvSpPr>
        <p:spPr/>
        <p:txBody>
          <a:bodyPr/>
          <a:lstStyle/>
          <a:p>
            <a:r>
              <a:rPr lang="en-US"/>
              <a:t>Mr. SOVERS SINGH BISHT                  UNIT 05</a:t>
            </a:r>
            <a:endParaRPr lang="en-US" dirty="0"/>
          </a:p>
        </p:txBody>
      </p:sp>
      <p:sp>
        <p:nvSpPr>
          <p:cNvPr id="6" name="Slide Number Placeholder 5">
            <a:extLst>
              <a:ext uri="{FF2B5EF4-FFF2-40B4-BE49-F238E27FC236}">
                <a16:creationId xmlns:a16="http://schemas.microsoft.com/office/drawing/2014/main" xmlns="" id="{6D946D08-BAA0-4667-8877-3D3899F02A85}"/>
              </a:ext>
            </a:extLst>
          </p:cNvPr>
          <p:cNvSpPr>
            <a:spLocks noGrp="1"/>
          </p:cNvSpPr>
          <p:nvPr>
            <p:ph type="sldNum" sz="quarter" idx="12"/>
          </p:nvPr>
        </p:nvSpPr>
        <p:spPr/>
        <p:txBody>
          <a:bodyPr/>
          <a:lstStyle/>
          <a:p>
            <a:fld id="{B6F15528-21DE-4FAA-801E-634DDDAF4B2B}" type="slidenum">
              <a:rPr lang="en-US" smtClean="0"/>
              <a:pPr/>
              <a:t>21</a:t>
            </a:fld>
            <a:endParaRPr lang="en-US" dirty="0"/>
          </a:p>
        </p:txBody>
      </p:sp>
      <p:sp>
        <p:nvSpPr>
          <p:cNvPr id="8" name="Title 1">
            <a:extLst>
              <a:ext uri="{FF2B5EF4-FFF2-40B4-BE49-F238E27FC236}">
                <a16:creationId xmlns:a16="http://schemas.microsoft.com/office/drawing/2014/main" xmlns="" id="{EC192EE8-E4C3-445B-949F-F4CA3EA3BC76}"/>
              </a:ext>
            </a:extLst>
          </p:cNvPr>
          <p:cNvSpPr txBox="1">
            <a:spLocks/>
          </p:cNvSpPr>
          <p:nvPr/>
        </p:nvSpPr>
        <p:spPr>
          <a:xfrm>
            <a:off x="1378974"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dirty="0"/>
              <a:t>Definition of NoSQL</a:t>
            </a:r>
          </a:p>
        </p:txBody>
      </p:sp>
      <p:pic>
        <p:nvPicPr>
          <p:cNvPr id="9" name="Picture 8">
            <a:extLst>
              <a:ext uri="{FF2B5EF4-FFF2-40B4-BE49-F238E27FC236}">
                <a16:creationId xmlns:a16="http://schemas.microsoft.com/office/drawing/2014/main" xmlns="" id="{69FF1E6D-EA64-4790-849D-9609F9393C7C}"/>
              </a:ext>
            </a:extLst>
          </p:cNvPr>
          <p:cNvPicPr>
            <a:picLocks noChangeAspect="1"/>
          </p:cNvPicPr>
          <p:nvPr/>
        </p:nvPicPr>
        <p:blipFill>
          <a:blip r:embed="rId3"/>
          <a:stretch>
            <a:fillRect/>
          </a:stretch>
        </p:blipFill>
        <p:spPr>
          <a:xfrm>
            <a:off x="0" y="-27448"/>
            <a:ext cx="1384300" cy="81280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63955" y="658202"/>
            <a:ext cx="6727445" cy="352019"/>
          </a:xfrm>
          <a:prstGeom prst="rect">
            <a:avLst/>
          </a:prstGeom>
        </p:spPr>
        <p:txBody>
          <a:bodyPr vert="horz" wrap="square" lIns="0" tIns="13335" rIns="0" bIns="0" rtlCol="0">
            <a:spAutoFit/>
          </a:bodyPr>
          <a:lstStyle/>
          <a:p>
            <a:pPr marL="12700">
              <a:lnSpc>
                <a:spcPct val="100000"/>
              </a:lnSpc>
              <a:spcBef>
                <a:spcPts val="105"/>
              </a:spcBef>
            </a:pPr>
            <a:r>
              <a:rPr sz="2200" b="1" u="none" spc="165" dirty="0">
                <a:cs typeface="Georgia"/>
              </a:rPr>
              <a:t>Characteristic </a:t>
            </a:r>
            <a:r>
              <a:rPr sz="2200" b="1" u="none" spc="25" dirty="0">
                <a:cs typeface="Georgia"/>
              </a:rPr>
              <a:t>of</a:t>
            </a:r>
            <a:r>
              <a:rPr sz="2200" b="1" u="none" spc="250" dirty="0">
                <a:cs typeface="Georgia"/>
              </a:rPr>
              <a:t> </a:t>
            </a:r>
            <a:r>
              <a:rPr sz="2200" b="1" u="none" spc="95" dirty="0">
                <a:cs typeface="Georgia"/>
              </a:rPr>
              <a:t>NoSQL</a:t>
            </a:r>
          </a:p>
        </p:txBody>
      </p:sp>
      <p:sp>
        <p:nvSpPr>
          <p:cNvPr id="3" name="object 3"/>
          <p:cNvSpPr txBox="1"/>
          <p:nvPr/>
        </p:nvSpPr>
        <p:spPr>
          <a:xfrm>
            <a:off x="535940" y="1168654"/>
            <a:ext cx="7876540" cy="3799757"/>
          </a:xfrm>
          <a:prstGeom prst="rect">
            <a:avLst/>
          </a:prstGeom>
        </p:spPr>
        <p:txBody>
          <a:bodyPr vert="horz" wrap="square" lIns="0" tIns="52069" rIns="0" bIns="0" rtlCol="0">
            <a:spAutoFit/>
          </a:bodyPr>
          <a:lstStyle/>
          <a:p>
            <a:pPr marL="469900" indent="-457200">
              <a:lnSpc>
                <a:spcPct val="100000"/>
              </a:lnSpc>
              <a:spcBef>
                <a:spcPts val="409"/>
              </a:spcBef>
              <a:buClr>
                <a:srgbClr val="717BA2"/>
              </a:buClr>
              <a:buSzPct val="75000"/>
              <a:buFont typeface="+mj-lt"/>
              <a:buAutoNum type="arabicPeriod"/>
              <a:tabLst>
                <a:tab pos="286385" algn="l"/>
                <a:tab pos="287020" algn="l"/>
              </a:tabLst>
            </a:pPr>
            <a:r>
              <a:rPr spc="-5" dirty="0">
                <a:latin typeface="+mj-lt"/>
                <a:cs typeface="Arial"/>
              </a:rPr>
              <a:t>Large data</a:t>
            </a:r>
            <a:r>
              <a:rPr spc="-10" dirty="0">
                <a:latin typeface="+mj-lt"/>
                <a:cs typeface="Arial"/>
              </a:rPr>
              <a:t> </a:t>
            </a:r>
            <a:r>
              <a:rPr spc="-5" dirty="0">
                <a:latin typeface="+mj-lt"/>
                <a:cs typeface="Arial"/>
              </a:rPr>
              <a:t>volumes.</a:t>
            </a:r>
            <a:endParaRPr dirty="0">
              <a:latin typeface="+mj-lt"/>
              <a:cs typeface="Arial"/>
            </a:endParaRPr>
          </a:p>
          <a:p>
            <a:pPr marL="469900" indent="-457200">
              <a:lnSpc>
                <a:spcPct val="100000"/>
              </a:lnSpc>
              <a:spcBef>
                <a:spcPts val="310"/>
              </a:spcBef>
              <a:buClr>
                <a:srgbClr val="717BA2"/>
              </a:buClr>
              <a:buSzPct val="75000"/>
              <a:buFont typeface="+mj-lt"/>
              <a:buAutoNum type="arabicPeriod"/>
              <a:tabLst>
                <a:tab pos="286385" algn="l"/>
                <a:tab pos="287020" algn="l"/>
              </a:tabLst>
            </a:pPr>
            <a:r>
              <a:rPr spc="-5" dirty="0">
                <a:latin typeface="+mj-lt"/>
                <a:cs typeface="Arial"/>
              </a:rPr>
              <a:t>Scalable replication and distribution (Horizontal</a:t>
            </a:r>
            <a:r>
              <a:rPr spc="185" dirty="0">
                <a:latin typeface="+mj-lt"/>
                <a:cs typeface="Arial"/>
              </a:rPr>
              <a:t> </a:t>
            </a:r>
            <a:r>
              <a:rPr spc="-5" dirty="0">
                <a:latin typeface="+mj-lt"/>
                <a:cs typeface="Arial"/>
              </a:rPr>
              <a:t>scaling).</a:t>
            </a:r>
            <a:endParaRPr dirty="0">
              <a:latin typeface="+mj-lt"/>
              <a:cs typeface="Arial"/>
            </a:endParaRPr>
          </a:p>
          <a:p>
            <a:pPr marL="469900" indent="-457200">
              <a:lnSpc>
                <a:spcPct val="100000"/>
              </a:lnSpc>
              <a:spcBef>
                <a:spcPts val="315"/>
              </a:spcBef>
              <a:buClr>
                <a:srgbClr val="717BA2"/>
              </a:buClr>
              <a:buSzPct val="75000"/>
              <a:buFont typeface="+mj-lt"/>
              <a:buAutoNum type="arabicPeriod"/>
              <a:tabLst>
                <a:tab pos="286385" algn="l"/>
                <a:tab pos="287020" algn="l"/>
              </a:tabLst>
            </a:pPr>
            <a:r>
              <a:rPr spc="-5" dirty="0">
                <a:latin typeface="+mj-lt"/>
                <a:cs typeface="Arial"/>
              </a:rPr>
              <a:t>Queries need </a:t>
            </a:r>
            <a:r>
              <a:rPr dirty="0">
                <a:latin typeface="+mj-lt"/>
                <a:cs typeface="Arial"/>
              </a:rPr>
              <a:t>to return </a:t>
            </a:r>
            <a:r>
              <a:rPr spc="-5" dirty="0">
                <a:latin typeface="+mj-lt"/>
                <a:cs typeface="Arial"/>
              </a:rPr>
              <a:t>answers</a:t>
            </a:r>
            <a:r>
              <a:rPr spc="5" dirty="0">
                <a:latin typeface="+mj-lt"/>
                <a:cs typeface="Arial"/>
              </a:rPr>
              <a:t> </a:t>
            </a:r>
            <a:r>
              <a:rPr spc="-30" dirty="0">
                <a:latin typeface="+mj-lt"/>
                <a:cs typeface="Arial"/>
              </a:rPr>
              <a:t>quickly.</a:t>
            </a:r>
            <a:endParaRPr dirty="0">
              <a:latin typeface="+mj-lt"/>
              <a:cs typeface="Arial"/>
            </a:endParaRPr>
          </a:p>
          <a:p>
            <a:pPr marL="469900" indent="-457200">
              <a:lnSpc>
                <a:spcPct val="100000"/>
              </a:lnSpc>
              <a:spcBef>
                <a:spcPts val="315"/>
              </a:spcBef>
              <a:buClr>
                <a:srgbClr val="717BA2"/>
              </a:buClr>
              <a:buSzPct val="75000"/>
              <a:buFont typeface="+mj-lt"/>
              <a:buAutoNum type="arabicPeriod"/>
              <a:tabLst>
                <a:tab pos="286385" algn="l"/>
                <a:tab pos="287020" algn="l"/>
              </a:tabLst>
            </a:pPr>
            <a:r>
              <a:rPr spc="-5" dirty="0">
                <a:latin typeface="+mj-lt"/>
                <a:cs typeface="Arial"/>
              </a:rPr>
              <a:t>Asynchronous </a:t>
            </a:r>
            <a:r>
              <a:rPr dirty="0">
                <a:latin typeface="+mj-lt"/>
                <a:cs typeface="Arial"/>
              </a:rPr>
              <a:t>Inserts &amp;</a:t>
            </a:r>
            <a:r>
              <a:rPr spc="-10" dirty="0">
                <a:latin typeface="+mj-lt"/>
                <a:cs typeface="Arial"/>
              </a:rPr>
              <a:t> </a:t>
            </a:r>
            <a:r>
              <a:rPr spc="-5" dirty="0">
                <a:latin typeface="+mj-lt"/>
                <a:cs typeface="Arial"/>
              </a:rPr>
              <a:t>Updates.</a:t>
            </a:r>
            <a:endParaRPr dirty="0">
              <a:latin typeface="+mj-lt"/>
              <a:cs typeface="Arial"/>
            </a:endParaRPr>
          </a:p>
          <a:p>
            <a:pPr marL="469900" indent="-457200">
              <a:lnSpc>
                <a:spcPct val="100000"/>
              </a:lnSpc>
              <a:spcBef>
                <a:spcPts val="310"/>
              </a:spcBef>
              <a:buClr>
                <a:srgbClr val="717BA2"/>
              </a:buClr>
              <a:buSzPct val="75000"/>
              <a:buFont typeface="+mj-lt"/>
              <a:buAutoNum type="arabicPeriod"/>
              <a:tabLst>
                <a:tab pos="286385" algn="l"/>
                <a:tab pos="287020" algn="l"/>
              </a:tabLst>
            </a:pPr>
            <a:r>
              <a:rPr spc="-5" dirty="0">
                <a:latin typeface="+mj-lt"/>
                <a:cs typeface="Arial"/>
              </a:rPr>
              <a:t>Schema-less.</a:t>
            </a:r>
            <a:endParaRPr dirty="0">
              <a:latin typeface="+mj-lt"/>
              <a:cs typeface="Arial"/>
            </a:endParaRPr>
          </a:p>
          <a:p>
            <a:pPr marL="469900" indent="-457200">
              <a:lnSpc>
                <a:spcPct val="100000"/>
              </a:lnSpc>
              <a:spcBef>
                <a:spcPts val="315"/>
              </a:spcBef>
              <a:buClr>
                <a:srgbClr val="717BA2"/>
              </a:buClr>
              <a:buSzPct val="75000"/>
              <a:buFont typeface="+mj-lt"/>
              <a:buAutoNum type="arabicPeriod"/>
              <a:tabLst>
                <a:tab pos="286385" algn="l"/>
                <a:tab pos="287020" algn="l"/>
              </a:tabLst>
            </a:pPr>
            <a:r>
              <a:rPr spc="-5" dirty="0">
                <a:latin typeface="+mj-lt"/>
                <a:cs typeface="Arial"/>
              </a:rPr>
              <a:t>Designed </a:t>
            </a:r>
            <a:r>
              <a:rPr dirty="0">
                <a:latin typeface="+mj-lt"/>
                <a:cs typeface="Arial"/>
              </a:rPr>
              <a:t>to </a:t>
            </a:r>
            <a:r>
              <a:rPr spc="-5" dirty="0">
                <a:latin typeface="+mj-lt"/>
                <a:cs typeface="Arial"/>
              </a:rPr>
              <a:t>support Caching without 3-rd party</a:t>
            </a:r>
            <a:r>
              <a:rPr spc="105" dirty="0">
                <a:latin typeface="+mj-lt"/>
                <a:cs typeface="Arial"/>
              </a:rPr>
              <a:t> </a:t>
            </a:r>
            <a:r>
              <a:rPr dirty="0">
                <a:latin typeface="+mj-lt"/>
                <a:cs typeface="Arial"/>
              </a:rPr>
              <a:t>tools.</a:t>
            </a:r>
          </a:p>
          <a:p>
            <a:pPr marL="469900" indent="-457200">
              <a:lnSpc>
                <a:spcPct val="100000"/>
              </a:lnSpc>
              <a:spcBef>
                <a:spcPts val="310"/>
              </a:spcBef>
              <a:buClr>
                <a:srgbClr val="717BA2"/>
              </a:buClr>
              <a:buSzPct val="75000"/>
              <a:buFont typeface="+mj-lt"/>
              <a:buAutoNum type="arabicPeriod"/>
              <a:tabLst>
                <a:tab pos="286385" algn="l"/>
                <a:tab pos="287020" algn="l"/>
              </a:tabLst>
            </a:pPr>
            <a:r>
              <a:rPr spc="-5" dirty="0">
                <a:latin typeface="+mj-lt"/>
                <a:cs typeface="Arial"/>
              </a:rPr>
              <a:t>ACID transaction properties </a:t>
            </a:r>
            <a:r>
              <a:rPr dirty="0">
                <a:latin typeface="+mj-lt"/>
                <a:cs typeface="Arial"/>
              </a:rPr>
              <a:t>are </a:t>
            </a:r>
            <a:r>
              <a:rPr spc="-5" dirty="0">
                <a:latin typeface="+mj-lt"/>
                <a:cs typeface="Arial"/>
              </a:rPr>
              <a:t>not</a:t>
            </a:r>
            <a:r>
              <a:rPr spc="30" dirty="0">
                <a:latin typeface="+mj-lt"/>
                <a:cs typeface="Arial"/>
              </a:rPr>
              <a:t> </a:t>
            </a:r>
            <a:r>
              <a:rPr spc="-5" dirty="0">
                <a:latin typeface="+mj-lt"/>
                <a:cs typeface="Arial"/>
              </a:rPr>
              <a:t>needed.</a:t>
            </a:r>
            <a:endParaRPr dirty="0">
              <a:latin typeface="+mj-lt"/>
              <a:cs typeface="Arial"/>
            </a:endParaRPr>
          </a:p>
          <a:p>
            <a:pPr marL="469900" indent="-457200">
              <a:lnSpc>
                <a:spcPct val="100000"/>
              </a:lnSpc>
              <a:spcBef>
                <a:spcPts val="315"/>
              </a:spcBef>
              <a:buClr>
                <a:srgbClr val="717BA2"/>
              </a:buClr>
              <a:buSzPct val="75000"/>
              <a:buFont typeface="+mj-lt"/>
              <a:buAutoNum type="arabicPeriod"/>
              <a:tabLst>
                <a:tab pos="286385" algn="l"/>
                <a:tab pos="287020" algn="l"/>
              </a:tabLst>
            </a:pPr>
            <a:r>
              <a:rPr spc="-5" dirty="0">
                <a:latin typeface="+mj-lt"/>
                <a:cs typeface="Arial"/>
              </a:rPr>
              <a:t>BASE here.</a:t>
            </a:r>
            <a:endParaRPr dirty="0">
              <a:latin typeface="+mj-lt"/>
              <a:cs typeface="Arial"/>
            </a:endParaRPr>
          </a:p>
          <a:p>
            <a:pPr marL="469900" indent="-457200">
              <a:lnSpc>
                <a:spcPct val="100000"/>
              </a:lnSpc>
              <a:spcBef>
                <a:spcPts val="310"/>
              </a:spcBef>
              <a:buClr>
                <a:srgbClr val="717BA2"/>
              </a:buClr>
              <a:buSzPct val="75000"/>
              <a:buFont typeface="+mj-lt"/>
              <a:buAutoNum type="arabicPeriod"/>
              <a:tabLst>
                <a:tab pos="286385" algn="l"/>
                <a:tab pos="287020" algn="l"/>
              </a:tabLst>
            </a:pPr>
            <a:r>
              <a:rPr spc="-5" dirty="0">
                <a:latin typeface="+mj-lt"/>
                <a:cs typeface="Arial"/>
              </a:rPr>
              <a:t>CAP</a:t>
            </a:r>
            <a:r>
              <a:rPr spc="-105" dirty="0">
                <a:latin typeface="+mj-lt"/>
                <a:cs typeface="Arial"/>
              </a:rPr>
              <a:t> </a:t>
            </a:r>
            <a:r>
              <a:rPr spc="-5" dirty="0">
                <a:latin typeface="+mj-lt"/>
                <a:cs typeface="Arial"/>
              </a:rPr>
              <a:t>Theorem.</a:t>
            </a:r>
            <a:endParaRPr dirty="0">
              <a:latin typeface="+mj-lt"/>
              <a:cs typeface="Arial"/>
            </a:endParaRPr>
          </a:p>
          <a:p>
            <a:pPr marL="469900" indent="-457200">
              <a:lnSpc>
                <a:spcPct val="100000"/>
              </a:lnSpc>
              <a:spcBef>
                <a:spcPts val="315"/>
              </a:spcBef>
              <a:buClr>
                <a:srgbClr val="717BA2"/>
              </a:buClr>
              <a:buSzPct val="75000"/>
              <a:buFont typeface="+mj-lt"/>
              <a:buAutoNum type="arabicPeriod"/>
              <a:tabLst>
                <a:tab pos="286385" algn="l"/>
                <a:tab pos="287020" algn="l"/>
              </a:tabLst>
            </a:pPr>
            <a:r>
              <a:rPr spc="-5" dirty="0">
                <a:latin typeface="+mj-lt"/>
                <a:cs typeface="Arial"/>
              </a:rPr>
              <a:t>No Joins</a:t>
            </a:r>
            <a:r>
              <a:rPr dirty="0">
                <a:latin typeface="+mj-lt"/>
                <a:cs typeface="Arial"/>
              </a:rPr>
              <a:t> statement.</a:t>
            </a:r>
          </a:p>
          <a:p>
            <a:pPr marL="469900" indent="-457200">
              <a:lnSpc>
                <a:spcPct val="100000"/>
              </a:lnSpc>
              <a:spcBef>
                <a:spcPts val="315"/>
              </a:spcBef>
              <a:buClr>
                <a:srgbClr val="717BA2"/>
              </a:buClr>
              <a:buSzPct val="75000"/>
              <a:buFont typeface="+mj-lt"/>
              <a:buAutoNum type="arabicPeriod"/>
              <a:tabLst>
                <a:tab pos="286385" algn="l"/>
                <a:tab pos="287020" algn="l"/>
              </a:tabLst>
            </a:pPr>
            <a:r>
              <a:rPr spc="-5" dirty="0">
                <a:latin typeface="+mj-lt"/>
                <a:cs typeface="Arial"/>
              </a:rPr>
              <a:t>No complicated</a:t>
            </a:r>
            <a:r>
              <a:rPr spc="15" dirty="0">
                <a:latin typeface="+mj-lt"/>
                <a:cs typeface="Arial"/>
              </a:rPr>
              <a:t> </a:t>
            </a:r>
            <a:r>
              <a:rPr spc="-5" dirty="0">
                <a:latin typeface="+mj-lt"/>
                <a:cs typeface="Arial"/>
              </a:rPr>
              <a:t>Relationships</a:t>
            </a:r>
            <a:endParaRPr dirty="0">
              <a:latin typeface="+mj-lt"/>
              <a:cs typeface="Arial"/>
            </a:endParaRPr>
          </a:p>
          <a:p>
            <a:pPr marL="469900" indent="-457200">
              <a:lnSpc>
                <a:spcPct val="100000"/>
              </a:lnSpc>
              <a:spcBef>
                <a:spcPts val="310"/>
              </a:spcBef>
              <a:buClr>
                <a:srgbClr val="717BA2"/>
              </a:buClr>
              <a:buSzPct val="75000"/>
              <a:buFont typeface="+mj-lt"/>
              <a:buAutoNum type="arabicPeriod"/>
              <a:tabLst>
                <a:tab pos="286385" algn="l"/>
                <a:tab pos="287020" algn="l"/>
              </a:tabLst>
            </a:pPr>
            <a:r>
              <a:rPr spc="-5" dirty="0">
                <a:latin typeface="+mj-lt"/>
                <a:cs typeface="Arial"/>
              </a:rPr>
              <a:t>Less administration time(less</a:t>
            </a:r>
            <a:r>
              <a:rPr spc="10" dirty="0">
                <a:latin typeface="+mj-lt"/>
                <a:cs typeface="Arial"/>
              </a:rPr>
              <a:t> </a:t>
            </a:r>
            <a:r>
              <a:rPr dirty="0">
                <a:latin typeface="+mj-lt"/>
                <a:cs typeface="Arial"/>
              </a:rPr>
              <a:t>cost).</a:t>
            </a:r>
          </a:p>
        </p:txBody>
      </p:sp>
      <p:sp>
        <p:nvSpPr>
          <p:cNvPr id="4" name="Date Placeholder 3">
            <a:extLst>
              <a:ext uri="{FF2B5EF4-FFF2-40B4-BE49-F238E27FC236}">
                <a16:creationId xmlns:a16="http://schemas.microsoft.com/office/drawing/2014/main" xmlns="" id="{0DEF9AB8-111F-4934-8578-2E5ACE76E256}"/>
              </a:ext>
            </a:extLst>
          </p:cNvPr>
          <p:cNvSpPr>
            <a:spLocks noGrp="1"/>
          </p:cNvSpPr>
          <p:nvPr>
            <p:ph type="dt" sz="half" idx="10"/>
          </p:nvPr>
        </p:nvSpPr>
        <p:spPr/>
        <p:txBody>
          <a:bodyPr/>
          <a:lstStyle/>
          <a:p>
            <a:fld id="{52EB203C-25E2-4D32-BC35-9F663EE7E78E}" type="datetime1">
              <a:rPr lang="en-US" smtClean="0"/>
              <a:pPr/>
              <a:t>09/05/22</a:t>
            </a:fld>
            <a:endParaRPr lang="en-US" dirty="0"/>
          </a:p>
        </p:txBody>
      </p:sp>
      <p:sp>
        <p:nvSpPr>
          <p:cNvPr id="5" name="Footer Placeholder 4">
            <a:extLst>
              <a:ext uri="{FF2B5EF4-FFF2-40B4-BE49-F238E27FC236}">
                <a16:creationId xmlns:a16="http://schemas.microsoft.com/office/drawing/2014/main" xmlns="" id="{EF4F3F0E-D59D-416F-ADF0-140D33DC43AD}"/>
              </a:ext>
            </a:extLst>
          </p:cNvPr>
          <p:cNvSpPr>
            <a:spLocks noGrp="1"/>
          </p:cNvSpPr>
          <p:nvPr>
            <p:ph type="ftr" sz="quarter" idx="11"/>
          </p:nvPr>
        </p:nvSpPr>
        <p:spPr/>
        <p:txBody>
          <a:bodyPr/>
          <a:lstStyle/>
          <a:p>
            <a:r>
              <a:rPr lang="en-US"/>
              <a:t>Mr. SOVERS SINGH BISHT                  UNIT 05</a:t>
            </a:r>
            <a:endParaRPr lang="en-US" dirty="0"/>
          </a:p>
        </p:txBody>
      </p:sp>
      <p:sp>
        <p:nvSpPr>
          <p:cNvPr id="6" name="Slide Number Placeholder 5">
            <a:extLst>
              <a:ext uri="{FF2B5EF4-FFF2-40B4-BE49-F238E27FC236}">
                <a16:creationId xmlns:a16="http://schemas.microsoft.com/office/drawing/2014/main" xmlns="" id="{786F680E-2D05-41A7-9A9B-83B82D2472D0}"/>
              </a:ext>
            </a:extLst>
          </p:cNvPr>
          <p:cNvSpPr>
            <a:spLocks noGrp="1"/>
          </p:cNvSpPr>
          <p:nvPr>
            <p:ph type="sldNum" sz="quarter" idx="12"/>
          </p:nvPr>
        </p:nvSpPr>
        <p:spPr/>
        <p:txBody>
          <a:bodyPr/>
          <a:lstStyle/>
          <a:p>
            <a:fld id="{B6F15528-21DE-4FAA-801E-634DDDAF4B2B}" type="slidenum">
              <a:rPr lang="en-US" smtClean="0"/>
              <a:pPr/>
              <a:t>22</a:t>
            </a:fld>
            <a:endParaRPr lang="en-US" dirty="0"/>
          </a:p>
        </p:txBody>
      </p:sp>
      <p:sp>
        <p:nvSpPr>
          <p:cNvPr id="8" name="Title 1">
            <a:extLst>
              <a:ext uri="{FF2B5EF4-FFF2-40B4-BE49-F238E27FC236}">
                <a16:creationId xmlns:a16="http://schemas.microsoft.com/office/drawing/2014/main" xmlns="" id="{C3C9633E-0B64-470A-9D8F-FB8DEAB3AA36}"/>
              </a:ext>
            </a:extLst>
          </p:cNvPr>
          <p:cNvSpPr txBox="1">
            <a:spLocks/>
          </p:cNvSpPr>
          <p:nvPr/>
        </p:nvSpPr>
        <p:spPr>
          <a:xfrm>
            <a:off x="1378974"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dirty="0"/>
              <a:t>Definition of NoSQL</a:t>
            </a:r>
          </a:p>
        </p:txBody>
      </p:sp>
      <p:pic>
        <p:nvPicPr>
          <p:cNvPr id="9" name="Picture 8">
            <a:extLst>
              <a:ext uri="{FF2B5EF4-FFF2-40B4-BE49-F238E27FC236}">
                <a16:creationId xmlns:a16="http://schemas.microsoft.com/office/drawing/2014/main" xmlns="" id="{727C115D-0675-49EC-82AD-A1723F95239B}"/>
              </a:ext>
            </a:extLst>
          </p:cNvPr>
          <p:cNvPicPr>
            <a:picLocks noChangeAspect="1"/>
          </p:cNvPicPr>
          <p:nvPr/>
        </p:nvPicPr>
        <p:blipFill>
          <a:blip r:embed="rId2"/>
          <a:stretch>
            <a:fillRect/>
          </a:stretch>
        </p:blipFill>
        <p:spPr>
          <a:xfrm>
            <a:off x="0" y="-27448"/>
            <a:ext cx="1384300" cy="81280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5940" y="789492"/>
            <a:ext cx="3959860" cy="321242"/>
          </a:xfrm>
          <a:prstGeom prst="rect">
            <a:avLst/>
          </a:prstGeom>
        </p:spPr>
        <p:txBody>
          <a:bodyPr vert="horz" wrap="square" lIns="0" tIns="13335" rIns="0" bIns="0" rtlCol="0">
            <a:spAutoFit/>
          </a:bodyPr>
          <a:lstStyle/>
          <a:p>
            <a:pPr marL="12700">
              <a:lnSpc>
                <a:spcPct val="100000"/>
              </a:lnSpc>
              <a:spcBef>
                <a:spcPts val="105"/>
              </a:spcBef>
            </a:pPr>
            <a:r>
              <a:rPr sz="2000" b="1" u="none" spc="85" dirty="0">
                <a:cs typeface="Georgia"/>
              </a:rPr>
              <a:t>ACID</a:t>
            </a:r>
          </a:p>
        </p:txBody>
      </p:sp>
      <p:sp>
        <p:nvSpPr>
          <p:cNvPr id="3" name="object 3"/>
          <p:cNvSpPr txBox="1"/>
          <p:nvPr/>
        </p:nvSpPr>
        <p:spPr>
          <a:xfrm>
            <a:off x="535940" y="1319530"/>
            <a:ext cx="7922895" cy="1906291"/>
          </a:xfrm>
          <a:prstGeom prst="rect">
            <a:avLst/>
          </a:prstGeom>
        </p:spPr>
        <p:txBody>
          <a:bodyPr vert="horz" wrap="square" lIns="0" tIns="13335" rIns="0" bIns="0" rtlCol="0">
            <a:spAutoFit/>
          </a:bodyPr>
          <a:lstStyle/>
          <a:p>
            <a:pPr marL="354965" marR="5080" indent="-342900">
              <a:lnSpc>
                <a:spcPct val="100000"/>
              </a:lnSpc>
              <a:spcBef>
                <a:spcPts val="105"/>
              </a:spcBef>
              <a:buClr>
                <a:srgbClr val="717BA2"/>
              </a:buClr>
              <a:buSzPct val="75000"/>
              <a:buFont typeface="+mj-lt"/>
              <a:buAutoNum type="arabicPeriod"/>
              <a:tabLst>
                <a:tab pos="286385" algn="l"/>
                <a:tab pos="287020" algn="l"/>
              </a:tabLst>
            </a:pPr>
            <a:r>
              <a:rPr dirty="0">
                <a:solidFill>
                  <a:srgbClr val="FF0000"/>
                </a:solidFill>
                <a:latin typeface="+mj-lt"/>
                <a:cs typeface="Arial"/>
              </a:rPr>
              <a:t>Atomic </a:t>
            </a:r>
            <a:r>
              <a:rPr dirty="0">
                <a:latin typeface="+mj-lt"/>
                <a:cs typeface="Arial"/>
              </a:rPr>
              <a:t>– </a:t>
            </a:r>
            <a:r>
              <a:rPr u="heavy" dirty="0">
                <a:uFill>
                  <a:solidFill>
                    <a:srgbClr val="000000"/>
                  </a:solidFill>
                </a:uFill>
                <a:latin typeface="+mj-lt"/>
                <a:cs typeface="Arial"/>
              </a:rPr>
              <a:t>All transaction completes (commit) or</a:t>
            </a:r>
            <a:r>
              <a:rPr u="heavy" spc="-225" dirty="0">
                <a:uFill>
                  <a:solidFill>
                    <a:srgbClr val="000000"/>
                  </a:solidFill>
                </a:uFill>
                <a:latin typeface="+mj-lt"/>
                <a:cs typeface="Arial"/>
              </a:rPr>
              <a:t> </a:t>
            </a:r>
            <a:r>
              <a:rPr u="heavy" dirty="0">
                <a:uFill>
                  <a:solidFill>
                    <a:srgbClr val="000000"/>
                  </a:solidFill>
                </a:uFill>
                <a:latin typeface="+mj-lt"/>
                <a:cs typeface="Arial"/>
              </a:rPr>
              <a:t>none </a:t>
            </a:r>
            <a:r>
              <a:rPr dirty="0">
                <a:latin typeface="+mj-lt"/>
                <a:cs typeface="Arial"/>
              </a:rPr>
              <a:t> of it</a:t>
            </a:r>
            <a:r>
              <a:rPr spc="-15" dirty="0">
                <a:latin typeface="+mj-lt"/>
                <a:cs typeface="Arial"/>
              </a:rPr>
              <a:t> </a:t>
            </a:r>
            <a:r>
              <a:rPr dirty="0">
                <a:latin typeface="+mj-lt"/>
                <a:cs typeface="Arial"/>
              </a:rPr>
              <a:t>completes.</a:t>
            </a:r>
          </a:p>
          <a:p>
            <a:pPr marL="354965" marR="755015" indent="-342900">
              <a:lnSpc>
                <a:spcPct val="100000"/>
              </a:lnSpc>
              <a:spcBef>
                <a:spcPts val="600"/>
              </a:spcBef>
              <a:buClr>
                <a:srgbClr val="717BA2"/>
              </a:buClr>
              <a:buSzPct val="75000"/>
              <a:buFont typeface="+mj-lt"/>
              <a:buAutoNum type="arabicPeriod"/>
              <a:tabLst>
                <a:tab pos="286385" algn="l"/>
                <a:tab pos="287020" algn="l"/>
              </a:tabLst>
            </a:pPr>
            <a:r>
              <a:rPr dirty="0">
                <a:solidFill>
                  <a:srgbClr val="FF0000"/>
                </a:solidFill>
                <a:latin typeface="+mj-lt"/>
                <a:cs typeface="Arial"/>
              </a:rPr>
              <a:t>Consistent </a:t>
            </a:r>
            <a:r>
              <a:rPr dirty="0">
                <a:latin typeface="+mj-lt"/>
                <a:cs typeface="Arial"/>
              </a:rPr>
              <a:t>– Consistency is defined in terms</a:t>
            </a:r>
            <a:r>
              <a:rPr spc="-60" dirty="0">
                <a:latin typeface="+mj-lt"/>
                <a:cs typeface="Arial"/>
              </a:rPr>
              <a:t> </a:t>
            </a:r>
            <a:r>
              <a:rPr dirty="0">
                <a:latin typeface="+mj-lt"/>
                <a:cs typeface="Arial"/>
              </a:rPr>
              <a:t>of  constraints.</a:t>
            </a:r>
          </a:p>
          <a:p>
            <a:pPr marL="354965" marR="214629" indent="-342900">
              <a:lnSpc>
                <a:spcPct val="100000"/>
              </a:lnSpc>
              <a:spcBef>
                <a:spcPts val="600"/>
              </a:spcBef>
              <a:buClr>
                <a:srgbClr val="717BA2"/>
              </a:buClr>
              <a:buSzPct val="75000"/>
              <a:buFont typeface="+mj-lt"/>
              <a:buAutoNum type="arabicPeriod"/>
              <a:tabLst>
                <a:tab pos="286385" algn="l"/>
                <a:tab pos="287020" algn="l"/>
              </a:tabLst>
            </a:pPr>
            <a:r>
              <a:rPr dirty="0">
                <a:solidFill>
                  <a:srgbClr val="FF0000"/>
                </a:solidFill>
                <a:latin typeface="+mj-lt"/>
                <a:cs typeface="Arial"/>
              </a:rPr>
              <a:t>Isolated </a:t>
            </a:r>
            <a:r>
              <a:rPr dirty="0">
                <a:latin typeface="+mj-lt"/>
                <a:cs typeface="Arial"/>
              </a:rPr>
              <a:t>– The transaction will behave as if it is </a:t>
            </a:r>
            <a:r>
              <a:rPr u="heavy" dirty="0">
                <a:uFill>
                  <a:solidFill>
                    <a:srgbClr val="000000"/>
                  </a:solidFill>
                </a:uFill>
                <a:latin typeface="+mj-lt"/>
                <a:cs typeface="Arial"/>
              </a:rPr>
              <a:t>the  only operation being performed</a:t>
            </a:r>
            <a:r>
              <a:rPr dirty="0">
                <a:latin typeface="+mj-lt"/>
                <a:cs typeface="Arial"/>
              </a:rPr>
              <a:t> upon the</a:t>
            </a:r>
            <a:r>
              <a:rPr spc="-5" dirty="0">
                <a:latin typeface="+mj-lt"/>
                <a:cs typeface="Arial"/>
              </a:rPr>
              <a:t> </a:t>
            </a:r>
            <a:r>
              <a:rPr dirty="0">
                <a:latin typeface="+mj-lt"/>
                <a:cs typeface="Arial"/>
              </a:rPr>
              <a:t>database</a:t>
            </a:r>
          </a:p>
          <a:p>
            <a:pPr marL="354965" marR="346710" indent="-342900">
              <a:lnSpc>
                <a:spcPct val="100000"/>
              </a:lnSpc>
              <a:spcBef>
                <a:spcPts val="605"/>
              </a:spcBef>
              <a:buClr>
                <a:srgbClr val="717BA2"/>
              </a:buClr>
              <a:buSzPct val="75000"/>
              <a:buFont typeface="+mj-lt"/>
              <a:buAutoNum type="arabicPeriod"/>
              <a:tabLst>
                <a:tab pos="286385" algn="l"/>
                <a:tab pos="287020" algn="l"/>
              </a:tabLst>
            </a:pPr>
            <a:r>
              <a:rPr dirty="0">
                <a:solidFill>
                  <a:srgbClr val="FF0000"/>
                </a:solidFill>
                <a:latin typeface="+mj-lt"/>
                <a:cs typeface="Arial"/>
              </a:rPr>
              <a:t>Durable </a:t>
            </a:r>
            <a:r>
              <a:rPr dirty="0">
                <a:latin typeface="+mj-lt"/>
                <a:cs typeface="Arial"/>
              </a:rPr>
              <a:t>– Upon completion of the transaction, </a:t>
            </a:r>
            <a:r>
              <a:rPr u="heavy" dirty="0">
                <a:uFill>
                  <a:solidFill>
                    <a:srgbClr val="000000"/>
                  </a:solidFill>
                </a:uFill>
                <a:latin typeface="+mj-lt"/>
                <a:cs typeface="Arial"/>
              </a:rPr>
              <a:t>the  operation will not be</a:t>
            </a:r>
            <a:r>
              <a:rPr u="heavy" spc="-20" dirty="0">
                <a:uFill>
                  <a:solidFill>
                    <a:srgbClr val="000000"/>
                  </a:solidFill>
                </a:uFill>
                <a:latin typeface="+mj-lt"/>
                <a:cs typeface="Arial"/>
              </a:rPr>
              <a:t> </a:t>
            </a:r>
            <a:r>
              <a:rPr u="heavy" dirty="0">
                <a:uFill>
                  <a:solidFill>
                    <a:srgbClr val="000000"/>
                  </a:solidFill>
                </a:uFill>
                <a:latin typeface="+mj-lt"/>
                <a:cs typeface="Arial"/>
              </a:rPr>
              <a:t>reversed.</a:t>
            </a:r>
            <a:endParaRPr dirty="0">
              <a:latin typeface="+mj-lt"/>
              <a:cs typeface="Arial"/>
            </a:endParaRPr>
          </a:p>
        </p:txBody>
      </p:sp>
      <p:sp>
        <p:nvSpPr>
          <p:cNvPr id="4" name="Date Placeholder 3">
            <a:extLst>
              <a:ext uri="{FF2B5EF4-FFF2-40B4-BE49-F238E27FC236}">
                <a16:creationId xmlns:a16="http://schemas.microsoft.com/office/drawing/2014/main" xmlns="" id="{2D990B7B-2295-4E57-9B16-74F9E776EACE}"/>
              </a:ext>
            </a:extLst>
          </p:cNvPr>
          <p:cNvSpPr>
            <a:spLocks noGrp="1"/>
          </p:cNvSpPr>
          <p:nvPr>
            <p:ph type="dt" sz="half" idx="10"/>
          </p:nvPr>
        </p:nvSpPr>
        <p:spPr/>
        <p:txBody>
          <a:bodyPr/>
          <a:lstStyle/>
          <a:p>
            <a:fld id="{C38E6EF5-2093-401C-BBBE-9E3C824AA531}" type="datetime1">
              <a:rPr lang="en-US" smtClean="0"/>
              <a:pPr/>
              <a:t>09/05/22</a:t>
            </a:fld>
            <a:endParaRPr lang="en-US" dirty="0"/>
          </a:p>
        </p:txBody>
      </p:sp>
      <p:sp>
        <p:nvSpPr>
          <p:cNvPr id="5" name="Footer Placeholder 4">
            <a:extLst>
              <a:ext uri="{FF2B5EF4-FFF2-40B4-BE49-F238E27FC236}">
                <a16:creationId xmlns:a16="http://schemas.microsoft.com/office/drawing/2014/main" xmlns="" id="{19DA93BD-7594-4604-A515-1B752A6CB02C}"/>
              </a:ext>
            </a:extLst>
          </p:cNvPr>
          <p:cNvSpPr>
            <a:spLocks noGrp="1"/>
          </p:cNvSpPr>
          <p:nvPr>
            <p:ph type="ftr" sz="quarter" idx="11"/>
          </p:nvPr>
        </p:nvSpPr>
        <p:spPr/>
        <p:txBody>
          <a:bodyPr/>
          <a:lstStyle/>
          <a:p>
            <a:r>
              <a:rPr lang="en-US"/>
              <a:t>Mr. SOVERS SINGH BISHT                  UNIT 05</a:t>
            </a:r>
            <a:endParaRPr lang="en-US" dirty="0"/>
          </a:p>
        </p:txBody>
      </p:sp>
      <p:sp>
        <p:nvSpPr>
          <p:cNvPr id="6" name="Slide Number Placeholder 5">
            <a:extLst>
              <a:ext uri="{FF2B5EF4-FFF2-40B4-BE49-F238E27FC236}">
                <a16:creationId xmlns:a16="http://schemas.microsoft.com/office/drawing/2014/main" xmlns="" id="{A15094FF-2622-43A6-BAA0-5B6DC4B12FC1}"/>
              </a:ext>
            </a:extLst>
          </p:cNvPr>
          <p:cNvSpPr>
            <a:spLocks noGrp="1"/>
          </p:cNvSpPr>
          <p:nvPr>
            <p:ph type="sldNum" sz="quarter" idx="12"/>
          </p:nvPr>
        </p:nvSpPr>
        <p:spPr/>
        <p:txBody>
          <a:bodyPr/>
          <a:lstStyle/>
          <a:p>
            <a:fld id="{B6F15528-21DE-4FAA-801E-634DDDAF4B2B}" type="slidenum">
              <a:rPr lang="en-US" smtClean="0"/>
              <a:pPr/>
              <a:t>23</a:t>
            </a:fld>
            <a:endParaRPr lang="en-US" dirty="0"/>
          </a:p>
        </p:txBody>
      </p:sp>
      <p:sp>
        <p:nvSpPr>
          <p:cNvPr id="8" name="Title 1">
            <a:extLst>
              <a:ext uri="{FF2B5EF4-FFF2-40B4-BE49-F238E27FC236}">
                <a16:creationId xmlns:a16="http://schemas.microsoft.com/office/drawing/2014/main" xmlns="" id="{BACAD5E7-76AF-410D-86DE-7C7DB8C801CD}"/>
              </a:ext>
            </a:extLst>
          </p:cNvPr>
          <p:cNvSpPr txBox="1">
            <a:spLocks/>
          </p:cNvSpPr>
          <p:nvPr/>
        </p:nvSpPr>
        <p:spPr>
          <a:xfrm>
            <a:off x="1378974"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dirty="0"/>
              <a:t>Definition of NoSQL</a:t>
            </a:r>
          </a:p>
        </p:txBody>
      </p:sp>
      <p:pic>
        <p:nvPicPr>
          <p:cNvPr id="9" name="Picture 8">
            <a:extLst>
              <a:ext uri="{FF2B5EF4-FFF2-40B4-BE49-F238E27FC236}">
                <a16:creationId xmlns:a16="http://schemas.microsoft.com/office/drawing/2014/main" xmlns="" id="{70F0F140-EF0D-4348-B281-283CD948F07D}"/>
              </a:ext>
            </a:extLst>
          </p:cNvPr>
          <p:cNvPicPr>
            <a:picLocks noChangeAspect="1"/>
          </p:cNvPicPr>
          <p:nvPr/>
        </p:nvPicPr>
        <p:blipFill>
          <a:blip r:embed="rId2"/>
          <a:stretch>
            <a:fillRect/>
          </a:stretch>
        </p:blipFill>
        <p:spPr>
          <a:xfrm>
            <a:off x="0" y="-27448"/>
            <a:ext cx="1384300" cy="81280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5940" y="774103"/>
            <a:ext cx="3426460" cy="352019"/>
          </a:xfrm>
          <a:prstGeom prst="rect">
            <a:avLst/>
          </a:prstGeom>
        </p:spPr>
        <p:txBody>
          <a:bodyPr vert="horz" wrap="square" lIns="0" tIns="13335" rIns="0" bIns="0" rtlCol="0">
            <a:spAutoFit/>
          </a:bodyPr>
          <a:lstStyle/>
          <a:p>
            <a:pPr marL="12700">
              <a:lnSpc>
                <a:spcPct val="100000"/>
              </a:lnSpc>
              <a:spcBef>
                <a:spcPts val="105"/>
              </a:spcBef>
            </a:pPr>
            <a:r>
              <a:rPr sz="2200" u="none" spc="210" dirty="0">
                <a:cs typeface="Georgia"/>
              </a:rPr>
              <a:t>BASE</a:t>
            </a:r>
          </a:p>
        </p:txBody>
      </p:sp>
      <p:sp>
        <p:nvSpPr>
          <p:cNvPr id="3" name="object 3"/>
          <p:cNvSpPr txBox="1"/>
          <p:nvPr/>
        </p:nvSpPr>
        <p:spPr>
          <a:xfrm>
            <a:off x="535940" y="1411199"/>
            <a:ext cx="5537835" cy="3720890"/>
          </a:xfrm>
          <a:prstGeom prst="rect">
            <a:avLst/>
          </a:prstGeom>
        </p:spPr>
        <p:txBody>
          <a:bodyPr vert="horz" wrap="square" lIns="0" tIns="88900" rIns="0" bIns="0" rtlCol="0">
            <a:spAutoFit/>
          </a:bodyPr>
          <a:lstStyle/>
          <a:p>
            <a:pPr marL="527050" indent="-514350">
              <a:lnSpc>
                <a:spcPct val="200000"/>
              </a:lnSpc>
              <a:spcBef>
                <a:spcPts val="700"/>
              </a:spcBef>
              <a:buClr>
                <a:srgbClr val="717BA2"/>
              </a:buClr>
              <a:buSzPct val="75000"/>
              <a:buFont typeface="+mj-lt"/>
              <a:buAutoNum type="arabicPeriod"/>
              <a:tabLst>
                <a:tab pos="286385" algn="l"/>
                <a:tab pos="287020" algn="l"/>
              </a:tabLst>
            </a:pPr>
            <a:r>
              <a:rPr dirty="0">
                <a:solidFill>
                  <a:srgbClr val="FF0000"/>
                </a:solidFill>
                <a:latin typeface="+mj-lt"/>
                <a:cs typeface="Arial"/>
              </a:rPr>
              <a:t>B</a:t>
            </a:r>
            <a:r>
              <a:rPr dirty="0">
                <a:latin typeface="+mj-lt"/>
                <a:cs typeface="Arial"/>
              </a:rPr>
              <a:t>asically</a:t>
            </a:r>
            <a:r>
              <a:rPr spc="-180" dirty="0">
                <a:latin typeface="+mj-lt"/>
                <a:cs typeface="Arial"/>
              </a:rPr>
              <a:t> </a:t>
            </a:r>
            <a:r>
              <a:rPr spc="-5" dirty="0">
                <a:solidFill>
                  <a:srgbClr val="FF0000"/>
                </a:solidFill>
                <a:latin typeface="+mj-lt"/>
                <a:cs typeface="Arial"/>
              </a:rPr>
              <a:t>A</a:t>
            </a:r>
            <a:r>
              <a:rPr spc="-5" dirty="0">
                <a:latin typeface="+mj-lt"/>
                <a:cs typeface="Arial"/>
              </a:rPr>
              <a:t>vailable.</a:t>
            </a:r>
            <a:endParaRPr dirty="0">
              <a:latin typeface="+mj-lt"/>
              <a:cs typeface="Arial"/>
            </a:endParaRPr>
          </a:p>
          <a:p>
            <a:pPr marL="527050" indent="-514350">
              <a:lnSpc>
                <a:spcPct val="200000"/>
              </a:lnSpc>
              <a:spcBef>
                <a:spcPts val="605"/>
              </a:spcBef>
              <a:buClr>
                <a:srgbClr val="717BA2"/>
              </a:buClr>
              <a:buSzPct val="75000"/>
              <a:buFont typeface="+mj-lt"/>
              <a:buAutoNum type="arabicPeriod"/>
              <a:tabLst>
                <a:tab pos="286385" algn="l"/>
                <a:tab pos="287020" algn="l"/>
              </a:tabLst>
            </a:pPr>
            <a:r>
              <a:rPr dirty="0">
                <a:solidFill>
                  <a:srgbClr val="FF0000"/>
                </a:solidFill>
                <a:latin typeface="+mj-lt"/>
                <a:cs typeface="Arial"/>
              </a:rPr>
              <a:t>S</a:t>
            </a:r>
            <a:r>
              <a:rPr dirty="0">
                <a:latin typeface="+mj-lt"/>
                <a:cs typeface="Arial"/>
              </a:rPr>
              <a:t>oft state(expiration of</a:t>
            </a:r>
            <a:r>
              <a:rPr spc="-55" dirty="0">
                <a:latin typeface="+mj-lt"/>
                <a:cs typeface="Arial"/>
              </a:rPr>
              <a:t> </a:t>
            </a:r>
            <a:r>
              <a:rPr dirty="0">
                <a:latin typeface="+mj-lt"/>
                <a:cs typeface="Arial"/>
              </a:rPr>
              <a:t>information).</a:t>
            </a:r>
          </a:p>
          <a:p>
            <a:pPr marL="527050" indent="-514350">
              <a:lnSpc>
                <a:spcPct val="200000"/>
              </a:lnSpc>
              <a:spcBef>
                <a:spcPts val="600"/>
              </a:spcBef>
              <a:buClr>
                <a:srgbClr val="717BA2"/>
              </a:buClr>
              <a:buSzPct val="75000"/>
              <a:buFont typeface="+mj-lt"/>
              <a:buAutoNum type="arabicPeriod"/>
              <a:tabLst>
                <a:tab pos="286385" algn="l"/>
                <a:tab pos="287020" algn="l"/>
              </a:tabLst>
            </a:pPr>
            <a:r>
              <a:rPr dirty="0">
                <a:solidFill>
                  <a:srgbClr val="FF0000"/>
                </a:solidFill>
                <a:latin typeface="+mj-lt"/>
                <a:cs typeface="Arial"/>
              </a:rPr>
              <a:t>E</a:t>
            </a:r>
            <a:r>
              <a:rPr dirty="0">
                <a:latin typeface="+mj-lt"/>
                <a:cs typeface="Arial"/>
              </a:rPr>
              <a:t>ventually</a:t>
            </a:r>
            <a:r>
              <a:rPr spc="-45" dirty="0">
                <a:latin typeface="+mj-lt"/>
                <a:cs typeface="Arial"/>
              </a:rPr>
              <a:t> </a:t>
            </a:r>
            <a:r>
              <a:rPr dirty="0">
                <a:latin typeface="+mj-lt"/>
                <a:cs typeface="Arial"/>
              </a:rPr>
              <a:t>Consistent.</a:t>
            </a:r>
          </a:p>
          <a:p>
            <a:pPr marL="527050" indent="-514350">
              <a:lnSpc>
                <a:spcPct val="200000"/>
              </a:lnSpc>
              <a:spcBef>
                <a:spcPts val="600"/>
              </a:spcBef>
              <a:buClr>
                <a:srgbClr val="717BA2"/>
              </a:buClr>
              <a:buSzPct val="75000"/>
              <a:buFont typeface="+mj-lt"/>
              <a:buAutoNum type="arabicPeriod"/>
              <a:tabLst>
                <a:tab pos="286385" algn="l"/>
                <a:tab pos="287020" algn="l"/>
              </a:tabLst>
            </a:pPr>
            <a:r>
              <a:rPr spc="-10" dirty="0">
                <a:latin typeface="+mj-lt"/>
                <a:cs typeface="Arial"/>
              </a:rPr>
              <a:t>Weak</a:t>
            </a:r>
            <a:r>
              <a:rPr spc="-25" dirty="0">
                <a:latin typeface="+mj-lt"/>
                <a:cs typeface="Arial"/>
              </a:rPr>
              <a:t> </a:t>
            </a:r>
            <a:r>
              <a:rPr spc="-15" dirty="0">
                <a:latin typeface="+mj-lt"/>
                <a:cs typeface="Arial"/>
              </a:rPr>
              <a:t>consistency.</a:t>
            </a:r>
            <a:endParaRPr dirty="0">
              <a:latin typeface="+mj-lt"/>
              <a:cs typeface="Arial"/>
            </a:endParaRPr>
          </a:p>
          <a:p>
            <a:pPr marL="527050" indent="-514350">
              <a:lnSpc>
                <a:spcPct val="200000"/>
              </a:lnSpc>
              <a:spcBef>
                <a:spcPts val="600"/>
              </a:spcBef>
              <a:buClr>
                <a:srgbClr val="717BA2"/>
              </a:buClr>
              <a:buSzPct val="75000"/>
              <a:buFont typeface="+mj-lt"/>
              <a:buAutoNum type="arabicPeriod"/>
              <a:tabLst>
                <a:tab pos="286385" algn="l"/>
                <a:tab pos="287020" algn="l"/>
              </a:tabLst>
            </a:pPr>
            <a:r>
              <a:rPr spc="-5" dirty="0">
                <a:latin typeface="+mj-lt"/>
                <a:cs typeface="Arial"/>
              </a:rPr>
              <a:t>Availability</a:t>
            </a:r>
            <a:r>
              <a:rPr spc="-40" dirty="0">
                <a:latin typeface="+mj-lt"/>
                <a:cs typeface="Arial"/>
              </a:rPr>
              <a:t> </a:t>
            </a:r>
            <a:r>
              <a:rPr spc="-5" dirty="0">
                <a:latin typeface="+mj-lt"/>
                <a:cs typeface="Arial"/>
              </a:rPr>
              <a:t>first.</a:t>
            </a:r>
            <a:endParaRPr dirty="0">
              <a:latin typeface="+mj-lt"/>
              <a:cs typeface="Arial"/>
            </a:endParaRPr>
          </a:p>
          <a:p>
            <a:pPr marL="527050" indent="-514350">
              <a:lnSpc>
                <a:spcPct val="200000"/>
              </a:lnSpc>
              <a:spcBef>
                <a:spcPts val="600"/>
              </a:spcBef>
              <a:buClr>
                <a:srgbClr val="717BA2"/>
              </a:buClr>
              <a:buSzPct val="75000"/>
              <a:buFont typeface="+mj-lt"/>
              <a:buAutoNum type="arabicPeriod"/>
              <a:tabLst>
                <a:tab pos="286385" algn="l"/>
                <a:tab pos="287020" algn="l"/>
              </a:tabLst>
            </a:pPr>
            <a:r>
              <a:rPr dirty="0">
                <a:latin typeface="+mj-lt"/>
                <a:cs typeface="Arial"/>
              </a:rPr>
              <a:t>Simpler and</a:t>
            </a:r>
            <a:r>
              <a:rPr spc="-35" dirty="0">
                <a:latin typeface="+mj-lt"/>
                <a:cs typeface="Arial"/>
              </a:rPr>
              <a:t> </a:t>
            </a:r>
            <a:r>
              <a:rPr spc="-20" dirty="0">
                <a:latin typeface="+mj-lt"/>
                <a:cs typeface="Arial"/>
              </a:rPr>
              <a:t>faster.</a:t>
            </a:r>
            <a:endParaRPr dirty="0">
              <a:latin typeface="+mj-lt"/>
              <a:cs typeface="Arial"/>
            </a:endParaRPr>
          </a:p>
        </p:txBody>
      </p:sp>
      <p:sp>
        <p:nvSpPr>
          <p:cNvPr id="4" name="Date Placeholder 3">
            <a:extLst>
              <a:ext uri="{FF2B5EF4-FFF2-40B4-BE49-F238E27FC236}">
                <a16:creationId xmlns:a16="http://schemas.microsoft.com/office/drawing/2014/main" xmlns="" id="{578546A4-F1D7-4FED-8FC0-2369D18470C6}"/>
              </a:ext>
            </a:extLst>
          </p:cNvPr>
          <p:cNvSpPr>
            <a:spLocks noGrp="1"/>
          </p:cNvSpPr>
          <p:nvPr>
            <p:ph type="dt" sz="half" idx="10"/>
          </p:nvPr>
        </p:nvSpPr>
        <p:spPr/>
        <p:txBody>
          <a:bodyPr/>
          <a:lstStyle/>
          <a:p>
            <a:fld id="{042199C3-7FCD-4FBA-91A3-9CFE7B9E75D2}" type="datetime1">
              <a:rPr lang="en-US" smtClean="0"/>
              <a:pPr/>
              <a:t>09/05/22</a:t>
            </a:fld>
            <a:endParaRPr lang="en-US" dirty="0"/>
          </a:p>
        </p:txBody>
      </p:sp>
      <p:sp>
        <p:nvSpPr>
          <p:cNvPr id="5" name="Footer Placeholder 4">
            <a:extLst>
              <a:ext uri="{FF2B5EF4-FFF2-40B4-BE49-F238E27FC236}">
                <a16:creationId xmlns:a16="http://schemas.microsoft.com/office/drawing/2014/main" xmlns="" id="{15AB188E-8D59-407E-9624-3DE12763BC0D}"/>
              </a:ext>
            </a:extLst>
          </p:cNvPr>
          <p:cNvSpPr>
            <a:spLocks noGrp="1"/>
          </p:cNvSpPr>
          <p:nvPr>
            <p:ph type="ftr" sz="quarter" idx="11"/>
          </p:nvPr>
        </p:nvSpPr>
        <p:spPr/>
        <p:txBody>
          <a:bodyPr/>
          <a:lstStyle/>
          <a:p>
            <a:r>
              <a:rPr lang="en-US"/>
              <a:t>Mr. SOVERS SINGH BISHT                  UNIT 05</a:t>
            </a:r>
            <a:endParaRPr lang="en-US" dirty="0"/>
          </a:p>
        </p:txBody>
      </p:sp>
      <p:sp>
        <p:nvSpPr>
          <p:cNvPr id="6" name="Slide Number Placeholder 5">
            <a:extLst>
              <a:ext uri="{FF2B5EF4-FFF2-40B4-BE49-F238E27FC236}">
                <a16:creationId xmlns:a16="http://schemas.microsoft.com/office/drawing/2014/main" xmlns="" id="{6D6137BB-A42F-4771-86F1-9DD3950FF85F}"/>
              </a:ext>
            </a:extLst>
          </p:cNvPr>
          <p:cNvSpPr>
            <a:spLocks noGrp="1"/>
          </p:cNvSpPr>
          <p:nvPr>
            <p:ph type="sldNum" sz="quarter" idx="12"/>
          </p:nvPr>
        </p:nvSpPr>
        <p:spPr/>
        <p:txBody>
          <a:bodyPr/>
          <a:lstStyle/>
          <a:p>
            <a:fld id="{B6F15528-21DE-4FAA-801E-634DDDAF4B2B}" type="slidenum">
              <a:rPr lang="en-US" smtClean="0"/>
              <a:pPr/>
              <a:t>24</a:t>
            </a:fld>
            <a:endParaRPr lang="en-US" dirty="0"/>
          </a:p>
        </p:txBody>
      </p:sp>
      <p:sp>
        <p:nvSpPr>
          <p:cNvPr id="8" name="Title 1">
            <a:extLst>
              <a:ext uri="{FF2B5EF4-FFF2-40B4-BE49-F238E27FC236}">
                <a16:creationId xmlns:a16="http://schemas.microsoft.com/office/drawing/2014/main" xmlns="" id="{D4DF7CDF-113C-483D-B4BD-81BF9926F4E3}"/>
              </a:ext>
            </a:extLst>
          </p:cNvPr>
          <p:cNvSpPr txBox="1">
            <a:spLocks/>
          </p:cNvSpPr>
          <p:nvPr/>
        </p:nvSpPr>
        <p:spPr>
          <a:xfrm>
            <a:off x="1378974"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dirty="0"/>
              <a:t>Definition of NoSQL</a:t>
            </a:r>
          </a:p>
        </p:txBody>
      </p:sp>
      <p:pic>
        <p:nvPicPr>
          <p:cNvPr id="9" name="Picture 8">
            <a:extLst>
              <a:ext uri="{FF2B5EF4-FFF2-40B4-BE49-F238E27FC236}">
                <a16:creationId xmlns:a16="http://schemas.microsoft.com/office/drawing/2014/main" xmlns="" id="{6EBA4A06-51C4-4C33-A1FE-B1687A456E38}"/>
              </a:ext>
            </a:extLst>
          </p:cNvPr>
          <p:cNvPicPr>
            <a:picLocks noChangeAspect="1"/>
          </p:cNvPicPr>
          <p:nvPr/>
        </p:nvPicPr>
        <p:blipFill>
          <a:blip r:embed="rId2"/>
          <a:stretch>
            <a:fillRect/>
          </a:stretch>
        </p:blipFill>
        <p:spPr>
          <a:xfrm>
            <a:off x="0" y="-27448"/>
            <a:ext cx="1384300" cy="81280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5940" y="658202"/>
            <a:ext cx="4112260" cy="352019"/>
          </a:xfrm>
          <a:prstGeom prst="rect">
            <a:avLst/>
          </a:prstGeom>
        </p:spPr>
        <p:txBody>
          <a:bodyPr vert="horz" wrap="square" lIns="0" tIns="13335" rIns="0" bIns="0" rtlCol="0">
            <a:spAutoFit/>
          </a:bodyPr>
          <a:lstStyle/>
          <a:p>
            <a:pPr marL="12700">
              <a:lnSpc>
                <a:spcPct val="100000"/>
              </a:lnSpc>
              <a:spcBef>
                <a:spcPts val="105"/>
              </a:spcBef>
            </a:pPr>
            <a:r>
              <a:rPr sz="2200" u="none" spc="125" dirty="0">
                <a:cs typeface="Georgia"/>
              </a:rPr>
              <a:t>CAP</a:t>
            </a:r>
            <a:r>
              <a:rPr sz="2200" u="none" spc="155" dirty="0">
                <a:cs typeface="Georgia"/>
              </a:rPr>
              <a:t> </a:t>
            </a:r>
            <a:r>
              <a:rPr sz="2200" u="none" spc="110" dirty="0">
                <a:cs typeface="Georgia"/>
              </a:rPr>
              <a:t>Theory</a:t>
            </a:r>
          </a:p>
        </p:txBody>
      </p:sp>
      <p:sp>
        <p:nvSpPr>
          <p:cNvPr id="3" name="object 3"/>
          <p:cNvSpPr/>
          <p:nvPr/>
        </p:nvSpPr>
        <p:spPr>
          <a:xfrm>
            <a:off x="2031492" y="1311275"/>
            <a:ext cx="5081142" cy="4937125"/>
          </a:xfrm>
          <a:prstGeom prst="rect">
            <a:avLst/>
          </a:prstGeom>
          <a:blipFill>
            <a:blip r:embed="rId2" cstate="print"/>
            <a:stretch>
              <a:fillRect/>
            </a:stretch>
          </a:blipFill>
        </p:spPr>
        <p:txBody>
          <a:bodyPr wrap="square" lIns="0" tIns="0" rIns="0" bIns="0" rtlCol="0"/>
          <a:lstStyle/>
          <a:p>
            <a:endParaRPr/>
          </a:p>
        </p:txBody>
      </p:sp>
      <p:sp>
        <p:nvSpPr>
          <p:cNvPr id="4" name="Date Placeholder 3">
            <a:extLst>
              <a:ext uri="{FF2B5EF4-FFF2-40B4-BE49-F238E27FC236}">
                <a16:creationId xmlns:a16="http://schemas.microsoft.com/office/drawing/2014/main" xmlns="" id="{530EF984-5619-43CA-9FD8-33DCDFB7E8C5}"/>
              </a:ext>
            </a:extLst>
          </p:cNvPr>
          <p:cNvSpPr>
            <a:spLocks noGrp="1"/>
          </p:cNvSpPr>
          <p:nvPr>
            <p:ph type="dt" sz="half" idx="10"/>
          </p:nvPr>
        </p:nvSpPr>
        <p:spPr/>
        <p:txBody>
          <a:bodyPr/>
          <a:lstStyle/>
          <a:p>
            <a:fld id="{0F5510F2-9623-40B5-A474-1E0E13578A19}" type="datetime1">
              <a:rPr lang="en-US" smtClean="0"/>
              <a:pPr/>
              <a:t>09/05/22</a:t>
            </a:fld>
            <a:endParaRPr lang="en-US" dirty="0"/>
          </a:p>
        </p:txBody>
      </p:sp>
      <p:sp>
        <p:nvSpPr>
          <p:cNvPr id="5" name="Footer Placeholder 4">
            <a:extLst>
              <a:ext uri="{FF2B5EF4-FFF2-40B4-BE49-F238E27FC236}">
                <a16:creationId xmlns:a16="http://schemas.microsoft.com/office/drawing/2014/main" xmlns="" id="{480DE8F0-BC3D-4DF3-9675-7DFFD138628E}"/>
              </a:ext>
            </a:extLst>
          </p:cNvPr>
          <p:cNvSpPr>
            <a:spLocks noGrp="1"/>
          </p:cNvSpPr>
          <p:nvPr>
            <p:ph type="ftr" sz="quarter" idx="11"/>
          </p:nvPr>
        </p:nvSpPr>
        <p:spPr/>
        <p:txBody>
          <a:bodyPr/>
          <a:lstStyle/>
          <a:p>
            <a:r>
              <a:rPr lang="en-US"/>
              <a:t>Mr. SOVERS SINGH BISHT                  UNIT 05</a:t>
            </a:r>
            <a:endParaRPr lang="en-US" dirty="0"/>
          </a:p>
        </p:txBody>
      </p:sp>
      <p:sp>
        <p:nvSpPr>
          <p:cNvPr id="6" name="Slide Number Placeholder 5">
            <a:extLst>
              <a:ext uri="{FF2B5EF4-FFF2-40B4-BE49-F238E27FC236}">
                <a16:creationId xmlns:a16="http://schemas.microsoft.com/office/drawing/2014/main" xmlns="" id="{2E31A5EC-2251-469B-93CB-1C987057BFB9}"/>
              </a:ext>
            </a:extLst>
          </p:cNvPr>
          <p:cNvSpPr>
            <a:spLocks noGrp="1"/>
          </p:cNvSpPr>
          <p:nvPr>
            <p:ph type="sldNum" sz="quarter" idx="12"/>
          </p:nvPr>
        </p:nvSpPr>
        <p:spPr/>
        <p:txBody>
          <a:bodyPr/>
          <a:lstStyle/>
          <a:p>
            <a:fld id="{B6F15528-21DE-4FAA-801E-634DDDAF4B2B}" type="slidenum">
              <a:rPr lang="en-US" smtClean="0"/>
              <a:pPr/>
              <a:t>25</a:t>
            </a:fld>
            <a:endParaRPr lang="en-US" dirty="0"/>
          </a:p>
        </p:txBody>
      </p:sp>
      <p:sp>
        <p:nvSpPr>
          <p:cNvPr id="8" name="Title 1">
            <a:extLst>
              <a:ext uri="{FF2B5EF4-FFF2-40B4-BE49-F238E27FC236}">
                <a16:creationId xmlns:a16="http://schemas.microsoft.com/office/drawing/2014/main" xmlns="" id="{30CFD095-D27A-4D64-834B-EBFB9C0DD362}"/>
              </a:ext>
            </a:extLst>
          </p:cNvPr>
          <p:cNvSpPr txBox="1">
            <a:spLocks/>
          </p:cNvSpPr>
          <p:nvPr/>
        </p:nvSpPr>
        <p:spPr>
          <a:xfrm>
            <a:off x="1378974"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dirty="0"/>
              <a:t>Definition of NoSQL</a:t>
            </a:r>
          </a:p>
        </p:txBody>
      </p:sp>
      <p:pic>
        <p:nvPicPr>
          <p:cNvPr id="9" name="Picture 8">
            <a:extLst>
              <a:ext uri="{FF2B5EF4-FFF2-40B4-BE49-F238E27FC236}">
                <a16:creationId xmlns:a16="http://schemas.microsoft.com/office/drawing/2014/main" xmlns="" id="{56F9E756-0EB7-4B5D-9BDC-C55EBC36512E}"/>
              </a:ext>
            </a:extLst>
          </p:cNvPr>
          <p:cNvPicPr>
            <a:picLocks noChangeAspect="1"/>
          </p:cNvPicPr>
          <p:nvPr/>
        </p:nvPicPr>
        <p:blipFill>
          <a:blip r:embed="rId3"/>
          <a:stretch>
            <a:fillRect/>
          </a:stretch>
        </p:blipFill>
        <p:spPr>
          <a:xfrm>
            <a:off x="0" y="-27448"/>
            <a:ext cx="1384300" cy="81280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5940" y="774103"/>
            <a:ext cx="6017260" cy="352019"/>
          </a:xfrm>
          <a:prstGeom prst="rect">
            <a:avLst/>
          </a:prstGeom>
        </p:spPr>
        <p:txBody>
          <a:bodyPr vert="horz" wrap="square" lIns="0" tIns="13335" rIns="0" bIns="0" rtlCol="0">
            <a:spAutoFit/>
          </a:bodyPr>
          <a:lstStyle/>
          <a:p>
            <a:pPr marL="12700">
              <a:lnSpc>
                <a:spcPct val="100000"/>
              </a:lnSpc>
              <a:spcBef>
                <a:spcPts val="105"/>
              </a:spcBef>
            </a:pPr>
            <a:r>
              <a:rPr sz="2200" b="1" u="none" spc="85" dirty="0">
                <a:cs typeface="Georgia"/>
              </a:rPr>
              <a:t>Major </a:t>
            </a:r>
            <a:r>
              <a:rPr sz="2200" b="1" u="none" spc="95" dirty="0">
                <a:cs typeface="Georgia"/>
              </a:rPr>
              <a:t>NoSQL</a:t>
            </a:r>
            <a:r>
              <a:rPr sz="2200" b="1" u="none" spc="300" dirty="0">
                <a:cs typeface="Georgia"/>
              </a:rPr>
              <a:t> </a:t>
            </a:r>
            <a:r>
              <a:rPr sz="2200" b="1" u="none" spc="140" dirty="0">
                <a:cs typeface="Georgia"/>
              </a:rPr>
              <a:t>Types</a:t>
            </a:r>
          </a:p>
        </p:txBody>
      </p:sp>
      <p:sp>
        <p:nvSpPr>
          <p:cNvPr id="3" name="object 3"/>
          <p:cNvSpPr txBox="1"/>
          <p:nvPr/>
        </p:nvSpPr>
        <p:spPr>
          <a:xfrm>
            <a:off x="535940" y="1168654"/>
            <a:ext cx="7875270" cy="3799757"/>
          </a:xfrm>
          <a:prstGeom prst="rect">
            <a:avLst/>
          </a:prstGeom>
        </p:spPr>
        <p:txBody>
          <a:bodyPr vert="horz" wrap="square" lIns="0" tIns="52069" rIns="0" bIns="0" rtlCol="0">
            <a:spAutoFit/>
          </a:bodyPr>
          <a:lstStyle/>
          <a:p>
            <a:pPr marL="12700">
              <a:lnSpc>
                <a:spcPct val="100000"/>
              </a:lnSpc>
              <a:spcBef>
                <a:spcPts val="409"/>
              </a:spcBef>
              <a:tabLst>
                <a:tab pos="286385" algn="l"/>
              </a:tabLst>
            </a:pPr>
            <a:r>
              <a:rPr spc="-515" dirty="0">
                <a:solidFill>
                  <a:srgbClr val="717BA2"/>
                </a:solidFill>
                <a:latin typeface="+mj-lt"/>
                <a:cs typeface="Arial"/>
              </a:rPr>
              <a:t>	</a:t>
            </a:r>
            <a:r>
              <a:rPr b="1" spc="-20" dirty="0">
                <a:latin typeface="+mj-lt"/>
                <a:cs typeface="Arial"/>
              </a:rPr>
              <a:t>Key-Value</a:t>
            </a:r>
            <a:r>
              <a:rPr b="1" spc="20" dirty="0">
                <a:latin typeface="+mj-lt"/>
                <a:cs typeface="Arial"/>
              </a:rPr>
              <a:t> </a:t>
            </a:r>
            <a:r>
              <a:rPr b="1" spc="-5" dirty="0">
                <a:latin typeface="+mj-lt"/>
                <a:cs typeface="Arial"/>
              </a:rPr>
              <a:t>Store.</a:t>
            </a:r>
            <a:endParaRPr dirty="0">
              <a:latin typeface="+mj-lt"/>
              <a:cs typeface="Arial"/>
            </a:endParaRPr>
          </a:p>
          <a:p>
            <a:pPr marL="287020" indent="-274320">
              <a:lnSpc>
                <a:spcPct val="100000"/>
              </a:lnSpc>
              <a:spcBef>
                <a:spcPts val="310"/>
              </a:spcBef>
              <a:buClr>
                <a:srgbClr val="717BA2"/>
              </a:buClr>
              <a:buSzPct val="75000"/>
              <a:buFont typeface="Wingdings"/>
              <a:buChar char=""/>
              <a:tabLst>
                <a:tab pos="286385" algn="l"/>
                <a:tab pos="287020" algn="l"/>
              </a:tabLst>
            </a:pPr>
            <a:r>
              <a:rPr spc="-5" dirty="0">
                <a:latin typeface="+mj-lt"/>
                <a:cs typeface="Arial"/>
              </a:rPr>
              <a:t>Hashing.</a:t>
            </a:r>
            <a:endParaRPr dirty="0">
              <a:latin typeface="+mj-lt"/>
              <a:cs typeface="Arial"/>
            </a:endParaRPr>
          </a:p>
          <a:p>
            <a:pPr marL="287020" indent="-274320">
              <a:lnSpc>
                <a:spcPct val="100000"/>
              </a:lnSpc>
              <a:spcBef>
                <a:spcPts val="315"/>
              </a:spcBef>
              <a:buClr>
                <a:srgbClr val="717BA2"/>
              </a:buClr>
              <a:buSzPct val="75000"/>
              <a:buFont typeface="Wingdings"/>
              <a:buChar char=""/>
              <a:tabLst>
                <a:tab pos="286385" algn="l"/>
                <a:tab pos="287020" algn="l"/>
              </a:tabLst>
            </a:pPr>
            <a:r>
              <a:rPr spc="-5" dirty="0">
                <a:latin typeface="+mj-lt"/>
                <a:cs typeface="Arial"/>
              </a:rPr>
              <a:t>Basic</a:t>
            </a:r>
            <a:r>
              <a:rPr spc="-15" dirty="0">
                <a:latin typeface="+mj-lt"/>
                <a:cs typeface="Arial"/>
              </a:rPr>
              <a:t> </a:t>
            </a:r>
            <a:r>
              <a:rPr dirty="0">
                <a:latin typeface="+mj-lt"/>
                <a:cs typeface="Arial"/>
              </a:rPr>
              <a:t>get/put/delete.</a:t>
            </a:r>
          </a:p>
          <a:p>
            <a:pPr marL="287020" indent="-274320">
              <a:lnSpc>
                <a:spcPct val="100000"/>
              </a:lnSpc>
              <a:spcBef>
                <a:spcPts val="315"/>
              </a:spcBef>
              <a:buClr>
                <a:srgbClr val="717BA2"/>
              </a:buClr>
              <a:buSzPct val="75000"/>
              <a:buFont typeface="Wingdings"/>
              <a:buChar char=""/>
              <a:tabLst>
                <a:tab pos="286385" algn="l"/>
                <a:tab pos="287020" algn="l"/>
              </a:tabLst>
            </a:pPr>
            <a:r>
              <a:rPr spc="-5" dirty="0">
                <a:latin typeface="+mj-lt"/>
                <a:cs typeface="Arial"/>
              </a:rPr>
              <a:t>Crazy </a:t>
            </a:r>
            <a:r>
              <a:rPr dirty="0">
                <a:latin typeface="+mj-lt"/>
                <a:cs typeface="Arial"/>
              </a:rPr>
              <a:t>fast </a:t>
            </a:r>
            <a:r>
              <a:rPr spc="-5" dirty="0">
                <a:latin typeface="+mj-lt"/>
                <a:cs typeface="Arial"/>
              </a:rPr>
              <a:t>because there </a:t>
            </a:r>
            <a:r>
              <a:rPr spc="-10" dirty="0">
                <a:latin typeface="+mj-lt"/>
                <a:cs typeface="Arial"/>
              </a:rPr>
              <a:t>is </a:t>
            </a:r>
            <a:r>
              <a:rPr dirty="0">
                <a:latin typeface="+mj-lt"/>
                <a:cs typeface="Arial"/>
              </a:rPr>
              <a:t>key to </a:t>
            </a:r>
            <a:r>
              <a:rPr spc="-5" dirty="0">
                <a:latin typeface="+mj-lt"/>
                <a:cs typeface="Arial"/>
              </a:rPr>
              <a:t>get set </a:t>
            </a:r>
            <a:r>
              <a:rPr dirty="0">
                <a:latin typeface="+mj-lt"/>
                <a:cs typeface="Arial"/>
              </a:rPr>
              <a:t>of</a:t>
            </a:r>
            <a:r>
              <a:rPr spc="30" dirty="0">
                <a:latin typeface="+mj-lt"/>
                <a:cs typeface="Arial"/>
              </a:rPr>
              <a:t> </a:t>
            </a:r>
            <a:r>
              <a:rPr spc="-5" dirty="0">
                <a:latin typeface="+mj-lt"/>
                <a:cs typeface="Arial"/>
              </a:rPr>
              <a:t>values.</a:t>
            </a:r>
            <a:endParaRPr dirty="0">
              <a:latin typeface="+mj-lt"/>
              <a:cs typeface="Arial"/>
            </a:endParaRPr>
          </a:p>
          <a:p>
            <a:pPr marL="12700">
              <a:lnSpc>
                <a:spcPct val="100000"/>
              </a:lnSpc>
              <a:spcBef>
                <a:spcPts val="310"/>
              </a:spcBef>
              <a:tabLst>
                <a:tab pos="286385" algn="l"/>
              </a:tabLst>
            </a:pPr>
            <a:r>
              <a:rPr spc="-515" dirty="0">
                <a:solidFill>
                  <a:srgbClr val="717BA2"/>
                </a:solidFill>
                <a:latin typeface="+mj-lt"/>
                <a:cs typeface="Arial"/>
              </a:rPr>
              <a:t>	</a:t>
            </a:r>
            <a:r>
              <a:rPr b="1" spc="-5" dirty="0">
                <a:latin typeface="+mj-lt"/>
                <a:cs typeface="Arial"/>
              </a:rPr>
              <a:t>Document</a:t>
            </a:r>
            <a:r>
              <a:rPr b="1" spc="-15" dirty="0">
                <a:latin typeface="+mj-lt"/>
                <a:cs typeface="Arial"/>
              </a:rPr>
              <a:t> </a:t>
            </a:r>
            <a:r>
              <a:rPr b="1" spc="-5" dirty="0">
                <a:latin typeface="+mj-lt"/>
                <a:cs typeface="Arial"/>
              </a:rPr>
              <a:t>Store.</a:t>
            </a:r>
            <a:endParaRPr dirty="0">
              <a:latin typeface="+mj-lt"/>
              <a:cs typeface="Arial"/>
            </a:endParaRPr>
          </a:p>
          <a:p>
            <a:pPr marL="287020" indent="-274320">
              <a:lnSpc>
                <a:spcPct val="100000"/>
              </a:lnSpc>
              <a:spcBef>
                <a:spcPts val="315"/>
              </a:spcBef>
              <a:buClr>
                <a:srgbClr val="717BA2"/>
              </a:buClr>
              <a:buSzPct val="75000"/>
              <a:buFont typeface="Wingdings"/>
              <a:buChar char=""/>
              <a:tabLst>
                <a:tab pos="286385" algn="l"/>
                <a:tab pos="287020" algn="l"/>
              </a:tabLst>
            </a:pPr>
            <a:r>
              <a:rPr dirty="0">
                <a:latin typeface="+mj-lt"/>
                <a:cs typeface="Arial"/>
              </a:rPr>
              <a:t>JSON,XML … </a:t>
            </a:r>
            <a:r>
              <a:rPr spc="-5" dirty="0">
                <a:latin typeface="+mj-lt"/>
                <a:cs typeface="Arial"/>
              </a:rPr>
              <a:t>document</a:t>
            </a:r>
            <a:r>
              <a:rPr spc="-125" dirty="0">
                <a:latin typeface="+mj-lt"/>
                <a:cs typeface="Arial"/>
              </a:rPr>
              <a:t> </a:t>
            </a:r>
            <a:r>
              <a:rPr spc="-5" dirty="0">
                <a:latin typeface="+mj-lt"/>
                <a:cs typeface="Arial"/>
              </a:rPr>
              <a:t>structured.</a:t>
            </a:r>
            <a:endParaRPr dirty="0">
              <a:latin typeface="+mj-lt"/>
              <a:cs typeface="Arial"/>
            </a:endParaRPr>
          </a:p>
          <a:p>
            <a:pPr marL="287020" indent="-274320">
              <a:lnSpc>
                <a:spcPct val="100000"/>
              </a:lnSpc>
              <a:spcBef>
                <a:spcPts val="310"/>
              </a:spcBef>
              <a:buClr>
                <a:srgbClr val="717BA2"/>
              </a:buClr>
              <a:buSzPct val="75000"/>
              <a:buFont typeface="Wingdings"/>
              <a:buChar char=""/>
              <a:tabLst>
                <a:tab pos="286385" algn="l"/>
                <a:tab pos="287020" algn="l"/>
              </a:tabLst>
            </a:pPr>
            <a:r>
              <a:rPr dirty="0">
                <a:latin typeface="+mj-lt"/>
                <a:cs typeface="Arial"/>
              </a:rPr>
              <a:t>No </a:t>
            </a:r>
            <a:r>
              <a:rPr spc="-5" dirty="0">
                <a:latin typeface="+mj-lt"/>
                <a:cs typeface="Arial"/>
              </a:rPr>
              <a:t>Join.(handle </a:t>
            </a:r>
            <a:r>
              <a:rPr dirty="0">
                <a:latin typeface="+mj-lt"/>
                <a:cs typeface="Arial"/>
              </a:rPr>
              <a:t>it in </a:t>
            </a:r>
            <a:r>
              <a:rPr spc="-5" dirty="0">
                <a:latin typeface="+mj-lt"/>
                <a:cs typeface="Arial"/>
              </a:rPr>
              <a:t>your</a:t>
            </a:r>
            <a:r>
              <a:rPr spc="10" dirty="0">
                <a:latin typeface="+mj-lt"/>
                <a:cs typeface="Arial"/>
              </a:rPr>
              <a:t> </a:t>
            </a:r>
            <a:r>
              <a:rPr spc="-5" dirty="0">
                <a:latin typeface="+mj-lt"/>
                <a:cs typeface="Arial"/>
              </a:rPr>
              <a:t>code).</a:t>
            </a:r>
            <a:endParaRPr dirty="0">
              <a:latin typeface="+mj-lt"/>
              <a:cs typeface="Arial"/>
            </a:endParaRPr>
          </a:p>
          <a:p>
            <a:pPr marL="12700">
              <a:lnSpc>
                <a:spcPct val="100000"/>
              </a:lnSpc>
              <a:spcBef>
                <a:spcPts val="315"/>
              </a:spcBef>
              <a:tabLst>
                <a:tab pos="286385" algn="l"/>
              </a:tabLst>
            </a:pPr>
            <a:r>
              <a:rPr spc="-515" dirty="0">
                <a:solidFill>
                  <a:srgbClr val="717BA2"/>
                </a:solidFill>
                <a:latin typeface="+mj-lt"/>
                <a:cs typeface="Arial"/>
              </a:rPr>
              <a:t>	</a:t>
            </a:r>
            <a:r>
              <a:rPr b="1" dirty="0">
                <a:latin typeface="+mj-lt"/>
                <a:cs typeface="Arial"/>
              </a:rPr>
              <a:t>Column</a:t>
            </a:r>
            <a:r>
              <a:rPr b="1" spc="-25" dirty="0">
                <a:latin typeface="+mj-lt"/>
                <a:cs typeface="Arial"/>
              </a:rPr>
              <a:t> </a:t>
            </a:r>
            <a:r>
              <a:rPr b="1" spc="-5" dirty="0">
                <a:latin typeface="+mj-lt"/>
                <a:cs typeface="Arial"/>
              </a:rPr>
              <a:t>Database.</a:t>
            </a:r>
            <a:endParaRPr dirty="0">
              <a:latin typeface="+mj-lt"/>
              <a:cs typeface="Arial"/>
            </a:endParaRPr>
          </a:p>
          <a:p>
            <a:pPr marL="287020" indent="-274320">
              <a:lnSpc>
                <a:spcPct val="100000"/>
              </a:lnSpc>
              <a:spcBef>
                <a:spcPts val="310"/>
              </a:spcBef>
              <a:buClr>
                <a:srgbClr val="717BA2"/>
              </a:buClr>
              <a:buSzPct val="75000"/>
              <a:buFont typeface="Wingdings"/>
              <a:buChar char=""/>
              <a:tabLst>
                <a:tab pos="286385" algn="l"/>
                <a:tab pos="287020" algn="l"/>
              </a:tabLst>
            </a:pPr>
            <a:r>
              <a:rPr spc="-5" dirty="0">
                <a:latin typeface="+mj-lt"/>
                <a:cs typeface="Arial"/>
              </a:rPr>
              <a:t>Each storage block contains data </a:t>
            </a:r>
            <a:r>
              <a:rPr dirty="0">
                <a:latin typeface="+mj-lt"/>
                <a:cs typeface="Arial"/>
              </a:rPr>
              <a:t>from </a:t>
            </a:r>
            <a:r>
              <a:rPr spc="-5" dirty="0">
                <a:latin typeface="+mj-lt"/>
                <a:cs typeface="Arial"/>
              </a:rPr>
              <a:t>only one</a:t>
            </a:r>
            <a:r>
              <a:rPr spc="125" dirty="0">
                <a:latin typeface="+mj-lt"/>
                <a:cs typeface="Arial"/>
              </a:rPr>
              <a:t> </a:t>
            </a:r>
            <a:r>
              <a:rPr spc="-5" dirty="0">
                <a:latin typeface="+mj-lt"/>
                <a:cs typeface="Arial"/>
              </a:rPr>
              <a:t>column.</a:t>
            </a:r>
            <a:endParaRPr dirty="0">
              <a:latin typeface="+mj-lt"/>
              <a:cs typeface="Arial"/>
            </a:endParaRPr>
          </a:p>
          <a:p>
            <a:pPr marL="287020" indent="-274320">
              <a:lnSpc>
                <a:spcPct val="100000"/>
              </a:lnSpc>
              <a:spcBef>
                <a:spcPts val="315"/>
              </a:spcBef>
              <a:buClr>
                <a:srgbClr val="717BA2"/>
              </a:buClr>
              <a:buSzPct val="75000"/>
              <a:buFont typeface="Wingdings"/>
              <a:buChar char=""/>
              <a:tabLst>
                <a:tab pos="286385" algn="l"/>
                <a:tab pos="287020" algn="l"/>
              </a:tabLst>
            </a:pPr>
            <a:r>
              <a:rPr spc="-5" dirty="0">
                <a:latin typeface="+mj-lt"/>
                <a:cs typeface="Arial"/>
              </a:rPr>
              <a:t>Reduce </a:t>
            </a:r>
            <a:r>
              <a:rPr dirty="0">
                <a:latin typeface="+mj-lt"/>
                <a:cs typeface="Arial"/>
              </a:rPr>
              <a:t>access </a:t>
            </a:r>
            <a:r>
              <a:rPr spc="-5" dirty="0">
                <a:latin typeface="+mj-lt"/>
                <a:cs typeface="Arial"/>
              </a:rPr>
              <a:t>and scanning</a:t>
            </a:r>
            <a:r>
              <a:rPr spc="30" dirty="0">
                <a:latin typeface="+mj-lt"/>
                <a:cs typeface="Arial"/>
              </a:rPr>
              <a:t> </a:t>
            </a:r>
            <a:r>
              <a:rPr dirty="0">
                <a:latin typeface="+mj-lt"/>
                <a:cs typeface="Arial"/>
              </a:rPr>
              <a:t>time.</a:t>
            </a:r>
          </a:p>
          <a:p>
            <a:pPr marL="287020" indent="-274320">
              <a:lnSpc>
                <a:spcPct val="100000"/>
              </a:lnSpc>
              <a:spcBef>
                <a:spcPts val="315"/>
              </a:spcBef>
              <a:buClr>
                <a:srgbClr val="717BA2"/>
              </a:buClr>
              <a:buSzPct val="75000"/>
              <a:buFont typeface="Wingdings"/>
              <a:buChar char=""/>
              <a:tabLst>
                <a:tab pos="286385" algn="l"/>
                <a:tab pos="287020" algn="l"/>
              </a:tabLst>
            </a:pPr>
            <a:r>
              <a:rPr spc="-5" dirty="0">
                <a:latin typeface="+mj-lt"/>
                <a:cs typeface="Arial"/>
              </a:rPr>
              <a:t>Still </a:t>
            </a:r>
            <a:r>
              <a:rPr dirty="0">
                <a:latin typeface="+mj-lt"/>
                <a:cs typeface="Arial"/>
              </a:rPr>
              <a:t>use </a:t>
            </a:r>
            <a:r>
              <a:rPr spc="-5" dirty="0">
                <a:latin typeface="+mj-lt"/>
                <a:cs typeface="Arial"/>
              </a:rPr>
              <a:t>tables without joins</a:t>
            </a:r>
            <a:r>
              <a:rPr spc="25" dirty="0">
                <a:latin typeface="+mj-lt"/>
                <a:cs typeface="Arial"/>
              </a:rPr>
              <a:t> </a:t>
            </a:r>
            <a:r>
              <a:rPr dirty="0">
                <a:latin typeface="+mj-lt"/>
                <a:cs typeface="Arial"/>
              </a:rPr>
              <a:t>statements.</a:t>
            </a:r>
          </a:p>
          <a:p>
            <a:pPr marL="287020" indent="-274320">
              <a:lnSpc>
                <a:spcPct val="100000"/>
              </a:lnSpc>
              <a:spcBef>
                <a:spcPts val="310"/>
              </a:spcBef>
              <a:buClr>
                <a:srgbClr val="717BA2"/>
              </a:buClr>
              <a:buSzPct val="75000"/>
              <a:buFont typeface="Wingdings"/>
              <a:buChar char=""/>
              <a:tabLst>
                <a:tab pos="286385" algn="l"/>
                <a:tab pos="287020" algn="l"/>
              </a:tabLst>
            </a:pPr>
            <a:r>
              <a:rPr spc="-5" dirty="0">
                <a:latin typeface="+mj-lt"/>
                <a:cs typeface="Arial"/>
              </a:rPr>
              <a:t>Better </a:t>
            </a:r>
            <a:r>
              <a:rPr dirty="0">
                <a:latin typeface="+mj-lt"/>
                <a:cs typeface="Arial"/>
              </a:rPr>
              <a:t>for </a:t>
            </a:r>
            <a:r>
              <a:rPr spc="-5" dirty="0">
                <a:latin typeface="+mj-lt"/>
                <a:cs typeface="Arial"/>
              </a:rPr>
              <a:t>data</a:t>
            </a:r>
            <a:r>
              <a:rPr spc="-35" dirty="0">
                <a:latin typeface="+mj-lt"/>
                <a:cs typeface="Arial"/>
              </a:rPr>
              <a:t> </a:t>
            </a:r>
            <a:r>
              <a:rPr spc="-5" dirty="0">
                <a:latin typeface="+mj-lt"/>
                <a:cs typeface="Arial"/>
              </a:rPr>
              <a:t>analytics.</a:t>
            </a:r>
            <a:endParaRPr dirty="0">
              <a:latin typeface="+mj-lt"/>
              <a:cs typeface="Arial"/>
            </a:endParaRPr>
          </a:p>
        </p:txBody>
      </p:sp>
      <p:sp>
        <p:nvSpPr>
          <p:cNvPr id="4" name="Date Placeholder 3">
            <a:extLst>
              <a:ext uri="{FF2B5EF4-FFF2-40B4-BE49-F238E27FC236}">
                <a16:creationId xmlns:a16="http://schemas.microsoft.com/office/drawing/2014/main" xmlns="" id="{C6424C39-03BD-4931-B2BF-90CCA5C9666D}"/>
              </a:ext>
            </a:extLst>
          </p:cNvPr>
          <p:cNvSpPr>
            <a:spLocks noGrp="1"/>
          </p:cNvSpPr>
          <p:nvPr>
            <p:ph type="dt" sz="half" idx="10"/>
          </p:nvPr>
        </p:nvSpPr>
        <p:spPr/>
        <p:txBody>
          <a:bodyPr/>
          <a:lstStyle/>
          <a:p>
            <a:fld id="{F5C3FC24-F7B9-44DE-B5C6-62FA54D827A1}" type="datetime1">
              <a:rPr lang="en-US" smtClean="0"/>
              <a:pPr/>
              <a:t>09/05/22</a:t>
            </a:fld>
            <a:endParaRPr lang="en-US" dirty="0"/>
          </a:p>
        </p:txBody>
      </p:sp>
      <p:sp>
        <p:nvSpPr>
          <p:cNvPr id="5" name="Footer Placeholder 4">
            <a:extLst>
              <a:ext uri="{FF2B5EF4-FFF2-40B4-BE49-F238E27FC236}">
                <a16:creationId xmlns:a16="http://schemas.microsoft.com/office/drawing/2014/main" xmlns="" id="{0A4BF0F8-7206-4954-98D2-0BC2C7066081}"/>
              </a:ext>
            </a:extLst>
          </p:cNvPr>
          <p:cNvSpPr>
            <a:spLocks noGrp="1"/>
          </p:cNvSpPr>
          <p:nvPr>
            <p:ph type="ftr" sz="quarter" idx="11"/>
          </p:nvPr>
        </p:nvSpPr>
        <p:spPr/>
        <p:txBody>
          <a:bodyPr/>
          <a:lstStyle/>
          <a:p>
            <a:r>
              <a:rPr lang="en-US"/>
              <a:t>Mr. SOVERS SINGH BISHT                  UNIT 05</a:t>
            </a:r>
            <a:endParaRPr lang="en-US" dirty="0"/>
          </a:p>
        </p:txBody>
      </p:sp>
      <p:sp>
        <p:nvSpPr>
          <p:cNvPr id="6" name="Slide Number Placeholder 5">
            <a:extLst>
              <a:ext uri="{FF2B5EF4-FFF2-40B4-BE49-F238E27FC236}">
                <a16:creationId xmlns:a16="http://schemas.microsoft.com/office/drawing/2014/main" xmlns="" id="{97ECAD69-0104-4A73-BB66-3B9B249B8009}"/>
              </a:ext>
            </a:extLst>
          </p:cNvPr>
          <p:cNvSpPr>
            <a:spLocks noGrp="1"/>
          </p:cNvSpPr>
          <p:nvPr>
            <p:ph type="sldNum" sz="quarter" idx="12"/>
          </p:nvPr>
        </p:nvSpPr>
        <p:spPr/>
        <p:txBody>
          <a:bodyPr/>
          <a:lstStyle/>
          <a:p>
            <a:fld id="{B6F15528-21DE-4FAA-801E-634DDDAF4B2B}" type="slidenum">
              <a:rPr lang="en-US" smtClean="0"/>
              <a:pPr/>
              <a:t>26</a:t>
            </a:fld>
            <a:endParaRPr lang="en-US" dirty="0"/>
          </a:p>
        </p:txBody>
      </p:sp>
      <p:sp>
        <p:nvSpPr>
          <p:cNvPr id="8" name="Title 1">
            <a:extLst>
              <a:ext uri="{FF2B5EF4-FFF2-40B4-BE49-F238E27FC236}">
                <a16:creationId xmlns:a16="http://schemas.microsoft.com/office/drawing/2014/main" xmlns="" id="{CF6D47AA-5957-4A94-B94C-C9B114FDACB3}"/>
              </a:ext>
            </a:extLst>
          </p:cNvPr>
          <p:cNvSpPr txBox="1">
            <a:spLocks/>
          </p:cNvSpPr>
          <p:nvPr/>
        </p:nvSpPr>
        <p:spPr>
          <a:xfrm>
            <a:off x="1378974"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dirty="0"/>
              <a:t>Definition of NoSQL</a:t>
            </a:r>
          </a:p>
        </p:txBody>
      </p:sp>
      <p:pic>
        <p:nvPicPr>
          <p:cNvPr id="9" name="Picture 8">
            <a:extLst>
              <a:ext uri="{FF2B5EF4-FFF2-40B4-BE49-F238E27FC236}">
                <a16:creationId xmlns:a16="http://schemas.microsoft.com/office/drawing/2014/main" xmlns="" id="{1A51D721-D205-47CC-88CB-5535045E8299}"/>
              </a:ext>
            </a:extLst>
          </p:cNvPr>
          <p:cNvPicPr>
            <a:picLocks noChangeAspect="1"/>
          </p:cNvPicPr>
          <p:nvPr/>
        </p:nvPicPr>
        <p:blipFill>
          <a:blip r:embed="rId2"/>
          <a:stretch>
            <a:fillRect/>
          </a:stretch>
        </p:blipFill>
        <p:spPr>
          <a:xfrm>
            <a:off x="0" y="-27448"/>
            <a:ext cx="1384300" cy="81280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5940" y="658202"/>
            <a:ext cx="6093460" cy="352019"/>
          </a:xfrm>
          <a:prstGeom prst="rect">
            <a:avLst/>
          </a:prstGeom>
        </p:spPr>
        <p:txBody>
          <a:bodyPr vert="horz" wrap="square" lIns="0" tIns="13335" rIns="0" bIns="0" rtlCol="0">
            <a:spAutoFit/>
          </a:bodyPr>
          <a:lstStyle/>
          <a:p>
            <a:pPr marL="12700">
              <a:lnSpc>
                <a:spcPct val="100000"/>
              </a:lnSpc>
              <a:spcBef>
                <a:spcPts val="105"/>
              </a:spcBef>
            </a:pPr>
            <a:r>
              <a:rPr sz="2200" b="1" u="none" spc="125" dirty="0">
                <a:cs typeface="Georgia"/>
              </a:rPr>
              <a:t>Developers </a:t>
            </a:r>
            <a:r>
              <a:rPr sz="2200" b="1" u="none" spc="105" dirty="0">
                <a:cs typeface="Georgia"/>
              </a:rPr>
              <a:t>Viewpoint</a:t>
            </a:r>
            <a:r>
              <a:rPr sz="2200" b="1" u="none" spc="215" dirty="0">
                <a:cs typeface="Georgia"/>
              </a:rPr>
              <a:t> </a:t>
            </a:r>
            <a:r>
              <a:rPr sz="2200" b="1" u="none" spc="-100" dirty="0">
                <a:cs typeface="Georgia"/>
              </a:rPr>
              <a:t>!</a:t>
            </a:r>
          </a:p>
        </p:txBody>
      </p:sp>
      <p:sp>
        <p:nvSpPr>
          <p:cNvPr id="3" name="object 3"/>
          <p:cNvSpPr txBox="1"/>
          <p:nvPr/>
        </p:nvSpPr>
        <p:spPr>
          <a:xfrm>
            <a:off x="535940" y="1177798"/>
            <a:ext cx="5440680" cy="4056880"/>
          </a:xfrm>
          <a:prstGeom prst="rect">
            <a:avLst/>
          </a:prstGeom>
        </p:spPr>
        <p:txBody>
          <a:bodyPr vert="horz" wrap="square" lIns="0" tIns="12065" rIns="0" bIns="0" rtlCol="0">
            <a:spAutoFit/>
          </a:bodyPr>
          <a:lstStyle/>
          <a:p>
            <a:pPr marL="12700">
              <a:lnSpc>
                <a:spcPct val="100000"/>
              </a:lnSpc>
              <a:spcBef>
                <a:spcPts val="95"/>
              </a:spcBef>
            </a:pPr>
            <a:r>
              <a:rPr b="1" spc="-5" dirty="0">
                <a:latin typeface="+mj-lt"/>
                <a:cs typeface="Arial"/>
              </a:rPr>
              <a:t>SQL is better</a:t>
            </a:r>
            <a:r>
              <a:rPr b="1" spc="-30" dirty="0">
                <a:latin typeface="+mj-lt"/>
                <a:cs typeface="Arial"/>
              </a:rPr>
              <a:t> </a:t>
            </a:r>
            <a:r>
              <a:rPr b="1" spc="-5" dirty="0">
                <a:latin typeface="+mj-lt"/>
                <a:cs typeface="Arial"/>
              </a:rPr>
              <a:t>?</a:t>
            </a:r>
            <a:endParaRPr>
              <a:latin typeface="+mj-lt"/>
              <a:cs typeface="Arial"/>
            </a:endParaRPr>
          </a:p>
          <a:p>
            <a:pPr marL="287020" indent="-274320">
              <a:lnSpc>
                <a:spcPct val="100000"/>
              </a:lnSpc>
              <a:spcBef>
                <a:spcPts val="70"/>
              </a:spcBef>
              <a:buClr>
                <a:srgbClr val="717BA2"/>
              </a:buClr>
              <a:buSzPct val="75000"/>
              <a:buChar char=""/>
              <a:tabLst>
                <a:tab pos="286385" algn="l"/>
                <a:tab pos="287020" algn="l"/>
              </a:tabLst>
            </a:pPr>
            <a:r>
              <a:rPr spc="-5" dirty="0">
                <a:latin typeface="+mj-lt"/>
                <a:cs typeface="Arial"/>
              </a:rPr>
              <a:t>Natural reaction.</a:t>
            </a:r>
            <a:endParaRPr>
              <a:latin typeface="+mj-lt"/>
              <a:cs typeface="Arial"/>
            </a:endParaRPr>
          </a:p>
          <a:p>
            <a:pPr marL="287020" indent="-274320">
              <a:lnSpc>
                <a:spcPct val="100000"/>
              </a:lnSpc>
              <a:spcBef>
                <a:spcPts val="75"/>
              </a:spcBef>
              <a:buClr>
                <a:srgbClr val="717BA2"/>
              </a:buClr>
              <a:buSzPct val="75000"/>
              <a:buChar char=""/>
              <a:tabLst>
                <a:tab pos="286385" algn="l"/>
                <a:tab pos="287020" algn="l"/>
              </a:tabLst>
            </a:pPr>
            <a:r>
              <a:rPr spc="-5" dirty="0">
                <a:latin typeface="+mj-lt"/>
                <a:cs typeface="Arial"/>
              </a:rPr>
              <a:t>Everyone's</a:t>
            </a:r>
            <a:r>
              <a:rPr spc="10" dirty="0">
                <a:latin typeface="+mj-lt"/>
                <a:cs typeface="Arial"/>
              </a:rPr>
              <a:t> </a:t>
            </a:r>
            <a:r>
              <a:rPr spc="-5" dirty="0">
                <a:latin typeface="+mj-lt"/>
                <a:cs typeface="Arial"/>
              </a:rPr>
              <a:t>experience.</a:t>
            </a:r>
            <a:endParaRPr>
              <a:latin typeface="+mj-lt"/>
              <a:cs typeface="Arial"/>
            </a:endParaRPr>
          </a:p>
          <a:p>
            <a:pPr marL="287020" indent="-274320">
              <a:lnSpc>
                <a:spcPct val="100000"/>
              </a:lnSpc>
              <a:spcBef>
                <a:spcPts val="75"/>
              </a:spcBef>
              <a:buClr>
                <a:srgbClr val="717BA2"/>
              </a:buClr>
              <a:buSzPct val="75000"/>
              <a:buChar char=""/>
              <a:tabLst>
                <a:tab pos="286385" algn="l"/>
                <a:tab pos="287020" algn="l"/>
              </a:tabLst>
            </a:pPr>
            <a:r>
              <a:rPr spc="-5" dirty="0">
                <a:latin typeface="+mj-lt"/>
                <a:cs typeface="Arial"/>
              </a:rPr>
              <a:t>Fear of</a:t>
            </a:r>
            <a:r>
              <a:rPr dirty="0">
                <a:latin typeface="+mj-lt"/>
                <a:cs typeface="Arial"/>
              </a:rPr>
              <a:t> change.</a:t>
            </a:r>
            <a:endParaRPr>
              <a:latin typeface="+mj-lt"/>
              <a:cs typeface="Arial"/>
            </a:endParaRPr>
          </a:p>
          <a:p>
            <a:pPr marL="12700">
              <a:lnSpc>
                <a:spcPct val="100000"/>
              </a:lnSpc>
              <a:spcBef>
                <a:spcPts val="70"/>
              </a:spcBef>
            </a:pPr>
            <a:r>
              <a:rPr b="1" spc="-5" dirty="0">
                <a:latin typeface="+mj-lt"/>
                <a:cs typeface="Arial"/>
              </a:rPr>
              <a:t>NoSQL </a:t>
            </a:r>
            <a:r>
              <a:rPr b="1" spc="-10" dirty="0">
                <a:latin typeface="+mj-lt"/>
                <a:cs typeface="Arial"/>
              </a:rPr>
              <a:t>Will</a:t>
            </a:r>
            <a:r>
              <a:rPr b="1" spc="-20" dirty="0">
                <a:latin typeface="+mj-lt"/>
                <a:cs typeface="Arial"/>
              </a:rPr>
              <a:t> </a:t>
            </a:r>
            <a:r>
              <a:rPr b="1" spc="-5" dirty="0">
                <a:latin typeface="+mj-lt"/>
                <a:cs typeface="Arial"/>
              </a:rPr>
              <a:t>:</a:t>
            </a:r>
            <a:endParaRPr>
              <a:latin typeface="+mj-lt"/>
              <a:cs typeface="Arial"/>
            </a:endParaRPr>
          </a:p>
          <a:p>
            <a:pPr marL="287020" indent="-274320">
              <a:lnSpc>
                <a:spcPct val="100000"/>
              </a:lnSpc>
              <a:spcBef>
                <a:spcPts val="70"/>
              </a:spcBef>
              <a:buClr>
                <a:srgbClr val="717BA2"/>
              </a:buClr>
              <a:buSzPct val="75000"/>
              <a:buChar char=""/>
              <a:tabLst>
                <a:tab pos="286385" algn="l"/>
                <a:tab pos="287020" algn="l"/>
              </a:tabLst>
            </a:pPr>
            <a:r>
              <a:rPr spc="-5" dirty="0">
                <a:latin typeface="+mj-lt"/>
                <a:cs typeface="Arial"/>
              </a:rPr>
              <a:t>Simplify your data</a:t>
            </a:r>
            <a:r>
              <a:rPr spc="5" dirty="0">
                <a:latin typeface="+mj-lt"/>
                <a:cs typeface="Arial"/>
              </a:rPr>
              <a:t> </a:t>
            </a:r>
            <a:r>
              <a:rPr dirty="0">
                <a:latin typeface="+mj-lt"/>
                <a:cs typeface="Arial"/>
              </a:rPr>
              <a:t>model.</a:t>
            </a:r>
            <a:endParaRPr>
              <a:latin typeface="+mj-lt"/>
              <a:cs typeface="Arial"/>
            </a:endParaRPr>
          </a:p>
          <a:p>
            <a:pPr marL="287020" indent="-274320">
              <a:lnSpc>
                <a:spcPct val="100000"/>
              </a:lnSpc>
              <a:spcBef>
                <a:spcPts val="75"/>
              </a:spcBef>
              <a:buClr>
                <a:srgbClr val="717BA2"/>
              </a:buClr>
              <a:buSzPct val="75000"/>
              <a:buChar char=""/>
              <a:tabLst>
                <a:tab pos="286385" algn="l"/>
                <a:tab pos="287020" algn="l"/>
              </a:tabLst>
            </a:pPr>
            <a:r>
              <a:rPr spc="-5" dirty="0">
                <a:latin typeface="+mj-lt"/>
                <a:cs typeface="Arial"/>
              </a:rPr>
              <a:t>Easy to</a:t>
            </a:r>
            <a:r>
              <a:rPr spc="-25" dirty="0">
                <a:latin typeface="+mj-lt"/>
                <a:cs typeface="Arial"/>
              </a:rPr>
              <a:t> </a:t>
            </a:r>
            <a:r>
              <a:rPr dirty="0">
                <a:latin typeface="+mj-lt"/>
                <a:cs typeface="Arial"/>
              </a:rPr>
              <a:t>install.</a:t>
            </a:r>
            <a:endParaRPr>
              <a:latin typeface="+mj-lt"/>
              <a:cs typeface="Arial"/>
            </a:endParaRPr>
          </a:p>
          <a:p>
            <a:pPr marL="287020" indent="-274320">
              <a:lnSpc>
                <a:spcPct val="100000"/>
              </a:lnSpc>
              <a:spcBef>
                <a:spcPts val="70"/>
              </a:spcBef>
              <a:buClr>
                <a:srgbClr val="717BA2"/>
              </a:buClr>
              <a:buSzPct val="75000"/>
              <a:buChar char=""/>
              <a:tabLst>
                <a:tab pos="286385" algn="l"/>
                <a:tab pos="287020" algn="l"/>
              </a:tabLst>
            </a:pPr>
            <a:r>
              <a:rPr spc="-5" dirty="0">
                <a:latin typeface="+mj-lt"/>
                <a:cs typeface="Arial"/>
              </a:rPr>
              <a:t>your bugs will be fewer and easier to</a:t>
            </a:r>
            <a:r>
              <a:rPr spc="60" dirty="0">
                <a:latin typeface="+mj-lt"/>
                <a:cs typeface="Arial"/>
              </a:rPr>
              <a:t> </a:t>
            </a:r>
            <a:r>
              <a:rPr spc="-5" dirty="0">
                <a:latin typeface="+mj-lt"/>
                <a:cs typeface="Arial"/>
              </a:rPr>
              <a:t>find.</a:t>
            </a:r>
            <a:endParaRPr>
              <a:latin typeface="+mj-lt"/>
              <a:cs typeface="Arial"/>
            </a:endParaRPr>
          </a:p>
          <a:p>
            <a:pPr marL="287020" indent="-274320">
              <a:lnSpc>
                <a:spcPct val="100000"/>
              </a:lnSpc>
              <a:spcBef>
                <a:spcPts val="75"/>
              </a:spcBef>
              <a:buClr>
                <a:srgbClr val="717BA2"/>
              </a:buClr>
              <a:buSzPct val="75000"/>
              <a:buChar char=""/>
              <a:tabLst>
                <a:tab pos="286385" algn="l"/>
                <a:tab pos="287020" algn="l"/>
              </a:tabLst>
            </a:pPr>
            <a:r>
              <a:rPr spc="-5" dirty="0">
                <a:latin typeface="+mj-lt"/>
                <a:cs typeface="Arial"/>
              </a:rPr>
              <a:t>Lower administration / less</a:t>
            </a:r>
            <a:r>
              <a:rPr spc="40" dirty="0">
                <a:latin typeface="+mj-lt"/>
                <a:cs typeface="Arial"/>
              </a:rPr>
              <a:t> </a:t>
            </a:r>
            <a:r>
              <a:rPr spc="-5" dirty="0">
                <a:latin typeface="+mj-lt"/>
                <a:cs typeface="Arial"/>
              </a:rPr>
              <a:t>DBAs.</a:t>
            </a:r>
            <a:endParaRPr>
              <a:latin typeface="+mj-lt"/>
              <a:cs typeface="Arial"/>
            </a:endParaRPr>
          </a:p>
          <a:p>
            <a:pPr marL="287020" indent="-274320">
              <a:lnSpc>
                <a:spcPct val="100000"/>
              </a:lnSpc>
              <a:spcBef>
                <a:spcPts val="70"/>
              </a:spcBef>
              <a:buClr>
                <a:srgbClr val="717BA2"/>
              </a:buClr>
              <a:buSzPct val="75000"/>
              <a:buChar char=""/>
              <a:tabLst>
                <a:tab pos="286385" algn="l"/>
                <a:tab pos="287020" algn="l"/>
              </a:tabLst>
            </a:pPr>
            <a:r>
              <a:rPr spc="-5" dirty="0">
                <a:latin typeface="+mj-lt"/>
                <a:cs typeface="Arial"/>
              </a:rPr>
              <a:t>performance is going to be</a:t>
            </a:r>
            <a:r>
              <a:rPr spc="30" dirty="0">
                <a:latin typeface="+mj-lt"/>
                <a:cs typeface="Arial"/>
              </a:rPr>
              <a:t> </a:t>
            </a:r>
            <a:r>
              <a:rPr spc="-5" dirty="0">
                <a:latin typeface="+mj-lt"/>
                <a:cs typeface="Arial"/>
              </a:rPr>
              <a:t>awesome.</a:t>
            </a:r>
            <a:endParaRPr>
              <a:latin typeface="+mj-lt"/>
              <a:cs typeface="Arial"/>
            </a:endParaRPr>
          </a:p>
          <a:p>
            <a:pPr marL="287020" indent="-274320">
              <a:lnSpc>
                <a:spcPct val="100000"/>
              </a:lnSpc>
              <a:spcBef>
                <a:spcPts val="75"/>
              </a:spcBef>
              <a:buClr>
                <a:srgbClr val="717BA2"/>
              </a:buClr>
              <a:buSzPct val="75000"/>
              <a:buChar char=""/>
              <a:tabLst>
                <a:tab pos="286385" algn="l"/>
                <a:tab pos="287020" algn="l"/>
              </a:tabLst>
            </a:pPr>
            <a:r>
              <a:rPr spc="-5" dirty="0">
                <a:latin typeface="+mj-lt"/>
                <a:cs typeface="Arial"/>
              </a:rPr>
              <a:t>Scale will be much</a:t>
            </a:r>
            <a:r>
              <a:rPr spc="-10" dirty="0">
                <a:latin typeface="+mj-lt"/>
                <a:cs typeface="Arial"/>
              </a:rPr>
              <a:t> </a:t>
            </a:r>
            <a:r>
              <a:rPr spc="-20" dirty="0">
                <a:latin typeface="+mj-lt"/>
                <a:cs typeface="Arial"/>
              </a:rPr>
              <a:t>simpler.</a:t>
            </a:r>
            <a:endParaRPr>
              <a:latin typeface="+mj-lt"/>
              <a:cs typeface="Arial"/>
            </a:endParaRPr>
          </a:p>
          <a:p>
            <a:pPr marL="287020" indent="-274320">
              <a:lnSpc>
                <a:spcPct val="100000"/>
              </a:lnSpc>
              <a:spcBef>
                <a:spcPts val="70"/>
              </a:spcBef>
              <a:buClr>
                <a:srgbClr val="717BA2"/>
              </a:buClr>
              <a:buSzPct val="75000"/>
              <a:buChar char=""/>
              <a:tabLst>
                <a:tab pos="286385" algn="l"/>
                <a:tab pos="287020" algn="l"/>
              </a:tabLst>
            </a:pPr>
            <a:r>
              <a:rPr spc="-5" dirty="0">
                <a:latin typeface="+mj-lt"/>
                <a:cs typeface="Arial"/>
              </a:rPr>
              <a:t>Rapid</a:t>
            </a:r>
            <a:r>
              <a:rPr spc="-15" dirty="0">
                <a:latin typeface="+mj-lt"/>
                <a:cs typeface="Arial"/>
              </a:rPr>
              <a:t> </a:t>
            </a:r>
            <a:r>
              <a:rPr spc="-5" dirty="0">
                <a:latin typeface="+mj-lt"/>
                <a:cs typeface="Arial"/>
              </a:rPr>
              <a:t>Development.</a:t>
            </a:r>
            <a:endParaRPr>
              <a:latin typeface="+mj-lt"/>
              <a:cs typeface="Arial"/>
            </a:endParaRPr>
          </a:p>
          <a:p>
            <a:pPr marL="287020" indent="-274320">
              <a:lnSpc>
                <a:spcPct val="100000"/>
              </a:lnSpc>
              <a:spcBef>
                <a:spcPts val="75"/>
              </a:spcBef>
              <a:buClr>
                <a:srgbClr val="717BA2"/>
              </a:buClr>
              <a:buSzPct val="75000"/>
              <a:buChar char=""/>
              <a:tabLst>
                <a:tab pos="286385" algn="l"/>
                <a:tab pos="287020" algn="l"/>
              </a:tabLst>
            </a:pPr>
            <a:r>
              <a:rPr spc="-5" dirty="0">
                <a:latin typeface="+mj-lt"/>
                <a:cs typeface="Arial"/>
              </a:rPr>
              <a:t>Large binary</a:t>
            </a:r>
            <a:r>
              <a:rPr dirty="0">
                <a:latin typeface="+mj-lt"/>
                <a:cs typeface="Arial"/>
              </a:rPr>
              <a:t> </a:t>
            </a:r>
            <a:r>
              <a:rPr spc="-5" dirty="0">
                <a:latin typeface="+mj-lt"/>
                <a:cs typeface="Arial"/>
              </a:rPr>
              <a:t>objects.</a:t>
            </a:r>
            <a:endParaRPr>
              <a:latin typeface="+mj-lt"/>
              <a:cs typeface="Arial"/>
            </a:endParaRPr>
          </a:p>
          <a:p>
            <a:pPr marL="287020" indent="-274320">
              <a:lnSpc>
                <a:spcPct val="100000"/>
              </a:lnSpc>
              <a:spcBef>
                <a:spcPts val="75"/>
              </a:spcBef>
              <a:buClr>
                <a:srgbClr val="717BA2"/>
              </a:buClr>
              <a:buSzPct val="75000"/>
              <a:buChar char=""/>
              <a:tabLst>
                <a:tab pos="286385" algn="l"/>
                <a:tab pos="287020" algn="l"/>
              </a:tabLst>
            </a:pPr>
            <a:r>
              <a:rPr spc="-5" dirty="0">
                <a:latin typeface="+mj-lt"/>
                <a:cs typeface="Arial"/>
              </a:rPr>
              <a:t>Graphs/relationships.</a:t>
            </a:r>
            <a:endParaRPr>
              <a:latin typeface="+mj-lt"/>
              <a:cs typeface="Arial"/>
            </a:endParaRPr>
          </a:p>
        </p:txBody>
      </p:sp>
      <p:sp>
        <p:nvSpPr>
          <p:cNvPr id="4" name="Date Placeholder 3">
            <a:extLst>
              <a:ext uri="{FF2B5EF4-FFF2-40B4-BE49-F238E27FC236}">
                <a16:creationId xmlns:a16="http://schemas.microsoft.com/office/drawing/2014/main" xmlns="" id="{8EFBDABE-A015-4927-A432-71B012394856}"/>
              </a:ext>
            </a:extLst>
          </p:cNvPr>
          <p:cNvSpPr>
            <a:spLocks noGrp="1"/>
          </p:cNvSpPr>
          <p:nvPr>
            <p:ph type="dt" sz="half" idx="10"/>
          </p:nvPr>
        </p:nvSpPr>
        <p:spPr/>
        <p:txBody>
          <a:bodyPr/>
          <a:lstStyle/>
          <a:p>
            <a:fld id="{D097483B-F211-4CFB-BA87-9B9008E24299}" type="datetime1">
              <a:rPr lang="en-US" smtClean="0"/>
              <a:pPr/>
              <a:t>09/05/22</a:t>
            </a:fld>
            <a:endParaRPr lang="en-US" dirty="0"/>
          </a:p>
        </p:txBody>
      </p:sp>
      <p:sp>
        <p:nvSpPr>
          <p:cNvPr id="5" name="Footer Placeholder 4">
            <a:extLst>
              <a:ext uri="{FF2B5EF4-FFF2-40B4-BE49-F238E27FC236}">
                <a16:creationId xmlns:a16="http://schemas.microsoft.com/office/drawing/2014/main" xmlns="" id="{E423E5D7-26FF-4705-A1F0-FB4A9BBD5DA8}"/>
              </a:ext>
            </a:extLst>
          </p:cNvPr>
          <p:cNvSpPr>
            <a:spLocks noGrp="1"/>
          </p:cNvSpPr>
          <p:nvPr>
            <p:ph type="ftr" sz="quarter" idx="11"/>
          </p:nvPr>
        </p:nvSpPr>
        <p:spPr/>
        <p:txBody>
          <a:bodyPr/>
          <a:lstStyle/>
          <a:p>
            <a:r>
              <a:rPr lang="en-US"/>
              <a:t>Mr. SOVERS SINGH BISHT                  UNIT 05</a:t>
            </a:r>
            <a:endParaRPr lang="en-US" dirty="0"/>
          </a:p>
        </p:txBody>
      </p:sp>
      <p:sp>
        <p:nvSpPr>
          <p:cNvPr id="6" name="Slide Number Placeholder 5">
            <a:extLst>
              <a:ext uri="{FF2B5EF4-FFF2-40B4-BE49-F238E27FC236}">
                <a16:creationId xmlns:a16="http://schemas.microsoft.com/office/drawing/2014/main" xmlns="" id="{49499FC2-8B58-46DC-8B8F-962FA458648A}"/>
              </a:ext>
            </a:extLst>
          </p:cNvPr>
          <p:cNvSpPr>
            <a:spLocks noGrp="1"/>
          </p:cNvSpPr>
          <p:nvPr>
            <p:ph type="sldNum" sz="quarter" idx="12"/>
          </p:nvPr>
        </p:nvSpPr>
        <p:spPr/>
        <p:txBody>
          <a:bodyPr/>
          <a:lstStyle/>
          <a:p>
            <a:fld id="{B6F15528-21DE-4FAA-801E-634DDDAF4B2B}" type="slidenum">
              <a:rPr lang="en-US" smtClean="0"/>
              <a:pPr/>
              <a:t>27</a:t>
            </a:fld>
            <a:endParaRPr lang="en-US" dirty="0"/>
          </a:p>
        </p:txBody>
      </p:sp>
      <p:sp>
        <p:nvSpPr>
          <p:cNvPr id="8" name="Title 1">
            <a:extLst>
              <a:ext uri="{FF2B5EF4-FFF2-40B4-BE49-F238E27FC236}">
                <a16:creationId xmlns:a16="http://schemas.microsoft.com/office/drawing/2014/main" xmlns="" id="{A0AE28AB-605B-4B26-9007-0F780825DAC2}"/>
              </a:ext>
            </a:extLst>
          </p:cNvPr>
          <p:cNvSpPr txBox="1">
            <a:spLocks/>
          </p:cNvSpPr>
          <p:nvPr/>
        </p:nvSpPr>
        <p:spPr>
          <a:xfrm>
            <a:off x="1378974"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dirty="0"/>
              <a:t>Definition of NoSQL</a:t>
            </a:r>
          </a:p>
        </p:txBody>
      </p:sp>
      <p:pic>
        <p:nvPicPr>
          <p:cNvPr id="9" name="Picture 8">
            <a:extLst>
              <a:ext uri="{FF2B5EF4-FFF2-40B4-BE49-F238E27FC236}">
                <a16:creationId xmlns:a16="http://schemas.microsoft.com/office/drawing/2014/main" xmlns="" id="{9458AEB9-830E-4D8B-929A-9196C6C01C1F}"/>
              </a:ext>
            </a:extLst>
          </p:cNvPr>
          <p:cNvPicPr>
            <a:picLocks noChangeAspect="1"/>
          </p:cNvPicPr>
          <p:nvPr/>
        </p:nvPicPr>
        <p:blipFill>
          <a:blip r:embed="rId2"/>
          <a:stretch>
            <a:fillRect/>
          </a:stretch>
        </p:blipFill>
        <p:spPr>
          <a:xfrm>
            <a:off x="0" y="-27448"/>
            <a:ext cx="1384300" cy="812800"/>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5940" y="688980"/>
            <a:ext cx="6474460" cy="290464"/>
          </a:xfrm>
          <a:prstGeom prst="rect">
            <a:avLst/>
          </a:prstGeom>
        </p:spPr>
        <p:txBody>
          <a:bodyPr vert="horz" wrap="square" lIns="0" tIns="13335" rIns="0" bIns="0" rtlCol="0">
            <a:spAutoFit/>
          </a:bodyPr>
          <a:lstStyle/>
          <a:p>
            <a:pPr marL="12700">
              <a:lnSpc>
                <a:spcPct val="100000"/>
              </a:lnSpc>
              <a:spcBef>
                <a:spcPts val="105"/>
              </a:spcBef>
            </a:pPr>
            <a:r>
              <a:rPr sz="1800" u="none" spc="95" dirty="0">
                <a:cs typeface="Georgia"/>
              </a:rPr>
              <a:t>Look </a:t>
            </a:r>
            <a:r>
              <a:rPr sz="1800" u="none" spc="175" dirty="0">
                <a:cs typeface="Georgia"/>
              </a:rPr>
              <a:t>at </a:t>
            </a:r>
            <a:r>
              <a:rPr sz="1800" u="none" spc="165" dirty="0">
                <a:cs typeface="Georgia"/>
              </a:rPr>
              <a:t>Queries</a:t>
            </a:r>
            <a:r>
              <a:rPr sz="1800" u="none" spc="400" dirty="0">
                <a:cs typeface="Georgia"/>
              </a:rPr>
              <a:t> </a:t>
            </a:r>
            <a:r>
              <a:rPr sz="1800" u="none" spc="190" dirty="0">
                <a:cs typeface="Georgia"/>
              </a:rPr>
              <a:t>syntax</a:t>
            </a:r>
          </a:p>
        </p:txBody>
      </p:sp>
      <p:sp>
        <p:nvSpPr>
          <p:cNvPr id="3" name="object 3"/>
          <p:cNvSpPr txBox="1"/>
          <p:nvPr/>
        </p:nvSpPr>
        <p:spPr>
          <a:xfrm>
            <a:off x="535940" y="1171702"/>
            <a:ext cx="7895590" cy="4003788"/>
          </a:xfrm>
          <a:prstGeom prst="rect">
            <a:avLst/>
          </a:prstGeom>
        </p:spPr>
        <p:txBody>
          <a:bodyPr vert="horz" wrap="square" lIns="0" tIns="12700" rIns="0" bIns="0" rtlCol="0">
            <a:spAutoFit/>
          </a:bodyPr>
          <a:lstStyle/>
          <a:p>
            <a:pPr marL="287020" indent="-274320">
              <a:lnSpc>
                <a:spcPct val="100000"/>
              </a:lnSpc>
              <a:spcBef>
                <a:spcPts val="100"/>
              </a:spcBef>
              <a:buClr>
                <a:srgbClr val="717BA2"/>
              </a:buClr>
              <a:buSzPct val="75000"/>
              <a:buChar char=""/>
              <a:tabLst>
                <a:tab pos="286385" algn="l"/>
                <a:tab pos="287020" algn="l"/>
              </a:tabLst>
            </a:pPr>
            <a:r>
              <a:rPr spc="-15" dirty="0">
                <a:latin typeface="+mj-lt"/>
                <a:cs typeface="Arial"/>
              </a:rPr>
              <a:t>db.inventory.find( </a:t>
            </a:r>
            <a:r>
              <a:rPr dirty="0">
                <a:latin typeface="+mj-lt"/>
                <a:cs typeface="Arial"/>
              </a:rPr>
              <a:t>{ type: "snacks" }</a:t>
            </a:r>
            <a:r>
              <a:rPr spc="-5" dirty="0">
                <a:latin typeface="+mj-lt"/>
                <a:cs typeface="Arial"/>
              </a:rPr>
              <a:t> </a:t>
            </a:r>
            <a:r>
              <a:rPr dirty="0">
                <a:latin typeface="+mj-lt"/>
                <a:cs typeface="Arial"/>
              </a:rPr>
              <a:t>);</a:t>
            </a:r>
            <a:endParaRPr>
              <a:latin typeface="+mj-lt"/>
              <a:cs typeface="Arial"/>
            </a:endParaRPr>
          </a:p>
          <a:p>
            <a:pPr marL="287020" indent="-274320">
              <a:lnSpc>
                <a:spcPct val="100000"/>
              </a:lnSpc>
              <a:spcBef>
                <a:spcPts val="20"/>
              </a:spcBef>
              <a:buClr>
                <a:srgbClr val="717BA2"/>
              </a:buClr>
              <a:buSzPct val="75000"/>
              <a:buChar char=""/>
              <a:tabLst>
                <a:tab pos="286385" algn="l"/>
                <a:tab pos="287020" algn="l"/>
              </a:tabLst>
            </a:pPr>
            <a:r>
              <a:rPr spc="-15" dirty="0">
                <a:latin typeface="+mj-lt"/>
                <a:cs typeface="Arial"/>
              </a:rPr>
              <a:t>db.inventory.find( </a:t>
            </a:r>
            <a:r>
              <a:rPr dirty="0">
                <a:latin typeface="+mj-lt"/>
                <a:cs typeface="Arial"/>
              </a:rPr>
              <a:t>{ type: </a:t>
            </a:r>
            <a:r>
              <a:rPr spc="-5" dirty="0">
                <a:latin typeface="+mj-lt"/>
                <a:cs typeface="Arial"/>
              </a:rPr>
              <a:t>'food', price: </a:t>
            </a:r>
            <a:r>
              <a:rPr dirty="0">
                <a:latin typeface="+mj-lt"/>
                <a:cs typeface="Arial"/>
              </a:rPr>
              <a:t>{ $lt: </a:t>
            </a:r>
            <a:r>
              <a:rPr spc="-5" dirty="0">
                <a:latin typeface="+mj-lt"/>
                <a:cs typeface="Arial"/>
              </a:rPr>
              <a:t>9.95 </a:t>
            </a:r>
            <a:r>
              <a:rPr dirty="0">
                <a:latin typeface="+mj-lt"/>
                <a:cs typeface="Arial"/>
              </a:rPr>
              <a:t>} }</a:t>
            </a:r>
            <a:r>
              <a:rPr spc="25" dirty="0">
                <a:latin typeface="+mj-lt"/>
                <a:cs typeface="Arial"/>
              </a:rPr>
              <a:t> </a:t>
            </a:r>
            <a:r>
              <a:rPr dirty="0">
                <a:latin typeface="+mj-lt"/>
                <a:cs typeface="Arial"/>
              </a:rPr>
              <a:t>);</a:t>
            </a:r>
            <a:endParaRPr>
              <a:latin typeface="+mj-lt"/>
              <a:cs typeface="Arial"/>
            </a:endParaRPr>
          </a:p>
          <a:p>
            <a:pPr marL="286385" marR="2134235" indent="-274320">
              <a:lnSpc>
                <a:spcPts val="2310"/>
              </a:lnSpc>
              <a:spcBef>
                <a:spcPts val="580"/>
              </a:spcBef>
              <a:buClr>
                <a:srgbClr val="717BA2"/>
              </a:buClr>
              <a:buSzPct val="75000"/>
              <a:buChar char=""/>
              <a:tabLst>
                <a:tab pos="286385" algn="l"/>
                <a:tab pos="287020" algn="l"/>
              </a:tabLst>
            </a:pPr>
            <a:r>
              <a:rPr spc="-15" dirty="0">
                <a:latin typeface="+mj-lt"/>
                <a:cs typeface="Arial"/>
              </a:rPr>
              <a:t>db.inventory.find( </a:t>
            </a:r>
            <a:r>
              <a:rPr dirty="0">
                <a:latin typeface="+mj-lt"/>
                <a:cs typeface="Arial"/>
              </a:rPr>
              <a:t>{ </a:t>
            </a:r>
            <a:r>
              <a:rPr spc="-5" dirty="0">
                <a:latin typeface="+mj-lt"/>
                <a:cs typeface="Arial"/>
              </a:rPr>
              <a:t>producer: </a:t>
            </a:r>
            <a:r>
              <a:rPr dirty="0">
                <a:latin typeface="+mj-lt"/>
                <a:cs typeface="Arial"/>
              </a:rPr>
              <a:t>{ </a:t>
            </a:r>
            <a:r>
              <a:rPr spc="-5" dirty="0">
                <a:latin typeface="+mj-lt"/>
                <a:cs typeface="Arial"/>
              </a:rPr>
              <a:t>company:  'ABC123', address: '123 </a:t>
            </a:r>
            <a:r>
              <a:rPr dirty="0">
                <a:latin typeface="+mj-lt"/>
                <a:cs typeface="Arial"/>
              </a:rPr>
              <a:t>Street' } }</a:t>
            </a:r>
            <a:r>
              <a:rPr spc="20" dirty="0">
                <a:latin typeface="+mj-lt"/>
                <a:cs typeface="Arial"/>
              </a:rPr>
              <a:t> </a:t>
            </a:r>
            <a:r>
              <a:rPr dirty="0">
                <a:latin typeface="+mj-lt"/>
                <a:cs typeface="Arial"/>
              </a:rPr>
              <a:t>);</a:t>
            </a:r>
            <a:endParaRPr>
              <a:latin typeface="+mj-lt"/>
              <a:cs typeface="Arial"/>
            </a:endParaRPr>
          </a:p>
          <a:p>
            <a:pPr marL="286385" marR="146685" indent="-274320">
              <a:lnSpc>
                <a:spcPct val="80000"/>
              </a:lnSpc>
              <a:spcBef>
                <a:spcPts val="615"/>
              </a:spcBef>
              <a:buClr>
                <a:srgbClr val="717BA2"/>
              </a:buClr>
              <a:buSzPct val="75000"/>
              <a:buChar char=""/>
              <a:tabLst>
                <a:tab pos="286385" algn="l"/>
                <a:tab pos="287020" algn="l"/>
              </a:tabLst>
            </a:pPr>
            <a:r>
              <a:rPr spc="-15" dirty="0">
                <a:latin typeface="+mj-lt"/>
                <a:cs typeface="Arial"/>
              </a:rPr>
              <a:t>db.inventory.find( </a:t>
            </a:r>
            <a:r>
              <a:rPr dirty="0">
                <a:latin typeface="+mj-lt"/>
                <a:cs typeface="Arial"/>
              </a:rPr>
              <a:t>{ memos: { </a:t>
            </a:r>
            <a:r>
              <a:rPr spc="-5" dirty="0">
                <a:latin typeface="+mj-lt"/>
                <a:cs typeface="Arial"/>
              </a:rPr>
              <a:t>$elemMatch: </a:t>
            </a:r>
            <a:r>
              <a:rPr dirty="0">
                <a:latin typeface="+mj-lt"/>
                <a:cs typeface="Arial"/>
              </a:rPr>
              <a:t>{ </a:t>
            </a:r>
            <a:r>
              <a:rPr spc="-5" dirty="0">
                <a:latin typeface="+mj-lt"/>
                <a:cs typeface="Arial"/>
              </a:rPr>
              <a:t>memo </a:t>
            </a:r>
            <a:r>
              <a:rPr dirty="0">
                <a:latin typeface="+mj-lt"/>
                <a:cs typeface="Arial"/>
              </a:rPr>
              <a:t>: </a:t>
            </a:r>
            <a:r>
              <a:rPr spc="-5" dirty="0">
                <a:latin typeface="+mj-lt"/>
                <a:cs typeface="Arial"/>
              </a:rPr>
              <a:t>'on  </a:t>
            </a:r>
            <a:r>
              <a:rPr dirty="0">
                <a:latin typeface="+mj-lt"/>
                <a:cs typeface="Arial"/>
              </a:rPr>
              <a:t>time', by: </a:t>
            </a:r>
            <a:r>
              <a:rPr spc="-5" dirty="0">
                <a:latin typeface="+mj-lt"/>
                <a:cs typeface="Arial"/>
              </a:rPr>
              <a:t>'shipping' </a:t>
            </a:r>
            <a:r>
              <a:rPr dirty="0">
                <a:latin typeface="+mj-lt"/>
                <a:cs typeface="Arial"/>
              </a:rPr>
              <a:t>} } }</a:t>
            </a:r>
            <a:r>
              <a:rPr spc="10" dirty="0">
                <a:latin typeface="+mj-lt"/>
                <a:cs typeface="Arial"/>
              </a:rPr>
              <a:t> </a:t>
            </a:r>
            <a:r>
              <a:rPr dirty="0">
                <a:latin typeface="+mj-lt"/>
                <a:cs typeface="Arial"/>
              </a:rPr>
              <a:t>);</a:t>
            </a:r>
            <a:endParaRPr>
              <a:latin typeface="+mj-lt"/>
              <a:cs typeface="Arial"/>
            </a:endParaRPr>
          </a:p>
          <a:p>
            <a:pPr marL="286385" marR="1258570" indent="-274320">
              <a:lnSpc>
                <a:spcPts val="2300"/>
              </a:lnSpc>
              <a:spcBef>
                <a:spcPts val="585"/>
              </a:spcBef>
              <a:buClr>
                <a:srgbClr val="717BA2"/>
              </a:buClr>
              <a:buSzPct val="75000"/>
              <a:buChar char=""/>
              <a:tabLst>
                <a:tab pos="286385" algn="l"/>
                <a:tab pos="287020" algn="l"/>
              </a:tabLst>
            </a:pPr>
            <a:r>
              <a:rPr spc="-10" dirty="0">
                <a:latin typeface="+mj-lt"/>
                <a:cs typeface="Arial"/>
              </a:rPr>
              <a:t>db.inventory.insert( </a:t>
            </a:r>
            <a:r>
              <a:rPr dirty="0">
                <a:latin typeface="+mj-lt"/>
                <a:cs typeface="Arial"/>
              </a:rPr>
              <a:t>{ </a:t>
            </a:r>
            <a:r>
              <a:rPr spc="-5" dirty="0">
                <a:latin typeface="+mj-lt"/>
                <a:cs typeface="Arial"/>
              </a:rPr>
              <a:t>_id: </a:t>
            </a:r>
            <a:r>
              <a:rPr dirty="0">
                <a:latin typeface="+mj-lt"/>
                <a:cs typeface="Arial"/>
              </a:rPr>
              <a:t>10, type: "misc",</a:t>
            </a:r>
            <a:r>
              <a:rPr spc="-65" dirty="0">
                <a:latin typeface="+mj-lt"/>
                <a:cs typeface="Arial"/>
              </a:rPr>
              <a:t> </a:t>
            </a:r>
            <a:r>
              <a:rPr spc="-5" dirty="0">
                <a:latin typeface="+mj-lt"/>
                <a:cs typeface="Arial"/>
              </a:rPr>
              <a:t>item:  </a:t>
            </a:r>
            <a:r>
              <a:rPr dirty="0">
                <a:latin typeface="+mj-lt"/>
                <a:cs typeface="Arial"/>
              </a:rPr>
              <a:t>"card", </a:t>
            </a:r>
            <a:r>
              <a:rPr spc="-5" dirty="0">
                <a:latin typeface="+mj-lt"/>
                <a:cs typeface="Arial"/>
              </a:rPr>
              <a:t>qty: </a:t>
            </a:r>
            <a:r>
              <a:rPr dirty="0">
                <a:latin typeface="+mj-lt"/>
                <a:cs typeface="Arial"/>
              </a:rPr>
              <a:t>15 }</a:t>
            </a:r>
            <a:r>
              <a:rPr spc="-60" dirty="0">
                <a:latin typeface="+mj-lt"/>
                <a:cs typeface="Arial"/>
              </a:rPr>
              <a:t> </a:t>
            </a:r>
            <a:r>
              <a:rPr dirty="0">
                <a:latin typeface="+mj-lt"/>
                <a:cs typeface="Arial"/>
              </a:rPr>
              <a:t>);</a:t>
            </a:r>
            <a:endParaRPr>
              <a:latin typeface="+mj-lt"/>
              <a:cs typeface="Arial"/>
            </a:endParaRPr>
          </a:p>
          <a:p>
            <a:pPr marL="287020" indent="-274320">
              <a:lnSpc>
                <a:spcPct val="100000"/>
              </a:lnSpc>
              <a:spcBef>
                <a:spcPts val="50"/>
              </a:spcBef>
              <a:buClr>
                <a:srgbClr val="717BA2"/>
              </a:buClr>
              <a:buSzPct val="75000"/>
              <a:buChar char=""/>
              <a:tabLst>
                <a:tab pos="286385" algn="l"/>
                <a:tab pos="287020" algn="l"/>
              </a:tabLst>
            </a:pPr>
            <a:r>
              <a:rPr dirty="0">
                <a:latin typeface="+mj-lt"/>
                <a:cs typeface="Arial"/>
              </a:rPr>
              <a:t>db.users.remove( { status: "D" }</a:t>
            </a:r>
            <a:r>
              <a:rPr spc="-50" dirty="0">
                <a:latin typeface="+mj-lt"/>
                <a:cs typeface="Arial"/>
              </a:rPr>
              <a:t> </a:t>
            </a:r>
            <a:r>
              <a:rPr dirty="0">
                <a:latin typeface="+mj-lt"/>
                <a:cs typeface="Arial"/>
              </a:rPr>
              <a:t>)</a:t>
            </a:r>
            <a:endParaRPr>
              <a:latin typeface="+mj-lt"/>
              <a:cs typeface="Arial"/>
            </a:endParaRPr>
          </a:p>
          <a:p>
            <a:pPr marL="287020" indent="-274320">
              <a:lnSpc>
                <a:spcPct val="100000"/>
              </a:lnSpc>
              <a:spcBef>
                <a:spcPts val="20"/>
              </a:spcBef>
              <a:buClr>
                <a:srgbClr val="717BA2"/>
              </a:buClr>
              <a:buSzPct val="75000"/>
              <a:buChar char=""/>
              <a:tabLst>
                <a:tab pos="286385" algn="l"/>
                <a:tab pos="287020" algn="l"/>
              </a:tabLst>
            </a:pPr>
            <a:r>
              <a:rPr dirty="0">
                <a:latin typeface="+mj-lt"/>
                <a:cs typeface="Arial"/>
              </a:rPr>
              <a:t>db.users.insert( { </a:t>
            </a:r>
            <a:r>
              <a:rPr spc="-5" dirty="0">
                <a:latin typeface="+mj-lt"/>
                <a:cs typeface="Arial"/>
              </a:rPr>
              <a:t>name: "sue", age: </a:t>
            </a:r>
            <a:r>
              <a:rPr dirty="0">
                <a:latin typeface="+mj-lt"/>
                <a:cs typeface="Arial"/>
              </a:rPr>
              <a:t>26, status: "A" }</a:t>
            </a:r>
            <a:r>
              <a:rPr spc="-50" dirty="0">
                <a:latin typeface="+mj-lt"/>
                <a:cs typeface="Arial"/>
              </a:rPr>
              <a:t> </a:t>
            </a:r>
            <a:r>
              <a:rPr dirty="0">
                <a:latin typeface="+mj-lt"/>
                <a:cs typeface="Arial"/>
              </a:rPr>
              <a:t>)</a:t>
            </a:r>
            <a:endParaRPr>
              <a:latin typeface="+mj-lt"/>
              <a:cs typeface="Arial"/>
            </a:endParaRPr>
          </a:p>
          <a:p>
            <a:pPr marL="287020" indent="-274320">
              <a:lnSpc>
                <a:spcPts val="2590"/>
              </a:lnSpc>
              <a:spcBef>
                <a:spcPts val="25"/>
              </a:spcBef>
              <a:buClr>
                <a:srgbClr val="717BA2"/>
              </a:buClr>
              <a:buSzPct val="75000"/>
              <a:buChar char=""/>
              <a:tabLst>
                <a:tab pos="286385" algn="l"/>
                <a:tab pos="287020" algn="l"/>
              </a:tabLst>
            </a:pPr>
            <a:r>
              <a:rPr spc="-5" dirty="0">
                <a:latin typeface="+mj-lt"/>
                <a:cs typeface="Arial"/>
              </a:rPr>
              <a:t>db.users.update( </a:t>
            </a:r>
            <a:r>
              <a:rPr dirty="0">
                <a:latin typeface="+mj-lt"/>
                <a:cs typeface="Arial"/>
              </a:rPr>
              <a:t>{ </a:t>
            </a:r>
            <a:r>
              <a:rPr spc="-5" dirty="0">
                <a:latin typeface="+mj-lt"/>
                <a:cs typeface="Arial"/>
              </a:rPr>
              <a:t>age: </a:t>
            </a:r>
            <a:r>
              <a:rPr dirty="0">
                <a:latin typeface="+mj-lt"/>
                <a:cs typeface="Arial"/>
              </a:rPr>
              <a:t>{ </a:t>
            </a:r>
            <a:r>
              <a:rPr spc="-5" dirty="0">
                <a:latin typeface="+mj-lt"/>
                <a:cs typeface="Arial"/>
              </a:rPr>
              <a:t>$gt: 18 </a:t>
            </a:r>
            <a:r>
              <a:rPr dirty="0">
                <a:latin typeface="+mj-lt"/>
                <a:cs typeface="Arial"/>
              </a:rPr>
              <a:t>} }, { </a:t>
            </a:r>
            <a:r>
              <a:rPr spc="-5" dirty="0">
                <a:latin typeface="+mj-lt"/>
                <a:cs typeface="Arial"/>
              </a:rPr>
              <a:t>$set: </a:t>
            </a:r>
            <a:r>
              <a:rPr dirty="0">
                <a:latin typeface="+mj-lt"/>
                <a:cs typeface="Arial"/>
              </a:rPr>
              <a:t>{ status: "A"</a:t>
            </a:r>
            <a:r>
              <a:rPr spc="-35" dirty="0">
                <a:latin typeface="+mj-lt"/>
                <a:cs typeface="Arial"/>
              </a:rPr>
              <a:t> </a:t>
            </a:r>
            <a:r>
              <a:rPr dirty="0">
                <a:latin typeface="+mj-lt"/>
                <a:cs typeface="Arial"/>
              </a:rPr>
              <a:t>}</a:t>
            </a:r>
            <a:endParaRPr>
              <a:latin typeface="+mj-lt"/>
              <a:cs typeface="Arial"/>
            </a:endParaRPr>
          </a:p>
          <a:p>
            <a:pPr marL="286385">
              <a:lnSpc>
                <a:spcPts val="2590"/>
              </a:lnSpc>
            </a:pPr>
            <a:r>
              <a:rPr dirty="0">
                <a:latin typeface="+mj-lt"/>
                <a:cs typeface="Arial"/>
              </a:rPr>
              <a:t>}, { </a:t>
            </a:r>
            <a:r>
              <a:rPr spc="-5" dirty="0">
                <a:latin typeface="+mj-lt"/>
                <a:cs typeface="Arial"/>
              </a:rPr>
              <a:t>multi: </a:t>
            </a:r>
            <a:r>
              <a:rPr dirty="0">
                <a:latin typeface="+mj-lt"/>
                <a:cs typeface="Arial"/>
              </a:rPr>
              <a:t>true }</a:t>
            </a:r>
            <a:r>
              <a:rPr spc="-45" dirty="0">
                <a:latin typeface="+mj-lt"/>
                <a:cs typeface="Arial"/>
              </a:rPr>
              <a:t> </a:t>
            </a:r>
            <a:r>
              <a:rPr dirty="0">
                <a:latin typeface="+mj-lt"/>
                <a:cs typeface="Arial"/>
              </a:rPr>
              <a:t>)</a:t>
            </a:r>
            <a:endParaRPr>
              <a:latin typeface="+mj-lt"/>
              <a:cs typeface="Arial"/>
            </a:endParaRPr>
          </a:p>
          <a:p>
            <a:pPr marL="287020" indent="-274320">
              <a:lnSpc>
                <a:spcPts val="2590"/>
              </a:lnSpc>
              <a:spcBef>
                <a:spcPts val="25"/>
              </a:spcBef>
              <a:buClr>
                <a:srgbClr val="717BA2"/>
              </a:buClr>
              <a:buSzPct val="75000"/>
              <a:buChar char=""/>
              <a:tabLst>
                <a:tab pos="286385" algn="l"/>
                <a:tab pos="287020" algn="l"/>
              </a:tabLst>
            </a:pPr>
            <a:r>
              <a:rPr spc="-15" dirty="0">
                <a:latin typeface="+mj-lt"/>
                <a:cs typeface="Arial"/>
              </a:rPr>
              <a:t>db.inventory.save( </a:t>
            </a:r>
            <a:r>
              <a:rPr dirty="0">
                <a:latin typeface="+mj-lt"/>
                <a:cs typeface="Arial"/>
              </a:rPr>
              <a:t>{ </a:t>
            </a:r>
            <a:r>
              <a:rPr spc="-5" dirty="0">
                <a:latin typeface="+mj-lt"/>
                <a:cs typeface="Arial"/>
              </a:rPr>
              <a:t>type: "book", </a:t>
            </a:r>
            <a:r>
              <a:rPr dirty="0">
                <a:latin typeface="+mj-lt"/>
                <a:cs typeface="Arial"/>
              </a:rPr>
              <a:t>item: </a:t>
            </a:r>
            <a:r>
              <a:rPr spc="-5" dirty="0">
                <a:latin typeface="+mj-lt"/>
                <a:cs typeface="Arial"/>
              </a:rPr>
              <a:t>"notebook",</a:t>
            </a:r>
            <a:r>
              <a:rPr spc="75" dirty="0">
                <a:latin typeface="+mj-lt"/>
                <a:cs typeface="Arial"/>
              </a:rPr>
              <a:t> </a:t>
            </a:r>
            <a:r>
              <a:rPr spc="-5" dirty="0">
                <a:latin typeface="+mj-lt"/>
                <a:cs typeface="Arial"/>
              </a:rPr>
              <a:t>qty:</a:t>
            </a:r>
            <a:endParaRPr>
              <a:latin typeface="+mj-lt"/>
              <a:cs typeface="Arial"/>
            </a:endParaRPr>
          </a:p>
          <a:p>
            <a:pPr marL="286385">
              <a:lnSpc>
                <a:spcPts val="2590"/>
              </a:lnSpc>
            </a:pPr>
            <a:r>
              <a:rPr spc="-5" dirty="0">
                <a:latin typeface="+mj-lt"/>
                <a:cs typeface="Arial"/>
              </a:rPr>
              <a:t>40 </a:t>
            </a:r>
            <a:r>
              <a:rPr dirty="0">
                <a:latin typeface="+mj-lt"/>
                <a:cs typeface="Arial"/>
              </a:rPr>
              <a:t>}</a:t>
            </a:r>
            <a:r>
              <a:rPr spc="-20" dirty="0">
                <a:latin typeface="+mj-lt"/>
                <a:cs typeface="Arial"/>
              </a:rPr>
              <a:t> </a:t>
            </a:r>
            <a:r>
              <a:rPr dirty="0">
                <a:latin typeface="+mj-lt"/>
                <a:cs typeface="Arial"/>
              </a:rPr>
              <a:t>)</a:t>
            </a:r>
            <a:endParaRPr>
              <a:latin typeface="+mj-lt"/>
              <a:cs typeface="Arial"/>
            </a:endParaRPr>
          </a:p>
        </p:txBody>
      </p:sp>
      <p:sp>
        <p:nvSpPr>
          <p:cNvPr id="4" name="Date Placeholder 3">
            <a:extLst>
              <a:ext uri="{FF2B5EF4-FFF2-40B4-BE49-F238E27FC236}">
                <a16:creationId xmlns:a16="http://schemas.microsoft.com/office/drawing/2014/main" xmlns="" id="{66EB4EC6-4C31-48F2-B088-0863BED8308D}"/>
              </a:ext>
            </a:extLst>
          </p:cNvPr>
          <p:cNvSpPr>
            <a:spLocks noGrp="1"/>
          </p:cNvSpPr>
          <p:nvPr>
            <p:ph type="dt" sz="half" idx="10"/>
          </p:nvPr>
        </p:nvSpPr>
        <p:spPr/>
        <p:txBody>
          <a:bodyPr/>
          <a:lstStyle/>
          <a:p>
            <a:fld id="{FFEEBCC2-A1E3-4A7B-9B89-1AFC1EDA95F0}" type="datetime1">
              <a:rPr lang="en-US" smtClean="0"/>
              <a:pPr/>
              <a:t>09/05/22</a:t>
            </a:fld>
            <a:endParaRPr lang="en-US" dirty="0"/>
          </a:p>
        </p:txBody>
      </p:sp>
      <p:sp>
        <p:nvSpPr>
          <p:cNvPr id="5" name="Footer Placeholder 4">
            <a:extLst>
              <a:ext uri="{FF2B5EF4-FFF2-40B4-BE49-F238E27FC236}">
                <a16:creationId xmlns:a16="http://schemas.microsoft.com/office/drawing/2014/main" xmlns="" id="{94721724-A871-48D2-94DB-0D3D57D722CB}"/>
              </a:ext>
            </a:extLst>
          </p:cNvPr>
          <p:cNvSpPr>
            <a:spLocks noGrp="1"/>
          </p:cNvSpPr>
          <p:nvPr>
            <p:ph type="ftr" sz="quarter" idx="11"/>
          </p:nvPr>
        </p:nvSpPr>
        <p:spPr/>
        <p:txBody>
          <a:bodyPr/>
          <a:lstStyle/>
          <a:p>
            <a:r>
              <a:rPr lang="en-US"/>
              <a:t>Mr. SOVERS SINGH BISHT                  UNIT 05</a:t>
            </a:r>
            <a:endParaRPr lang="en-US" dirty="0"/>
          </a:p>
        </p:txBody>
      </p:sp>
      <p:sp>
        <p:nvSpPr>
          <p:cNvPr id="6" name="Slide Number Placeholder 5">
            <a:extLst>
              <a:ext uri="{FF2B5EF4-FFF2-40B4-BE49-F238E27FC236}">
                <a16:creationId xmlns:a16="http://schemas.microsoft.com/office/drawing/2014/main" xmlns="" id="{57C5822C-3449-4131-92AA-8AB8E56028EE}"/>
              </a:ext>
            </a:extLst>
          </p:cNvPr>
          <p:cNvSpPr>
            <a:spLocks noGrp="1"/>
          </p:cNvSpPr>
          <p:nvPr>
            <p:ph type="sldNum" sz="quarter" idx="12"/>
          </p:nvPr>
        </p:nvSpPr>
        <p:spPr/>
        <p:txBody>
          <a:bodyPr/>
          <a:lstStyle/>
          <a:p>
            <a:fld id="{B6F15528-21DE-4FAA-801E-634DDDAF4B2B}" type="slidenum">
              <a:rPr lang="en-US" smtClean="0"/>
              <a:pPr/>
              <a:t>28</a:t>
            </a:fld>
            <a:endParaRPr lang="en-US" dirty="0"/>
          </a:p>
        </p:txBody>
      </p:sp>
      <p:sp>
        <p:nvSpPr>
          <p:cNvPr id="8" name="Title 1">
            <a:extLst>
              <a:ext uri="{FF2B5EF4-FFF2-40B4-BE49-F238E27FC236}">
                <a16:creationId xmlns:a16="http://schemas.microsoft.com/office/drawing/2014/main" xmlns="" id="{4E2CA2C5-DF78-4325-8CFF-20046028B768}"/>
              </a:ext>
            </a:extLst>
          </p:cNvPr>
          <p:cNvSpPr txBox="1">
            <a:spLocks/>
          </p:cNvSpPr>
          <p:nvPr/>
        </p:nvSpPr>
        <p:spPr>
          <a:xfrm>
            <a:off x="1378974"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dirty="0"/>
              <a:t>Definition of NoSQL</a:t>
            </a:r>
          </a:p>
        </p:txBody>
      </p:sp>
      <p:pic>
        <p:nvPicPr>
          <p:cNvPr id="9" name="Picture 8">
            <a:extLst>
              <a:ext uri="{FF2B5EF4-FFF2-40B4-BE49-F238E27FC236}">
                <a16:creationId xmlns:a16="http://schemas.microsoft.com/office/drawing/2014/main" xmlns="" id="{15ED30CC-BDEC-4638-90E8-20E2D881EB30}"/>
              </a:ext>
            </a:extLst>
          </p:cNvPr>
          <p:cNvPicPr>
            <a:picLocks noChangeAspect="1"/>
          </p:cNvPicPr>
          <p:nvPr/>
        </p:nvPicPr>
        <p:blipFill>
          <a:blip r:embed="rId2"/>
          <a:stretch>
            <a:fillRect/>
          </a:stretch>
        </p:blipFill>
        <p:spPr>
          <a:xfrm>
            <a:off x="0" y="-27448"/>
            <a:ext cx="1384300" cy="812800"/>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5940" y="1237244"/>
            <a:ext cx="5577205" cy="1022075"/>
          </a:xfrm>
          <a:prstGeom prst="rect">
            <a:avLst/>
          </a:prstGeom>
        </p:spPr>
        <p:txBody>
          <a:bodyPr vert="horz" wrap="square" lIns="0" tIns="113030" rIns="0" bIns="0" rtlCol="0">
            <a:spAutoFit/>
          </a:bodyPr>
          <a:lstStyle/>
          <a:p>
            <a:pPr marL="12700">
              <a:lnSpc>
                <a:spcPct val="100000"/>
              </a:lnSpc>
              <a:spcBef>
                <a:spcPts val="890"/>
              </a:spcBef>
            </a:pPr>
            <a:r>
              <a:rPr sz="1800" u="none" dirty="0"/>
              <a:t>What's about functions</a:t>
            </a:r>
            <a:r>
              <a:rPr sz="1800" u="none" spc="-40" dirty="0"/>
              <a:t> </a:t>
            </a:r>
            <a:r>
              <a:rPr sz="1800" u="none" dirty="0"/>
              <a:t>?</a:t>
            </a:r>
            <a:endParaRPr sz="1800"/>
          </a:p>
          <a:p>
            <a:pPr marL="12700" marR="5080">
              <a:lnSpc>
                <a:spcPct val="100000"/>
              </a:lnSpc>
              <a:spcBef>
                <a:spcPts val="615"/>
              </a:spcBef>
            </a:pPr>
            <a:r>
              <a:rPr sz="1800" u="none" dirty="0"/>
              <a:t>var myCursor = </a:t>
            </a:r>
            <a:r>
              <a:rPr sz="1800" u="none" spc="-10" dirty="0"/>
              <a:t>db.inventory.find( </a:t>
            </a:r>
            <a:r>
              <a:rPr sz="1800" u="none" dirty="0"/>
              <a:t>{ </a:t>
            </a:r>
            <a:r>
              <a:rPr sz="1800" u="none" spc="-5" dirty="0"/>
              <a:t>type: </a:t>
            </a:r>
            <a:r>
              <a:rPr sz="1800" u="none" dirty="0"/>
              <a:t>'food' }</a:t>
            </a:r>
            <a:r>
              <a:rPr sz="1800" u="none" spc="-155" dirty="0"/>
              <a:t> </a:t>
            </a:r>
            <a:r>
              <a:rPr sz="1800" u="none" dirty="0"/>
              <a:t>);  </a:t>
            </a:r>
            <a:r>
              <a:rPr sz="1800" u="none" spc="-5" dirty="0"/>
              <a:t>myCursor.forEach(printjson);</a:t>
            </a:r>
            <a:endParaRPr sz="1800"/>
          </a:p>
        </p:txBody>
      </p:sp>
      <p:sp>
        <p:nvSpPr>
          <p:cNvPr id="3" name="object 3"/>
          <p:cNvSpPr txBox="1"/>
          <p:nvPr/>
        </p:nvSpPr>
        <p:spPr>
          <a:xfrm>
            <a:off x="535940" y="2708884"/>
            <a:ext cx="6176010" cy="2055691"/>
          </a:xfrm>
          <a:prstGeom prst="rect">
            <a:avLst/>
          </a:prstGeom>
        </p:spPr>
        <p:txBody>
          <a:bodyPr vert="horz" wrap="square" lIns="0" tIns="12700" rIns="0" bIns="0" rtlCol="0">
            <a:spAutoFit/>
          </a:bodyPr>
          <a:lstStyle/>
          <a:p>
            <a:pPr marL="12700" marR="603885">
              <a:lnSpc>
                <a:spcPct val="125000"/>
              </a:lnSpc>
              <a:spcBef>
                <a:spcPts val="100"/>
              </a:spcBef>
            </a:pPr>
            <a:r>
              <a:rPr dirty="0">
                <a:latin typeface="+mj-lt"/>
                <a:cs typeface="Arial"/>
              </a:rPr>
              <a:t>var myCursor = </a:t>
            </a:r>
            <a:r>
              <a:rPr spc="-10" dirty="0">
                <a:latin typeface="+mj-lt"/>
                <a:cs typeface="Arial"/>
              </a:rPr>
              <a:t>db.inventory.find( </a:t>
            </a:r>
            <a:r>
              <a:rPr dirty="0">
                <a:latin typeface="+mj-lt"/>
                <a:cs typeface="Arial"/>
              </a:rPr>
              <a:t>{ </a:t>
            </a:r>
            <a:r>
              <a:rPr spc="-5" dirty="0">
                <a:latin typeface="+mj-lt"/>
                <a:cs typeface="Arial"/>
              </a:rPr>
              <a:t>type: </a:t>
            </a:r>
            <a:r>
              <a:rPr dirty="0">
                <a:latin typeface="+mj-lt"/>
                <a:cs typeface="Arial"/>
              </a:rPr>
              <a:t>'food' }</a:t>
            </a:r>
            <a:r>
              <a:rPr spc="-155" dirty="0">
                <a:latin typeface="+mj-lt"/>
                <a:cs typeface="Arial"/>
              </a:rPr>
              <a:t> </a:t>
            </a:r>
            <a:r>
              <a:rPr dirty="0">
                <a:latin typeface="+mj-lt"/>
                <a:cs typeface="Arial"/>
              </a:rPr>
              <a:t>);  var documentArray =</a:t>
            </a:r>
            <a:r>
              <a:rPr spc="-90" dirty="0">
                <a:latin typeface="+mj-lt"/>
                <a:cs typeface="Arial"/>
              </a:rPr>
              <a:t> </a:t>
            </a:r>
            <a:r>
              <a:rPr spc="-10" dirty="0">
                <a:latin typeface="+mj-lt"/>
                <a:cs typeface="Arial"/>
              </a:rPr>
              <a:t>myCursor.toArray();</a:t>
            </a:r>
            <a:endParaRPr>
              <a:latin typeface="+mj-lt"/>
              <a:cs typeface="Arial"/>
            </a:endParaRPr>
          </a:p>
          <a:p>
            <a:pPr marL="12700">
              <a:lnSpc>
                <a:spcPct val="100000"/>
              </a:lnSpc>
              <a:spcBef>
                <a:spcPts val="600"/>
              </a:spcBef>
            </a:pPr>
            <a:r>
              <a:rPr dirty="0">
                <a:latin typeface="+mj-lt"/>
                <a:cs typeface="Arial"/>
              </a:rPr>
              <a:t>var myDocument =</a:t>
            </a:r>
            <a:r>
              <a:rPr spc="-85" dirty="0">
                <a:latin typeface="+mj-lt"/>
                <a:cs typeface="Arial"/>
              </a:rPr>
              <a:t> </a:t>
            </a:r>
            <a:r>
              <a:rPr spc="-5" dirty="0">
                <a:latin typeface="+mj-lt"/>
                <a:cs typeface="Arial"/>
              </a:rPr>
              <a:t>documentArray[3];</a:t>
            </a:r>
            <a:endParaRPr>
              <a:latin typeface="+mj-lt"/>
              <a:cs typeface="Arial"/>
            </a:endParaRPr>
          </a:p>
          <a:p>
            <a:pPr>
              <a:lnSpc>
                <a:spcPct val="100000"/>
              </a:lnSpc>
              <a:spcBef>
                <a:spcPts val="20"/>
              </a:spcBef>
            </a:pPr>
            <a:endParaRPr>
              <a:latin typeface="+mj-lt"/>
              <a:cs typeface="Arial"/>
            </a:endParaRPr>
          </a:p>
          <a:p>
            <a:pPr marL="12700">
              <a:lnSpc>
                <a:spcPct val="100000"/>
              </a:lnSpc>
              <a:spcBef>
                <a:spcPts val="5"/>
              </a:spcBef>
            </a:pPr>
            <a:r>
              <a:rPr dirty="0">
                <a:latin typeface="+mj-lt"/>
                <a:cs typeface="Arial"/>
              </a:rPr>
              <a:t>Query</a:t>
            </a:r>
            <a:r>
              <a:rPr spc="-175" dirty="0">
                <a:latin typeface="+mj-lt"/>
                <a:cs typeface="Arial"/>
              </a:rPr>
              <a:t> </a:t>
            </a:r>
            <a:r>
              <a:rPr dirty="0">
                <a:latin typeface="+mj-lt"/>
                <a:cs typeface="Arial"/>
              </a:rPr>
              <a:t>Analysis</a:t>
            </a:r>
            <a:endParaRPr>
              <a:latin typeface="+mj-lt"/>
              <a:cs typeface="Arial"/>
            </a:endParaRPr>
          </a:p>
          <a:p>
            <a:pPr marL="12700" marR="5080">
              <a:lnSpc>
                <a:spcPts val="3720"/>
              </a:lnSpc>
              <a:spcBef>
                <a:spcPts val="220"/>
              </a:spcBef>
            </a:pPr>
            <a:r>
              <a:rPr spc="-10" dirty="0">
                <a:latin typeface="+mj-lt"/>
                <a:cs typeface="Arial"/>
              </a:rPr>
              <a:t>db.inventory.find( </a:t>
            </a:r>
            <a:r>
              <a:rPr dirty="0">
                <a:latin typeface="+mj-lt"/>
                <a:cs typeface="Arial"/>
              </a:rPr>
              <a:t>{ type: </a:t>
            </a:r>
            <a:r>
              <a:rPr spc="-5" dirty="0">
                <a:latin typeface="+mj-lt"/>
                <a:cs typeface="Arial"/>
              </a:rPr>
              <a:t>'food' </a:t>
            </a:r>
            <a:r>
              <a:rPr dirty="0">
                <a:latin typeface="+mj-lt"/>
                <a:cs typeface="Arial"/>
              </a:rPr>
              <a:t>} ).explain()  Output</a:t>
            </a:r>
            <a:r>
              <a:rPr spc="-20" dirty="0">
                <a:latin typeface="+mj-lt"/>
                <a:cs typeface="Arial"/>
              </a:rPr>
              <a:t> </a:t>
            </a:r>
            <a:r>
              <a:rPr u="heavy" dirty="0">
                <a:uFill>
                  <a:solidFill>
                    <a:srgbClr val="B192C9"/>
                  </a:solidFill>
                </a:uFill>
                <a:latin typeface="+mj-lt"/>
                <a:cs typeface="Arial"/>
                <a:hlinkClick r:id="rId2">
                  <a:extLst>
                    <a:ext uri="{A12FA001-AC4F-418D-AE19-62706E023703}">
                      <ahyp:hlinkClr xmlns:ahyp="http://schemas.microsoft.com/office/drawing/2018/hyperlinkcolor" xmlns="" val="tx"/>
                    </a:ext>
                  </a:extLst>
                </a:hlinkClick>
              </a:rPr>
              <a:t>Here</a:t>
            </a:r>
            <a:endParaRPr>
              <a:latin typeface="+mj-lt"/>
              <a:cs typeface="Arial"/>
            </a:endParaRPr>
          </a:p>
        </p:txBody>
      </p:sp>
      <p:sp>
        <p:nvSpPr>
          <p:cNvPr id="4" name="Date Placeholder 3">
            <a:extLst>
              <a:ext uri="{FF2B5EF4-FFF2-40B4-BE49-F238E27FC236}">
                <a16:creationId xmlns:a16="http://schemas.microsoft.com/office/drawing/2014/main" xmlns="" id="{FD16E60C-0E2D-4375-B0C5-A418648A7DDA}"/>
              </a:ext>
            </a:extLst>
          </p:cNvPr>
          <p:cNvSpPr>
            <a:spLocks noGrp="1"/>
          </p:cNvSpPr>
          <p:nvPr>
            <p:ph type="dt" sz="half" idx="10"/>
          </p:nvPr>
        </p:nvSpPr>
        <p:spPr/>
        <p:txBody>
          <a:bodyPr/>
          <a:lstStyle/>
          <a:p>
            <a:fld id="{B8097964-28E3-4395-A1FB-3D853AD3F008}" type="datetime1">
              <a:rPr lang="en-US" smtClean="0"/>
              <a:pPr/>
              <a:t>09/05/22</a:t>
            </a:fld>
            <a:endParaRPr lang="en-US" dirty="0"/>
          </a:p>
        </p:txBody>
      </p:sp>
      <p:sp>
        <p:nvSpPr>
          <p:cNvPr id="5" name="Footer Placeholder 4">
            <a:extLst>
              <a:ext uri="{FF2B5EF4-FFF2-40B4-BE49-F238E27FC236}">
                <a16:creationId xmlns:a16="http://schemas.microsoft.com/office/drawing/2014/main" xmlns="" id="{0CF92D73-575C-4A20-8FF0-023DC21682EE}"/>
              </a:ext>
            </a:extLst>
          </p:cNvPr>
          <p:cNvSpPr>
            <a:spLocks noGrp="1"/>
          </p:cNvSpPr>
          <p:nvPr>
            <p:ph type="ftr" sz="quarter" idx="11"/>
          </p:nvPr>
        </p:nvSpPr>
        <p:spPr/>
        <p:txBody>
          <a:bodyPr/>
          <a:lstStyle/>
          <a:p>
            <a:r>
              <a:rPr lang="en-US"/>
              <a:t>Mr. SOVERS SINGH BISHT                  UNIT 05</a:t>
            </a:r>
            <a:endParaRPr lang="en-US" dirty="0"/>
          </a:p>
        </p:txBody>
      </p:sp>
      <p:sp>
        <p:nvSpPr>
          <p:cNvPr id="6" name="Slide Number Placeholder 5">
            <a:extLst>
              <a:ext uri="{FF2B5EF4-FFF2-40B4-BE49-F238E27FC236}">
                <a16:creationId xmlns:a16="http://schemas.microsoft.com/office/drawing/2014/main" xmlns="" id="{A1DD80AD-8FB3-41D5-A5FD-C917A04A942B}"/>
              </a:ext>
            </a:extLst>
          </p:cNvPr>
          <p:cNvSpPr>
            <a:spLocks noGrp="1"/>
          </p:cNvSpPr>
          <p:nvPr>
            <p:ph type="sldNum" sz="quarter" idx="12"/>
          </p:nvPr>
        </p:nvSpPr>
        <p:spPr/>
        <p:txBody>
          <a:bodyPr/>
          <a:lstStyle/>
          <a:p>
            <a:fld id="{B6F15528-21DE-4FAA-801E-634DDDAF4B2B}" type="slidenum">
              <a:rPr lang="en-US" smtClean="0"/>
              <a:pPr/>
              <a:t>29</a:t>
            </a:fld>
            <a:endParaRPr lang="en-US" dirty="0"/>
          </a:p>
        </p:txBody>
      </p:sp>
      <p:sp>
        <p:nvSpPr>
          <p:cNvPr id="8" name="Title 1">
            <a:extLst>
              <a:ext uri="{FF2B5EF4-FFF2-40B4-BE49-F238E27FC236}">
                <a16:creationId xmlns:a16="http://schemas.microsoft.com/office/drawing/2014/main" xmlns="" id="{4129FAB8-7400-4F8F-B5C1-C2870300B207}"/>
              </a:ext>
            </a:extLst>
          </p:cNvPr>
          <p:cNvSpPr txBox="1">
            <a:spLocks/>
          </p:cNvSpPr>
          <p:nvPr/>
        </p:nvSpPr>
        <p:spPr>
          <a:xfrm>
            <a:off x="1378974"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dirty="0"/>
              <a:t>Definition of NoSQL</a:t>
            </a:r>
          </a:p>
        </p:txBody>
      </p:sp>
      <p:pic>
        <p:nvPicPr>
          <p:cNvPr id="9" name="Picture 8">
            <a:extLst>
              <a:ext uri="{FF2B5EF4-FFF2-40B4-BE49-F238E27FC236}">
                <a16:creationId xmlns:a16="http://schemas.microsoft.com/office/drawing/2014/main" xmlns="" id="{69BD5E24-1D8D-4879-89C2-4BF2A8FCD7DE}"/>
              </a:ext>
            </a:extLst>
          </p:cNvPr>
          <p:cNvPicPr>
            <a:picLocks noChangeAspect="1"/>
          </p:cNvPicPr>
          <p:nvPr/>
        </p:nvPicPr>
        <p:blipFill>
          <a:blip r:embed="rId3"/>
          <a:stretch>
            <a:fillRect/>
          </a:stretch>
        </p:blipFill>
        <p:spPr>
          <a:xfrm>
            <a:off x="0" y="-27448"/>
            <a:ext cx="1384300" cy="81280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fld id="{B6F15528-21DE-4FAA-801E-634DDDAF4B2B}" type="slidenum">
              <a:rPr lang="en-US" smtClean="0">
                <a:solidFill>
                  <a:schemeClr val="tx1"/>
                </a:solidFill>
              </a:rPr>
              <a:pPr/>
              <a:t>3</a:t>
            </a:fld>
            <a:endParaRPr lang="en-US" dirty="0">
              <a:solidFill>
                <a:schemeClr val="tx1"/>
              </a:solidFill>
            </a:endParaRPr>
          </a:p>
        </p:txBody>
      </p:sp>
      <p:graphicFrame>
        <p:nvGraphicFramePr>
          <p:cNvPr id="8" name="Content Placeholder 7">
            <a:extLst>
              <a:ext uri="{FF2B5EF4-FFF2-40B4-BE49-F238E27FC236}">
                <a16:creationId xmlns:a16="http://schemas.microsoft.com/office/drawing/2014/main" xmlns="" id="{2BF54CEA-ED11-4E7D-9E9C-EE819DFA5B2E}"/>
              </a:ext>
            </a:extLst>
          </p:cNvPr>
          <p:cNvGraphicFramePr>
            <a:graphicFrameLocks/>
          </p:cNvGraphicFramePr>
          <p:nvPr>
            <p:extLst>
              <p:ext uri="{D42A27DB-BD31-4B8C-83A1-F6EECF244321}">
                <p14:modId xmlns:p14="http://schemas.microsoft.com/office/powerpoint/2010/main" val="1928933995"/>
              </p:ext>
            </p:extLst>
          </p:nvPr>
        </p:nvGraphicFramePr>
        <p:xfrm>
          <a:off x="1981200" y="3797384"/>
          <a:ext cx="5672462" cy="1186985"/>
        </p:xfrm>
        <a:graphic>
          <a:graphicData uri="http://schemas.openxmlformats.org/drawingml/2006/table">
            <a:tbl>
              <a:tblPr firstRow="1" firstCol="1" bandRow="1">
                <a:tableStyleId>{3B4B98B0-60AC-42C2-AFA5-B58CD77FA1E5}</a:tableStyleId>
              </a:tblPr>
              <a:tblGrid>
                <a:gridCol w="2193492">
                  <a:extLst>
                    <a:ext uri="{9D8B030D-6E8A-4147-A177-3AD203B41FA5}">
                      <a16:colId xmlns:a16="http://schemas.microsoft.com/office/drawing/2014/main" xmlns="" val="2727740888"/>
                    </a:ext>
                  </a:extLst>
                </a:gridCol>
                <a:gridCol w="3478970">
                  <a:extLst>
                    <a:ext uri="{9D8B030D-6E8A-4147-A177-3AD203B41FA5}">
                      <a16:colId xmlns:a16="http://schemas.microsoft.com/office/drawing/2014/main" xmlns="" val="3372878913"/>
                    </a:ext>
                  </a:extLst>
                </a:gridCol>
              </a:tblGrid>
              <a:tr h="549712">
                <a:tc>
                  <a:txBody>
                    <a:bodyPr/>
                    <a:lstStyle/>
                    <a:p>
                      <a:pPr marL="0" marR="0" algn="ctr" fontAlgn="t">
                        <a:lnSpc>
                          <a:spcPct val="107000"/>
                        </a:lnSpc>
                        <a:spcBef>
                          <a:spcPts val="0"/>
                        </a:spcBef>
                        <a:spcAft>
                          <a:spcPts val="0"/>
                        </a:spcAft>
                      </a:pPr>
                      <a:r>
                        <a:rPr lang="en-US" sz="2500" b="0" u="none" strike="noStrike" dirty="0">
                          <a:effectLst/>
                        </a:rPr>
                        <a:t>L T P</a:t>
                      </a:r>
                      <a:endParaRPr lang="en-US" sz="3800" b="0" i="0" u="none" strike="noStrike" dirty="0">
                        <a:effectLst/>
                        <a:latin typeface="Arial" panose="020B0604020202020204" pitchFamily="34" charset="0"/>
                      </a:endParaRPr>
                    </a:p>
                  </a:txBody>
                  <a:tcPr marL="141446" marR="141446" marT="19646" marB="0"/>
                </a:tc>
                <a:tc>
                  <a:txBody>
                    <a:bodyPr/>
                    <a:lstStyle/>
                    <a:p>
                      <a:pPr marL="0" marR="0" algn="ctr" fontAlgn="t">
                        <a:lnSpc>
                          <a:spcPct val="107000"/>
                        </a:lnSpc>
                        <a:spcBef>
                          <a:spcPts val="0"/>
                        </a:spcBef>
                        <a:spcAft>
                          <a:spcPts val="0"/>
                        </a:spcAft>
                      </a:pPr>
                      <a:r>
                        <a:rPr lang="en-US" sz="2500" b="0" u="none" strike="noStrike" dirty="0">
                          <a:effectLst/>
                        </a:rPr>
                        <a:t>Credits</a:t>
                      </a:r>
                      <a:endParaRPr lang="en-US" sz="3800" b="0" i="0" u="none" strike="noStrike" dirty="0">
                        <a:effectLst/>
                        <a:latin typeface="Arial" panose="020B0604020202020204" pitchFamily="34" charset="0"/>
                      </a:endParaRPr>
                    </a:p>
                  </a:txBody>
                  <a:tcPr marL="141446" marR="141446" marT="19646" marB="0"/>
                </a:tc>
                <a:extLst>
                  <a:ext uri="{0D108BD9-81ED-4DB2-BD59-A6C34878D82A}">
                    <a16:rowId xmlns:a16="http://schemas.microsoft.com/office/drawing/2014/main" xmlns="" val="2422298466"/>
                  </a:ext>
                </a:extLst>
              </a:tr>
              <a:tr h="637273">
                <a:tc>
                  <a:txBody>
                    <a:bodyPr/>
                    <a:lstStyle/>
                    <a:p>
                      <a:pPr marL="0" marR="0" algn="ctr" fontAlgn="t">
                        <a:lnSpc>
                          <a:spcPct val="107000"/>
                        </a:lnSpc>
                        <a:spcBef>
                          <a:spcPts val="0"/>
                        </a:spcBef>
                        <a:spcAft>
                          <a:spcPts val="0"/>
                        </a:spcAft>
                      </a:pPr>
                      <a:r>
                        <a:rPr lang="en-US" sz="2500" b="0" u="none" strike="noStrike" dirty="0">
                          <a:effectLst/>
                        </a:rPr>
                        <a:t>3 – 1 – 0</a:t>
                      </a:r>
                      <a:endParaRPr lang="en-US" sz="3800" b="0" i="0" u="none" strike="noStrike" dirty="0">
                        <a:effectLst/>
                        <a:latin typeface="Arial" panose="020B0604020202020204" pitchFamily="34" charset="0"/>
                      </a:endParaRPr>
                    </a:p>
                  </a:txBody>
                  <a:tcPr marL="141446" marR="141446" marT="19646" marB="0"/>
                </a:tc>
                <a:tc>
                  <a:txBody>
                    <a:bodyPr/>
                    <a:lstStyle/>
                    <a:p>
                      <a:pPr marL="0" marR="0" algn="ctr" fontAlgn="t">
                        <a:lnSpc>
                          <a:spcPct val="107000"/>
                        </a:lnSpc>
                        <a:spcBef>
                          <a:spcPts val="0"/>
                        </a:spcBef>
                        <a:spcAft>
                          <a:spcPts val="0"/>
                        </a:spcAft>
                      </a:pPr>
                      <a:r>
                        <a:rPr lang="en-US" sz="2400" b="0" i="0" u="none" strike="noStrike" dirty="0">
                          <a:effectLst/>
                          <a:latin typeface="Arial" panose="020B0604020202020204" pitchFamily="34" charset="0"/>
                        </a:rPr>
                        <a:t>4</a:t>
                      </a:r>
                    </a:p>
                  </a:txBody>
                  <a:tcPr marL="141446" marR="141446" marT="19646" marB="0"/>
                </a:tc>
                <a:extLst>
                  <a:ext uri="{0D108BD9-81ED-4DB2-BD59-A6C34878D82A}">
                    <a16:rowId xmlns:a16="http://schemas.microsoft.com/office/drawing/2014/main" xmlns="" val="141603377"/>
                  </a:ext>
                </a:extLst>
              </a:tr>
            </a:tbl>
          </a:graphicData>
        </a:graphic>
      </p:graphicFrame>
      <p:sp>
        <p:nvSpPr>
          <p:cNvPr id="9" name="Content Placeholder 5">
            <a:extLst>
              <a:ext uri="{FF2B5EF4-FFF2-40B4-BE49-F238E27FC236}">
                <a16:creationId xmlns:a16="http://schemas.microsoft.com/office/drawing/2014/main" xmlns="" id="{691A3D75-66A7-49DC-9380-D7B99BBAFBF5}"/>
              </a:ext>
            </a:extLst>
          </p:cNvPr>
          <p:cNvSpPr txBox="1">
            <a:spLocks/>
          </p:cNvSpPr>
          <p:nvPr/>
        </p:nvSpPr>
        <p:spPr>
          <a:xfrm>
            <a:off x="838200" y="1143792"/>
            <a:ext cx="7285265" cy="3840577"/>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dirty="0"/>
              <a:t>B. Tech (Data Science &amp; Related Branches)  </a:t>
            </a:r>
          </a:p>
          <a:p>
            <a:r>
              <a:rPr lang="en-US" sz="2400" dirty="0"/>
              <a:t>Fourth Semester</a:t>
            </a:r>
          </a:p>
          <a:p>
            <a:r>
              <a:rPr lang="en-IN" sz="2400" dirty="0"/>
              <a:t>Professional Core Course</a:t>
            </a:r>
            <a:r>
              <a:rPr lang="en-US" sz="2400" b="1" dirty="0"/>
              <a:t>   </a:t>
            </a:r>
          </a:p>
          <a:p>
            <a:pPr marL="0" indent="0">
              <a:buNone/>
            </a:pPr>
            <a:r>
              <a:rPr lang="en-US" sz="2400" b="1" dirty="0"/>
              <a:t>                  </a:t>
            </a:r>
          </a:p>
          <a:p>
            <a:pPr marL="0" indent="0" algn="ctr">
              <a:lnSpc>
                <a:spcPct val="115000"/>
              </a:lnSpc>
              <a:spcBef>
                <a:spcPts val="0"/>
              </a:spcBef>
              <a:spcAft>
                <a:spcPts val="750"/>
              </a:spcAft>
              <a:buNone/>
            </a:pPr>
            <a:r>
              <a:rPr lang="en-US" sz="2400" b="1" dirty="0"/>
              <a:t> </a:t>
            </a:r>
            <a:r>
              <a:rPr lang="en-US" sz="2400" b="1" spc="4" dirty="0">
                <a:solidFill>
                  <a:srgbClr val="000000"/>
                </a:solidFill>
                <a:latin typeface="Times New Roman" panose="02020603050405020304" pitchFamily="18" charset="0"/>
                <a:ea typeface="Times New Roman" panose="02020603050405020304" pitchFamily="18" charset="0"/>
              </a:rPr>
              <a:t>DATABASE MANAGEMENT SYSTEMS</a:t>
            </a:r>
            <a:endParaRPr lang="en-US" sz="2400" dirty="0"/>
          </a:p>
        </p:txBody>
      </p:sp>
      <p:sp>
        <p:nvSpPr>
          <p:cNvPr id="3" name="Date Placeholder 2"/>
          <p:cNvSpPr>
            <a:spLocks noGrp="1"/>
          </p:cNvSpPr>
          <p:nvPr>
            <p:ph type="dt" sz="half" idx="10"/>
          </p:nvPr>
        </p:nvSpPr>
        <p:spPr/>
        <p:txBody>
          <a:bodyPr/>
          <a:lstStyle/>
          <a:p>
            <a:fld id="{64A3FEDC-573A-4EE7-90BD-C344833C812B}" type="datetime1">
              <a:rPr lang="en-US" smtClean="0">
                <a:solidFill>
                  <a:schemeClr val="tx1"/>
                </a:solidFill>
              </a:rPr>
              <a:pPr/>
              <a:t>09/05/22</a:t>
            </a:fld>
            <a:endParaRPr lang="en-US" dirty="0">
              <a:solidFill>
                <a:schemeClr val="tx1"/>
              </a:solidFill>
            </a:endParaRPr>
          </a:p>
        </p:txBody>
      </p:sp>
      <p:sp>
        <p:nvSpPr>
          <p:cNvPr id="14" name="Title 1">
            <a:extLst>
              <a:ext uri="{FF2B5EF4-FFF2-40B4-BE49-F238E27FC236}">
                <a16:creationId xmlns:a16="http://schemas.microsoft.com/office/drawing/2014/main" xmlns="" id="{D2283B93-54FE-41F0-81CE-7D376FC42D7B}"/>
              </a:ext>
            </a:extLst>
          </p:cNvPr>
          <p:cNvSpPr txBox="1">
            <a:spLocks/>
          </p:cNvSpPr>
          <p:nvPr/>
        </p:nvSpPr>
        <p:spPr>
          <a:xfrm>
            <a:off x="1676400" y="0"/>
            <a:ext cx="7467600" cy="685800"/>
          </a:xfrm>
          <a:prstGeom prst="rect">
            <a:avLst/>
          </a:prstGeom>
        </p:spPr>
        <p:style>
          <a:lnRef idx="1">
            <a:schemeClr val="accent5"/>
          </a:lnRef>
          <a:fillRef idx="2">
            <a:schemeClr val="accent5"/>
          </a:fillRef>
          <a:effectRef idx="1">
            <a:schemeClr val="accent5"/>
          </a:effectRef>
          <a:fontRef idx="minor">
            <a:schemeClr val="dk1"/>
          </a:fontRef>
        </p:style>
        <p:txBody>
          <a:bodyPr vert="horz" lIns="68580" tIns="34290" rIns="68580" bIns="34290" rtlCol="0" anchor="ctr">
            <a:noAutofit/>
          </a:bodyPr>
          <a:lstStyle/>
          <a:p>
            <a:pPr marL="8547" algn="ctr">
              <a:spcBef>
                <a:spcPts val="68"/>
              </a:spcBef>
            </a:pPr>
            <a:r>
              <a:rPr lang="en-IN" sz="3000" dirty="0"/>
              <a:t>Evaluation Scheme</a:t>
            </a:r>
          </a:p>
        </p:txBody>
      </p:sp>
      <p:sp>
        <p:nvSpPr>
          <p:cNvPr id="2" name="Footer Placeholder 1">
            <a:extLst>
              <a:ext uri="{FF2B5EF4-FFF2-40B4-BE49-F238E27FC236}">
                <a16:creationId xmlns:a16="http://schemas.microsoft.com/office/drawing/2014/main" xmlns="" id="{AD729389-6727-470A-ACBC-5F4CFD28B8DD}"/>
              </a:ext>
            </a:extLst>
          </p:cNvPr>
          <p:cNvSpPr>
            <a:spLocks noGrp="1"/>
          </p:cNvSpPr>
          <p:nvPr>
            <p:ph type="ftr" sz="quarter" idx="11"/>
          </p:nvPr>
        </p:nvSpPr>
        <p:spPr/>
        <p:txBody>
          <a:bodyPr/>
          <a:lstStyle/>
          <a:p>
            <a:r>
              <a:rPr lang="en-US"/>
              <a:t>Mr. SOVERS SINGH BISHT                  UNIT 05</a:t>
            </a:r>
            <a:endParaRPr lang="en-US" dirty="0"/>
          </a:p>
        </p:txBody>
      </p:sp>
      <p:pic>
        <p:nvPicPr>
          <p:cNvPr id="10" name="Picture 9">
            <a:extLst>
              <a:ext uri="{FF2B5EF4-FFF2-40B4-BE49-F238E27FC236}">
                <a16:creationId xmlns:a16="http://schemas.microsoft.com/office/drawing/2014/main" xmlns="" id="{F1620B7F-009B-EB45-A556-B7F05426B000}"/>
              </a:ext>
            </a:extLst>
          </p:cNvPr>
          <p:cNvPicPr>
            <a:picLocks noChangeAspect="1"/>
          </p:cNvPicPr>
          <p:nvPr/>
        </p:nvPicPr>
        <p:blipFill>
          <a:blip r:embed="rId3"/>
          <a:stretch>
            <a:fillRect/>
          </a:stretch>
        </p:blipFill>
        <p:spPr>
          <a:xfrm>
            <a:off x="0" y="-27448"/>
            <a:ext cx="1384300" cy="812800"/>
          </a:xfrm>
          <a:prstGeom prst="rect">
            <a:avLst/>
          </a:prstGeom>
        </p:spPr>
      </p:pic>
    </p:spTree>
    <p:extLst>
      <p:ext uri="{BB962C8B-B14F-4D97-AF65-F5344CB8AC3E}">
        <p14:creationId xmlns:p14="http://schemas.microsoft.com/office/powerpoint/2010/main" val="75977249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5940" y="857838"/>
            <a:ext cx="4188460" cy="352019"/>
          </a:xfrm>
          <a:prstGeom prst="rect">
            <a:avLst/>
          </a:prstGeom>
        </p:spPr>
        <p:txBody>
          <a:bodyPr vert="horz" wrap="square" lIns="0" tIns="13335" rIns="0" bIns="0" rtlCol="0">
            <a:spAutoFit/>
          </a:bodyPr>
          <a:lstStyle/>
          <a:p>
            <a:pPr marL="12700">
              <a:lnSpc>
                <a:spcPct val="100000"/>
              </a:lnSpc>
              <a:spcBef>
                <a:spcPts val="105"/>
              </a:spcBef>
            </a:pPr>
            <a:r>
              <a:rPr sz="2200" b="1" u="none" spc="240" dirty="0">
                <a:cs typeface="Georgia"/>
              </a:rPr>
              <a:t>Summa</a:t>
            </a:r>
            <a:r>
              <a:rPr sz="2200" b="1" u="none" spc="135" dirty="0">
                <a:cs typeface="Georgia"/>
              </a:rPr>
              <a:t>r</a:t>
            </a:r>
            <a:r>
              <a:rPr sz="2200" b="1" u="none" spc="155" dirty="0">
                <a:cs typeface="Georgia"/>
              </a:rPr>
              <a:t>y</a:t>
            </a:r>
          </a:p>
        </p:txBody>
      </p:sp>
      <p:sp>
        <p:nvSpPr>
          <p:cNvPr id="3" name="object 3"/>
          <p:cNvSpPr txBox="1">
            <a:spLocks noGrp="1"/>
          </p:cNvSpPr>
          <p:nvPr>
            <p:ph type="body" idx="1"/>
          </p:nvPr>
        </p:nvSpPr>
        <p:spPr>
          <a:xfrm>
            <a:off x="228600" y="1379136"/>
            <a:ext cx="8458200" cy="2459006"/>
          </a:xfrm>
          <a:prstGeom prst="rect">
            <a:avLst/>
          </a:prstGeom>
        </p:spPr>
        <p:txBody>
          <a:bodyPr vert="horz" wrap="square" lIns="0" tIns="12065" rIns="0" bIns="0" rtlCol="0">
            <a:spAutoFit/>
          </a:bodyPr>
          <a:lstStyle/>
          <a:p>
            <a:pPr marL="0" indent="0">
              <a:lnSpc>
                <a:spcPct val="100000"/>
              </a:lnSpc>
              <a:spcBef>
                <a:spcPts val="95"/>
              </a:spcBef>
              <a:buNone/>
            </a:pPr>
            <a:r>
              <a:rPr lang="en-US" sz="2200" b="1" spc="-5" dirty="0">
                <a:latin typeface="+mj-lt"/>
              </a:rPr>
              <a:t>     </a:t>
            </a:r>
            <a:r>
              <a:rPr sz="2200" b="1" spc="-5" dirty="0">
                <a:latin typeface="+mj-lt"/>
              </a:rPr>
              <a:t>NoSQL</a:t>
            </a:r>
            <a:r>
              <a:rPr sz="2200" b="1" spc="-30" dirty="0">
                <a:latin typeface="+mj-lt"/>
              </a:rPr>
              <a:t> </a:t>
            </a:r>
            <a:r>
              <a:rPr sz="2200" b="1" spc="-5" dirty="0">
                <a:latin typeface="+mj-lt"/>
              </a:rPr>
              <a:t>:</a:t>
            </a:r>
          </a:p>
          <a:p>
            <a:pPr marL="287020" indent="-274320">
              <a:lnSpc>
                <a:spcPct val="100000"/>
              </a:lnSpc>
              <a:spcBef>
                <a:spcPts val="70"/>
              </a:spcBef>
              <a:buClr>
                <a:srgbClr val="717BA2"/>
              </a:buClr>
              <a:buSzPct val="75000"/>
              <a:buChar char=""/>
              <a:tabLst>
                <a:tab pos="286385" algn="l"/>
                <a:tab pos="287020" algn="l"/>
              </a:tabLst>
            </a:pPr>
            <a:r>
              <a:rPr sz="2200" b="0" spc="-5" dirty="0">
                <a:latin typeface="+mj-lt"/>
                <a:cs typeface="Arial"/>
              </a:rPr>
              <a:t>Handle huge</a:t>
            </a:r>
            <a:r>
              <a:rPr sz="2200" b="0" dirty="0">
                <a:latin typeface="+mj-lt"/>
                <a:cs typeface="Arial"/>
              </a:rPr>
              <a:t> </a:t>
            </a:r>
            <a:r>
              <a:rPr sz="2200" b="0" spc="-5" dirty="0">
                <a:latin typeface="+mj-lt"/>
                <a:cs typeface="Arial"/>
              </a:rPr>
              <a:t>data.</a:t>
            </a:r>
          </a:p>
          <a:p>
            <a:pPr marL="287020" indent="-274320">
              <a:lnSpc>
                <a:spcPct val="100000"/>
              </a:lnSpc>
              <a:spcBef>
                <a:spcPts val="75"/>
              </a:spcBef>
              <a:buClr>
                <a:srgbClr val="717BA2"/>
              </a:buClr>
              <a:buSzPct val="75000"/>
              <a:buChar char=""/>
              <a:tabLst>
                <a:tab pos="286385" algn="l"/>
                <a:tab pos="287020" algn="l"/>
              </a:tabLst>
            </a:pPr>
            <a:r>
              <a:rPr sz="2200" b="0" spc="-5" dirty="0">
                <a:latin typeface="+mj-lt"/>
                <a:cs typeface="Arial"/>
              </a:rPr>
              <a:t>High availability with small</a:t>
            </a:r>
            <a:r>
              <a:rPr sz="2200" b="0" spc="10" dirty="0">
                <a:latin typeface="+mj-lt"/>
                <a:cs typeface="Arial"/>
              </a:rPr>
              <a:t> </a:t>
            </a:r>
            <a:r>
              <a:rPr sz="2200" b="0" dirty="0">
                <a:latin typeface="+mj-lt"/>
                <a:cs typeface="Arial"/>
              </a:rPr>
              <a:t>cost.</a:t>
            </a:r>
          </a:p>
          <a:p>
            <a:pPr marL="287020" indent="-274320">
              <a:lnSpc>
                <a:spcPct val="100000"/>
              </a:lnSpc>
              <a:spcBef>
                <a:spcPts val="75"/>
              </a:spcBef>
              <a:buClr>
                <a:srgbClr val="717BA2"/>
              </a:buClr>
              <a:buSzPct val="75000"/>
              <a:buChar char=""/>
              <a:tabLst>
                <a:tab pos="286385" algn="l"/>
                <a:tab pos="287020" algn="l"/>
              </a:tabLst>
            </a:pPr>
            <a:r>
              <a:rPr sz="2200" b="0" spc="-5" dirty="0">
                <a:latin typeface="+mj-lt"/>
                <a:cs typeface="Arial"/>
              </a:rPr>
              <a:t>More data</a:t>
            </a:r>
            <a:r>
              <a:rPr sz="2200" b="0" spc="15" dirty="0">
                <a:latin typeface="+mj-lt"/>
                <a:cs typeface="Arial"/>
              </a:rPr>
              <a:t> </a:t>
            </a:r>
            <a:r>
              <a:rPr sz="2200" b="0" spc="-20" dirty="0">
                <a:latin typeface="+mj-lt"/>
                <a:cs typeface="Arial"/>
              </a:rPr>
              <a:t>redundancy.</a:t>
            </a:r>
          </a:p>
          <a:p>
            <a:pPr marL="287020" indent="-274320">
              <a:lnSpc>
                <a:spcPct val="100000"/>
              </a:lnSpc>
              <a:spcBef>
                <a:spcPts val="70"/>
              </a:spcBef>
              <a:buClr>
                <a:srgbClr val="717BA2"/>
              </a:buClr>
              <a:buSzPct val="75000"/>
              <a:buChar char=""/>
              <a:tabLst>
                <a:tab pos="286385" algn="l"/>
                <a:tab pos="287020" algn="l"/>
              </a:tabLst>
            </a:pPr>
            <a:r>
              <a:rPr sz="2200" b="0" spc="-5" dirty="0">
                <a:latin typeface="+mj-lt"/>
                <a:cs typeface="Arial"/>
              </a:rPr>
              <a:t>High</a:t>
            </a:r>
            <a:r>
              <a:rPr sz="2200" b="0" spc="-15" dirty="0">
                <a:latin typeface="+mj-lt"/>
                <a:cs typeface="Arial"/>
              </a:rPr>
              <a:t> </a:t>
            </a:r>
            <a:r>
              <a:rPr sz="2200" b="0" spc="-5" dirty="0">
                <a:latin typeface="+mj-lt"/>
                <a:cs typeface="Arial"/>
              </a:rPr>
              <a:t>performance.</a:t>
            </a:r>
          </a:p>
          <a:p>
            <a:pPr marL="287020" indent="-274320">
              <a:lnSpc>
                <a:spcPct val="100000"/>
              </a:lnSpc>
              <a:spcBef>
                <a:spcPts val="70"/>
              </a:spcBef>
              <a:buClr>
                <a:srgbClr val="717BA2"/>
              </a:buClr>
              <a:buSzPct val="75000"/>
              <a:buChar char=""/>
              <a:tabLst>
                <a:tab pos="286385" algn="l"/>
                <a:tab pos="287020" algn="l"/>
              </a:tabLst>
            </a:pPr>
            <a:r>
              <a:rPr sz="2200" b="0" spc="-5" dirty="0">
                <a:latin typeface="+mj-lt"/>
                <a:cs typeface="Arial"/>
              </a:rPr>
              <a:t>Less administration time.</a:t>
            </a:r>
          </a:p>
          <a:p>
            <a:pPr marL="287020" indent="-274320">
              <a:lnSpc>
                <a:spcPct val="100000"/>
              </a:lnSpc>
              <a:spcBef>
                <a:spcPts val="75"/>
              </a:spcBef>
              <a:buClr>
                <a:srgbClr val="717BA2"/>
              </a:buClr>
              <a:buSzPct val="75000"/>
              <a:buChar char=""/>
              <a:tabLst>
                <a:tab pos="286385" algn="l"/>
                <a:tab pos="287020" algn="l"/>
              </a:tabLst>
            </a:pPr>
            <a:r>
              <a:rPr sz="2200" b="0" spc="-5" dirty="0">
                <a:latin typeface="+mj-lt"/>
                <a:cs typeface="Arial"/>
              </a:rPr>
              <a:t>Less</a:t>
            </a:r>
            <a:r>
              <a:rPr sz="2200" b="0" spc="-10" dirty="0">
                <a:latin typeface="+mj-lt"/>
                <a:cs typeface="Arial"/>
              </a:rPr>
              <a:t> </a:t>
            </a:r>
            <a:r>
              <a:rPr sz="2200" b="0" spc="-5" dirty="0">
                <a:latin typeface="+mj-lt"/>
                <a:cs typeface="Arial"/>
              </a:rPr>
              <a:t>standards.</a:t>
            </a:r>
          </a:p>
        </p:txBody>
      </p:sp>
      <p:sp>
        <p:nvSpPr>
          <p:cNvPr id="4" name="object 4"/>
          <p:cNvSpPr txBox="1"/>
          <p:nvPr/>
        </p:nvSpPr>
        <p:spPr>
          <a:xfrm>
            <a:off x="4264660" y="3276600"/>
            <a:ext cx="764540" cy="360680"/>
          </a:xfrm>
          <a:prstGeom prst="rect">
            <a:avLst/>
          </a:prstGeom>
        </p:spPr>
        <p:txBody>
          <a:bodyPr vert="horz" wrap="square" lIns="0" tIns="12065" rIns="0" bIns="0" rtlCol="0">
            <a:spAutoFit/>
          </a:bodyPr>
          <a:lstStyle/>
          <a:p>
            <a:pPr marL="12700">
              <a:lnSpc>
                <a:spcPct val="100000"/>
              </a:lnSpc>
              <a:spcBef>
                <a:spcPts val="95"/>
              </a:spcBef>
            </a:pPr>
            <a:r>
              <a:rPr sz="2200" b="1" spc="-5" dirty="0">
                <a:latin typeface="+mj-lt"/>
                <a:cs typeface="Arial"/>
              </a:rPr>
              <a:t>SQL</a:t>
            </a:r>
            <a:r>
              <a:rPr sz="2200" b="1" spc="-125" dirty="0">
                <a:latin typeface="+mj-lt"/>
                <a:cs typeface="Arial"/>
              </a:rPr>
              <a:t> </a:t>
            </a:r>
            <a:r>
              <a:rPr sz="2200" b="1" spc="-5" dirty="0">
                <a:latin typeface="+mj-lt"/>
                <a:cs typeface="Arial"/>
              </a:rPr>
              <a:t>:</a:t>
            </a:r>
            <a:endParaRPr sz="2200" dirty="0">
              <a:latin typeface="+mj-lt"/>
              <a:cs typeface="Arial"/>
            </a:endParaRPr>
          </a:p>
        </p:txBody>
      </p:sp>
      <p:sp>
        <p:nvSpPr>
          <p:cNvPr id="5" name="object 5"/>
          <p:cNvSpPr txBox="1"/>
          <p:nvPr/>
        </p:nvSpPr>
        <p:spPr>
          <a:xfrm>
            <a:off x="3962400" y="3581400"/>
            <a:ext cx="5181600" cy="2446182"/>
          </a:xfrm>
          <a:prstGeom prst="rect">
            <a:avLst/>
          </a:prstGeom>
        </p:spPr>
        <p:txBody>
          <a:bodyPr vert="horz" wrap="square" lIns="0" tIns="12065" rIns="0" bIns="0" rtlCol="0">
            <a:spAutoFit/>
          </a:bodyPr>
          <a:lstStyle/>
          <a:p>
            <a:pPr marL="287020" indent="-274320">
              <a:lnSpc>
                <a:spcPct val="100000"/>
              </a:lnSpc>
              <a:spcBef>
                <a:spcPts val="95"/>
              </a:spcBef>
              <a:buClr>
                <a:srgbClr val="717BA2"/>
              </a:buClr>
              <a:buSzPct val="75000"/>
              <a:buChar char=""/>
              <a:tabLst>
                <a:tab pos="286385" algn="l"/>
                <a:tab pos="287020" algn="l"/>
              </a:tabLst>
            </a:pPr>
            <a:r>
              <a:rPr sz="2200" spc="-5" dirty="0">
                <a:latin typeface="+mj-lt"/>
                <a:cs typeface="Arial"/>
              </a:rPr>
              <a:t>Good to solve ACID</a:t>
            </a:r>
            <a:r>
              <a:rPr sz="2200" spc="-120" dirty="0">
                <a:latin typeface="+mj-lt"/>
                <a:cs typeface="Arial"/>
              </a:rPr>
              <a:t> </a:t>
            </a:r>
            <a:r>
              <a:rPr sz="2200" spc="-5" dirty="0">
                <a:latin typeface="+mj-lt"/>
                <a:cs typeface="Arial"/>
              </a:rPr>
              <a:t>problems.</a:t>
            </a:r>
            <a:endParaRPr sz="2200" dirty="0">
              <a:latin typeface="+mj-lt"/>
              <a:cs typeface="Arial"/>
            </a:endParaRPr>
          </a:p>
          <a:p>
            <a:pPr marL="287020" indent="-274320">
              <a:lnSpc>
                <a:spcPct val="100000"/>
              </a:lnSpc>
              <a:spcBef>
                <a:spcPts val="70"/>
              </a:spcBef>
              <a:buClr>
                <a:srgbClr val="717BA2"/>
              </a:buClr>
              <a:buSzPct val="75000"/>
              <a:buChar char=""/>
              <a:tabLst>
                <a:tab pos="286385" algn="l"/>
                <a:tab pos="287020" algn="l"/>
              </a:tabLst>
            </a:pPr>
            <a:r>
              <a:rPr sz="2200" spc="-5" dirty="0">
                <a:latin typeface="+mj-lt"/>
                <a:cs typeface="Arial"/>
              </a:rPr>
              <a:t>Expensive.</a:t>
            </a:r>
            <a:endParaRPr sz="2200" dirty="0">
              <a:latin typeface="+mj-lt"/>
              <a:cs typeface="Arial"/>
            </a:endParaRPr>
          </a:p>
          <a:p>
            <a:pPr marL="287020" indent="-274320">
              <a:lnSpc>
                <a:spcPct val="100000"/>
              </a:lnSpc>
              <a:spcBef>
                <a:spcPts val="75"/>
              </a:spcBef>
              <a:buClr>
                <a:srgbClr val="717BA2"/>
              </a:buClr>
              <a:buSzPct val="75000"/>
              <a:buChar char=""/>
              <a:tabLst>
                <a:tab pos="286385" algn="l"/>
                <a:tab pos="287020" algn="l"/>
              </a:tabLst>
            </a:pPr>
            <a:r>
              <a:rPr sz="2200" spc="-5" dirty="0">
                <a:latin typeface="+mj-lt"/>
                <a:cs typeface="Arial"/>
              </a:rPr>
              <a:t>Less data </a:t>
            </a:r>
            <a:r>
              <a:rPr sz="2200" spc="-20" dirty="0">
                <a:latin typeface="+mj-lt"/>
                <a:cs typeface="Arial"/>
              </a:rPr>
              <a:t>redundancy.</a:t>
            </a:r>
            <a:endParaRPr sz="2200" dirty="0">
              <a:latin typeface="+mj-lt"/>
              <a:cs typeface="Arial"/>
            </a:endParaRPr>
          </a:p>
          <a:p>
            <a:pPr marL="287020" indent="-274320">
              <a:lnSpc>
                <a:spcPct val="100000"/>
              </a:lnSpc>
              <a:spcBef>
                <a:spcPts val="70"/>
              </a:spcBef>
              <a:buClr>
                <a:srgbClr val="717BA2"/>
              </a:buClr>
              <a:buSzPct val="75000"/>
              <a:buChar char=""/>
              <a:tabLst>
                <a:tab pos="286385" algn="l"/>
                <a:tab pos="287020" algn="l"/>
              </a:tabLst>
            </a:pPr>
            <a:r>
              <a:rPr sz="2200" spc="-5" dirty="0">
                <a:latin typeface="+mj-lt"/>
                <a:cs typeface="Arial"/>
              </a:rPr>
              <a:t>Increasing availability </a:t>
            </a:r>
            <a:r>
              <a:rPr sz="2200" spc="-10" dirty="0">
                <a:latin typeface="+mj-lt"/>
                <a:cs typeface="Arial"/>
              </a:rPr>
              <a:t>mean </a:t>
            </a:r>
            <a:r>
              <a:rPr sz="2200" spc="-5" dirty="0">
                <a:latin typeface="+mj-lt"/>
                <a:cs typeface="Arial"/>
              </a:rPr>
              <a:t>increasing</a:t>
            </a:r>
            <a:r>
              <a:rPr sz="2200" spc="45" dirty="0">
                <a:latin typeface="+mj-lt"/>
                <a:cs typeface="Arial"/>
              </a:rPr>
              <a:t> </a:t>
            </a:r>
            <a:r>
              <a:rPr sz="2200" dirty="0">
                <a:latin typeface="+mj-lt"/>
                <a:cs typeface="Arial"/>
              </a:rPr>
              <a:t>cost.</a:t>
            </a:r>
          </a:p>
          <a:p>
            <a:pPr marL="287020" indent="-274320">
              <a:lnSpc>
                <a:spcPct val="100000"/>
              </a:lnSpc>
              <a:spcBef>
                <a:spcPts val="75"/>
              </a:spcBef>
              <a:buClr>
                <a:srgbClr val="717BA2"/>
              </a:buClr>
              <a:buSzPct val="75000"/>
              <a:buChar char=""/>
              <a:tabLst>
                <a:tab pos="286385" algn="l"/>
                <a:tab pos="287020" algn="l"/>
              </a:tabLst>
            </a:pPr>
            <a:r>
              <a:rPr sz="2200" spc="-5" dirty="0">
                <a:latin typeface="+mj-lt"/>
                <a:cs typeface="Arial"/>
              </a:rPr>
              <a:t>More</a:t>
            </a:r>
            <a:r>
              <a:rPr sz="2200" spc="5" dirty="0">
                <a:latin typeface="+mj-lt"/>
                <a:cs typeface="Arial"/>
              </a:rPr>
              <a:t> </a:t>
            </a:r>
            <a:r>
              <a:rPr sz="2200" spc="-5" dirty="0">
                <a:latin typeface="+mj-lt"/>
                <a:cs typeface="Arial"/>
              </a:rPr>
              <a:t>standards.</a:t>
            </a:r>
            <a:endParaRPr sz="2200" dirty="0">
              <a:latin typeface="+mj-lt"/>
              <a:cs typeface="Arial"/>
            </a:endParaRPr>
          </a:p>
          <a:p>
            <a:pPr marL="287020" indent="-274320">
              <a:lnSpc>
                <a:spcPct val="100000"/>
              </a:lnSpc>
              <a:spcBef>
                <a:spcPts val="70"/>
              </a:spcBef>
              <a:buClr>
                <a:srgbClr val="717BA2"/>
              </a:buClr>
              <a:buSzPct val="75000"/>
              <a:buChar char=""/>
              <a:tabLst>
                <a:tab pos="286385" algn="l"/>
                <a:tab pos="287020" algn="l"/>
              </a:tabLst>
            </a:pPr>
            <a:r>
              <a:rPr sz="2200" spc="-5" dirty="0">
                <a:latin typeface="+mj-lt"/>
                <a:cs typeface="Arial"/>
              </a:rPr>
              <a:t>More</a:t>
            </a:r>
            <a:r>
              <a:rPr sz="2200" spc="5" dirty="0">
                <a:latin typeface="+mj-lt"/>
                <a:cs typeface="Arial"/>
              </a:rPr>
              <a:t> </a:t>
            </a:r>
            <a:r>
              <a:rPr sz="2200" spc="-5" dirty="0">
                <a:latin typeface="+mj-lt"/>
                <a:cs typeface="Arial"/>
              </a:rPr>
              <a:t>administration.</a:t>
            </a:r>
            <a:endParaRPr sz="2200" dirty="0">
              <a:latin typeface="+mj-lt"/>
              <a:cs typeface="Arial"/>
            </a:endParaRPr>
          </a:p>
        </p:txBody>
      </p:sp>
      <p:sp>
        <p:nvSpPr>
          <p:cNvPr id="6" name="object 6"/>
          <p:cNvSpPr txBox="1"/>
          <p:nvPr/>
        </p:nvSpPr>
        <p:spPr>
          <a:xfrm>
            <a:off x="5029200" y="2514600"/>
            <a:ext cx="3464178" cy="689291"/>
          </a:xfrm>
          <a:prstGeom prst="rect">
            <a:avLst/>
          </a:prstGeom>
        </p:spPr>
        <p:txBody>
          <a:bodyPr vert="horz" wrap="square" lIns="0" tIns="12065" rIns="0" bIns="0" rtlCol="0">
            <a:spAutoFit/>
          </a:bodyPr>
          <a:lstStyle/>
          <a:p>
            <a:pPr marL="12700">
              <a:lnSpc>
                <a:spcPct val="100000"/>
              </a:lnSpc>
              <a:spcBef>
                <a:spcPts val="95"/>
              </a:spcBef>
            </a:pPr>
            <a:r>
              <a:rPr sz="2200" b="1" spc="-5" dirty="0">
                <a:solidFill>
                  <a:srgbClr val="00AF50"/>
                </a:solidFill>
                <a:latin typeface="+mj-lt"/>
                <a:cs typeface="Arial"/>
              </a:rPr>
              <a:t>Pick the right tool for </a:t>
            </a:r>
            <a:r>
              <a:rPr sz="2200" b="1" spc="-15" dirty="0">
                <a:solidFill>
                  <a:srgbClr val="00AF50"/>
                </a:solidFill>
                <a:latin typeface="+mj-lt"/>
                <a:cs typeface="Arial"/>
              </a:rPr>
              <a:t>your </a:t>
            </a:r>
            <a:r>
              <a:rPr sz="2200" b="1" spc="-5" dirty="0">
                <a:solidFill>
                  <a:srgbClr val="00AF50"/>
                </a:solidFill>
                <a:latin typeface="+mj-lt"/>
                <a:cs typeface="Arial"/>
              </a:rPr>
              <a:t>job</a:t>
            </a:r>
            <a:r>
              <a:rPr sz="2200" b="1" spc="85" dirty="0">
                <a:solidFill>
                  <a:srgbClr val="00AF50"/>
                </a:solidFill>
                <a:latin typeface="+mj-lt"/>
                <a:cs typeface="Arial"/>
              </a:rPr>
              <a:t> </a:t>
            </a:r>
            <a:r>
              <a:rPr sz="2200" b="1" spc="-5" dirty="0">
                <a:solidFill>
                  <a:srgbClr val="00AF50"/>
                </a:solidFill>
                <a:latin typeface="+mj-lt"/>
                <a:cs typeface="Arial"/>
              </a:rPr>
              <a:t>!</a:t>
            </a:r>
            <a:endParaRPr sz="2200" dirty="0">
              <a:latin typeface="+mj-lt"/>
              <a:cs typeface="Arial"/>
            </a:endParaRPr>
          </a:p>
        </p:txBody>
      </p:sp>
      <p:sp>
        <p:nvSpPr>
          <p:cNvPr id="7" name="Date Placeholder 6">
            <a:extLst>
              <a:ext uri="{FF2B5EF4-FFF2-40B4-BE49-F238E27FC236}">
                <a16:creationId xmlns:a16="http://schemas.microsoft.com/office/drawing/2014/main" xmlns="" id="{15E8444B-074D-4AB5-B80F-90348CC4C257}"/>
              </a:ext>
            </a:extLst>
          </p:cNvPr>
          <p:cNvSpPr>
            <a:spLocks noGrp="1"/>
          </p:cNvSpPr>
          <p:nvPr>
            <p:ph type="dt" sz="half" idx="10"/>
          </p:nvPr>
        </p:nvSpPr>
        <p:spPr/>
        <p:txBody>
          <a:bodyPr/>
          <a:lstStyle/>
          <a:p>
            <a:fld id="{3CBA095E-5BA2-413A-8E93-BE1BDF2A14FB}" type="datetime1">
              <a:rPr lang="en-US" smtClean="0">
                <a:latin typeface="+mj-lt"/>
              </a:rPr>
              <a:pPr/>
              <a:t>09/05/22</a:t>
            </a:fld>
            <a:endParaRPr lang="en-US" dirty="0">
              <a:latin typeface="+mj-lt"/>
            </a:endParaRPr>
          </a:p>
        </p:txBody>
      </p:sp>
      <p:sp>
        <p:nvSpPr>
          <p:cNvPr id="8" name="Footer Placeholder 7">
            <a:extLst>
              <a:ext uri="{FF2B5EF4-FFF2-40B4-BE49-F238E27FC236}">
                <a16:creationId xmlns:a16="http://schemas.microsoft.com/office/drawing/2014/main" xmlns="" id="{9FE5B786-F436-40D9-BCFE-B1215AF2180F}"/>
              </a:ext>
            </a:extLst>
          </p:cNvPr>
          <p:cNvSpPr>
            <a:spLocks noGrp="1"/>
          </p:cNvSpPr>
          <p:nvPr>
            <p:ph type="ftr" sz="quarter" idx="11"/>
          </p:nvPr>
        </p:nvSpPr>
        <p:spPr/>
        <p:txBody>
          <a:bodyPr/>
          <a:lstStyle/>
          <a:p>
            <a:r>
              <a:rPr lang="en-US">
                <a:latin typeface="+mj-lt"/>
              </a:rPr>
              <a:t>Mr. SOVERS SINGH BISHT                  UNIT 05</a:t>
            </a:r>
            <a:endParaRPr lang="en-US" dirty="0">
              <a:latin typeface="+mj-lt"/>
            </a:endParaRPr>
          </a:p>
        </p:txBody>
      </p:sp>
      <p:sp>
        <p:nvSpPr>
          <p:cNvPr id="9" name="Slide Number Placeholder 8">
            <a:extLst>
              <a:ext uri="{FF2B5EF4-FFF2-40B4-BE49-F238E27FC236}">
                <a16:creationId xmlns:a16="http://schemas.microsoft.com/office/drawing/2014/main" xmlns="" id="{FE8625A3-18C0-4415-B096-786759762924}"/>
              </a:ext>
            </a:extLst>
          </p:cNvPr>
          <p:cNvSpPr>
            <a:spLocks noGrp="1"/>
          </p:cNvSpPr>
          <p:nvPr>
            <p:ph type="sldNum" sz="quarter" idx="12"/>
          </p:nvPr>
        </p:nvSpPr>
        <p:spPr/>
        <p:txBody>
          <a:bodyPr/>
          <a:lstStyle/>
          <a:p>
            <a:fld id="{B6F15528-21DE-4FAA-801E-634DDDAF4B2B}" type="slidenum">
              <a:rPr lang="en-US" smtClean="0">
                <a:latin typeface="+mj-lt"/>
              </a:rPr>
              <a:pPr/>
              <a:t>30</a:t>
            </a:fld>
            <a:endParaRPr lang="en-US" dirty="0">
              <a:latin typeface="+mj-lt"/>
            </a:endParaRPr>
          </a:p>
        </p:txBody>
      </p:sp>
      <p:sp>
        <p:nvSpPr>
          <p:cNvPr id="11" name="Title 1">
            <a:extLst>
              <a:ext uri="{FF2B5EF4-FFF2-40B4-BE49-F238E27FC236}">
                <a16:creationId xmlns:a16="http://schemas.microsoft.com/office/drawing/2014/main" xmlns="" id="{EB86E24B-1138-4AEF-93E4-BC4D067E4DF1}"/>
              </a:ext>
            </a:extLst>
          </p:cNvPr>
          <p:cNvSpPr txBox="1">
            <a:spLocks/>
          </p:cNvSpPr>
          <p:nvPr/>
        </p:nvSpPr>
        <p:spPr>
          <a:xfrm>
            <a:off x="1378974"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dirty="0"/>
              <a:t>Definition of NoSQL</a:t>
            </a:r>
          </a:p>
        </p:txBody>
      </p:sp>
      <p:pic>
        <p:nvPicPr>
          <p:cNvPr id="12" name="Picture 11">
            <a:extLst>
              <a:ext uri="{FF2B5EF4-FFF2-40B4-BE49-F238E27FC236}">
                <a16:creationId xmlns:a16="http://schemas.microsoft.com/office/drawing/2014/main" xmlns="" id="{A3712E0E-D87F-4CA0-82A7-A75A9B70D9E2}"/>
              </a:ext>
            </a:extLst>
          </p:cNvPr>
          <p:cNvPicPr>
            <a:picLocks noChangeAspect="1"/>
          </p:cNvPicPr>
          <p:nvPr/>
        </p:nvPicPr>
        <p:blipFill>
          <a:blip r:embed="rId2"/>
          <a:stretch>
            <a:fillRect/>
          </a:stretch>
        </p:blipFill>
        <p:spPr>
          <a:xfrm>
            <a:off x="0" y="-27448"/>
            <a:ext cx="1384300" cy="812800"/>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defTabSz="685800">
              <a:defRPr/>
            </a:pPr>
            <a:fld id="{62E32979-EDAB-402E-866D-223F46DC7A5E}" type="datetime1">
              <a:rPr lang="en-US" sz="900" smtClean="0">
                <a:solidFill>
                  <a:prstClr val="black">
                    <a:tint val="75000"/>
                  </a:prstClr>
                </a:solidFill>
                <a:latin typeface="Calibri"/>
              </a:rPr>
              <a:pPr defTabSz="685800">
                <a:defRPr/>
              </a:pPr>
              <a:t>09/05/22</a:t>
            </a:fld>
            <a:endParaRPr lang="en-US" sz="900">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pPr defTabSz="685800">
              <a:defRPr/>
            </a:pPr>
            <a:fld id="{B6F15528-21DE-4FAA-801E-634DDDAF4B2B}" type="slidenum">
              <a:rPr lang="en-US" sz="900">
                <a:solidFill>
                  <a:prstClr val="black">
                    <a:tint val="75000"/>
                  </a:prstClr>
                </a:solidFill>
                <a:latin typeface="Calibri"/>
              </a:rPr>
              <a:pPr defTabSz="685800">
                <a:defRPr/>
              </a:pPr>
              <a:t>31</a:t>
            </a:fld>
            <a:endParaRPr lang="en-US" sz="900">
              <a:solidFill>
                <a:prstClr val="black">
                  <a:tint val="75000"/>
                </a:prstClr>
              </a:solidFill>
              <a:latin typeface="Calibri"/>
            </a:endParaRPr>
          </a:p>
        </p:txBody>
      </p:sp>
      <p:sp>
        <p:nvSpPr>
          <p:cNvPr id="9" name="Title 1">
            <a:extLst>
              <a:ext uri="{FF2B5EF4-FFF2-40B4-BE49-F238E27FC236}">
                <a16:creationId xmlns:a16="http://schemas.microsoft.com/office/drawing/2014/main" xmlns="" id="{21804AB5-1258-40FF-B1C3-A15800EBE9DE}"/>
              </a:ext>
            </a:extLst>
          </p:cNvPr>
          <p:cNvSpPr txBox="1">
            <a:spLocks/>
          </p:cNvSpPr>
          <p:nvPr/>
        </p:nvSpPr>
        <p:spPr>
          <a:xfrm>
            <a:off x="1378974"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dirty="0"/>
              <a:t>History of NoSQL and Different NoSQL products</a:t>
            </a:r>
          </a:p>
        </p:txBody>
      </p:sp>
      <p:sp>
        <p:nvSpPr>
          <p:cNvPr id="2" name="Footer Placeholder 1">
            <a:extLst>
              <a:ext uri="{FF2B5EF4-FFF2-40B4-BE49-F238E27FC236}">
                <a16:creationId xmlns:a16="http://schemas.microsoft.com/office/drawing/2014/main" xmlns="" id="{2A868212-4E78-4E6E-B054-B27AB3F857F7}"/>
              </a:ext>
            </a:extLst>
          </p:cNvPr>
          <p:cNvSpPr>
            <a:spLocks noGrp="1"/>
          </p:cNvSpPr>
          <p:nvPr>
            <p:ph type="ftr" sz="quarter" idx="11"/>
          </p:nvPr>
        </p:nvSpPr>
        <p:spPr/>
        <p:txBody>
          <a:bodyPr/>
          <a:lstStyle/>
          <a:p>
            <a:r>
              <a:rPr lang="en-US"/>
              <a:t>Mr. SOVERS SINGH BISHT                  UNIT 05</a:t>
            </a:r>
            <a:endParaRPr lang="en-US" dirty="0"/>
          </a:p>
        </p:txBody>
      </p:sp>
      <p:pic>
        <p:nvPicPr>
          <p:cNvPr id="7" name="Picture 6">
            <a:extLst>
              <a:ext uri="{FF2B5EF4-FFF2-40B4-BE49-F238E27FC236}">
                <a16:creationId xmlns:a16="http://schemas.microsoft.com/office/drawing/2014/main" xmlns="" id="{70049ABE-BC3A-7741-9C4B-820530C6C12B}"/>
              </a:ext>
            </a:extLst>
          </p:cNvPr>
          <p:cNvPicPr>
            <a:picLocks noChangeAspect="1"/>
          </p:cNvPicPr>
          <p:nvPr/>
        </p:nvPicPr>
        <p:blipFill>
          <a:blip r:embed="rId2"/>
          <a:stretch>
            <a:fillRect/>
          </a:stretch>
        </p:blipFill>
        <p:spPr>
          <a:xfrm>
            <a:off x="0" y="-27448"/>
            <a:ext cx="1384300" cy="812800"/>
          </a:xfrm>
          <a:prstGeom prst="rect">
            <a:avLst/>
          </a:prstGeom>
        </p:spPr>
      </p:pic>
      <p:sp>
        <p:nvSpPr>
          <p:cNvPr id="12" name="Content Placeholder 2">
            <a:extLst>
              <a:ext uri="{FF2B5EF4-FFF2-40B4-BE49-F238E27FC236}">
                <a16:creationId xmlns:a16="http://schemas.microsoft.com/office/drawing/2014/main" xmlns="" id="{8BB8158F-D750-467B-8B32-88CB8C96600D}"/>
              </a:ext>
            </a:extLst>
          </p:cNvPr>
          <p:cNvSpPr txBox="1">
            <a:spLocks/>
          </p:cNvSpPr>
          <p:nvPr/>
        </p:nvSpPr>
        <p:spPr>
          <a:xfrm>
            <a:off x="901337" y="1219200"/>
            <a:ext cx="7641771" cy="4405316"/>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buFont typeface="Arial" pitchFamily="34" charset="0"/>
              <a:buNone/>
            </a:pPr>
            <a:r>
              <a:rPr lang="en-IN" sz="2000" b="1" dirty="0"/>
              <a:t>Objective:</a:t>
            </a:r>
          </a:p>
          <a:p>
            <a:pPr algn="just">
              <a:lnSpc>
                <a:spcPct val="150000"/>
              </a:lnSpc>
              <a:buFont typeface="Wingdings" panose="05000000000000000000" pitchFamily="2" charset="2"/>
              <a:buChar char="§"/>
            </a:pPr>
            <a:r>
              <a:rPr lang="en-IN" sz="2000" b="1" dirty="0"/>
              <a:t>In this topic</a:t>
            </a:r>
            <a:r>
              <a:rPr lang="en-IN" sz="2000" dirty="0"/>
              <a:t> we focus on </a:t>
            </a:r>
            <a:r>
              <a:rPr lang="en-US" sz="2000" dirty="0"/>
              <a:t>Motivations for this approach include simplicity of design, simpler "horizontal" scaling to clusters of machines (which is a problem for relational databases), finer control over availability and limiting the object-relational impedance mismatch.</a:t>
            </a:r>
          </a:p>
          <a:p>
            <a:pPr algn="just">
              <a:lnSpc>
                <a:spcPct val="150000"/>
              </a:lnSpc>
              <a:buFont typeface="Wingdings" panose="05000000000000000000" pitchFamily="2" charset="2"/>
              <a:buChar char="§"/>
            </a:pPr>
            <a:r>
              <a:rPr lang="en-IN" sz="2000" b="1" dirty="0"/>
              <a:t>Recap:</a:t>
            </a:r>
          </a:p>
          <a:p>
            <a:pPr algn="just">
              <a:lnSpc>
                <a:spcPct val="150000"/>
              </a:lnSpc>
              <a:buFont typeface="Wingdings" panose="05000000000000000000" pitchFamily="2" charset="2"/>
              <a:buChar char="§"/>
            </a:pPr>
            <a:r>
              <a:rPr lang="en-IN" sz="2000" dirty="0"/>
              <a:t>Revision of </a:t>
            </a:r>
            <a:r>
              <a:rPr lang="en-US" sz="2000" dirty="0"/>
              <a:t>Database Management Systems.</a:t>
            </a:r>
            <a:endParaRPr lang="en-IN" sz="2000" dirty="0"/>
          </a:p>
          <a:p>
            <a:pPr marL="0" indent="0" algn="just">
              <a:lnSpc>
                <a:spcPct val="150000"/>
              </a:lnSpc>
              <a:buFont typeface="Arial" pitchFamily="34" charset="0"/>
              <a:buNone/>
            </a:pPr>
            <a:endParaRPr lang="en-IN" sz="1650" b="1" dirty="0"/>
          </a:p>
        </p:txBody>
      </p:sp>
    </p:spTree>
    <p:extLst>
      <p:ext uri="{BB962C8B-B14F-4D97-AF65-F5344CB8AC3E}">
        <p14:creationId xmlns:p14="http://schemas.microsoft.com/office/powerpoint/2010/main" val="20558267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defTabSz="685800">
              <a:defRPr/>
            </a:pPr>
            <a:fld id="{FA4D8847-AE05-4B12-AF9E-AE5A2D1FC776}" type="datetime1">
              <a:rPr lang="en-US" sz="900" smtClean="0">
                <a:solidFill>
                  <a:prstClr val="black">
                    <a:tint val="75000"/>
                  </a:prstClr>
                </a:solidFill>
                <a:latin typeface="Calibri"/>
              </a:rPr>
              <a:pPr defTabSz="685800">
                <a:defRPr/>
              </a:pPr>
              <a:t>09/05/22</a:t>
            </a:fld>
            <a:endParaRPr lang="en-US" sz="900">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pPr defTabSz="685800">
              <a:defRPr/>
            </a:pPr>
            <a:fld id="{B6F15528-21DE-4FAA-801E-634DDDAF4B2B}" type="slidenum">
              <a:rPr lang="en-US" sz="900">
                <a:solidFill>
                  <a:prstClr val="black">
                    <a:tint val="75000"/>
                  </a:prstClr>
                </a:solidFill>
                <a:latin typeface="Calibri"/>
              </a:rPr>
              <a:pPr defTabSz="685800">
                <a:defRPr/>
              </a:pPr>
              <a:t>32</a:t>
            </a:fld>
            <a:endParaRPr lang="en-US" sz="900">
              <a:solidFill>
                <a:prstClr val="black">
                  <a:tint val="75000"/>
                </a:prstClr>
              </a:solidFill>
              <a:latin typeface="Calibri"/>
            </a:endParaRPr>
          </a:p>
        </p:txBody>
      </p:sp>
      <p:sp>
        <p:nvSpPr>
          <p:cNvPr id="9" name="Title 1">
            <a:extLst>
              <a:ext uri="{FF2B5EF4-FFF2-40B4-BE49-F238E27FC236}">
                <a16:creationId xmlns:a16="http://schemas.microsoft.com/office/drawing/2014/main" xmlns="" id="{21804AB5-1258-40FF-B1C3-A15800EBE9DE}"/>
              </a:ext>
            </a:extLst>
          </p:cNvPr>
          <p:cNvSpPr txBox="1">
            <a:spLocks/>
          </p:cNvSpPr>
          <p:nvPr/>
        </p:nvSpPr>
        <p:spPr>
          <a:xfrm>
            <a:off x="1378974"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dirty="0"/>
              <a:t>History of NoSQL and Different NoSQL products</a:t>
            </a:r>
          </a:p>
        </p:txBody>
      </p:sp>
      <p:sp>
        <p:nvSpPr>
          <p:cNvPr id="2" name="Footer Placeholder 1">
            <a:extLst>
              <a:ext uri="{FF2B5EF4-FFF2-40B4-BE49-F238E27FC236}">
                <a16:creationId xmlns:a16="http://schemas.microsoft.com/office/drawing/2014/main" xmlns="" id="{2A868212-4E78-4E6E-B054-B27AB3F857F7}"/>
              </a:ext>
            </a:extLst>
          </p:cNvPr>
          <p:cNvSpPr>
            <a:spLocks noGrp="1"/>
          </p:cNvSpPr>
          <p:nvPr>
            <p:ph type="ftr" sz="quarter" idx="11"/>
          </p:nvPr>
        </p:nvSpPr>
        <p:spPr/>
        <p:txBody>
          <a:bodyPr/>
          <a:lstStyle/>
          <a:p>
            <a:r>
              <a:rPr lang="en-US"/>
              <a:t>Mr. SOVERS SINGH BISHT                  UNIT 05</a:t>
            </a:r>
            <a:endParaRPr lang="en-US" dirty="0"/>
          </a:p>
        </p:txBody>
      </p:sp>
      <p:pic>
        <p:nvPicPr>
          <p:cNvPr id="7" name="Picture 6">
            <a:extLst>
              <a:ext uri="{FF2B5EF4-FFF2-40B4-BE49-F238E27FC236}">
                <a16:creationId xmlns:a16="http://schemas.microsoft.com/office/drawing/2014/main" xmlns="" id="{70049ABE-BC3A-7741-9C4B-820530C6C12B}"/>
              </a:ext>
            </a:extLst>
          </p:cNvPr>
          <p:cNvPicPr>
            <a:picLocks noChangeAspect="1"/>
          </p:cNvPicPr>
          <p:nvPr/>
        </p:nvPicPr>
        <p:blipFill>
          <a:blip r:embed="rId2"/>
          <a:stretch>
            <a:fillRect/>
          </a:stretch>
        </p:blipFill>
        <p:spPr>
          <a:xfrm>
            <a:off x="0" y="-27448"/>
            <a:ext cx="1384300" cy="812800"/>
          </a:xfrm>
          <a:prstGeom prst="rect">
            <a:avLst/>
          </a:prstGeom>
        </p:spPr>
      </p:pic>
      <p:sp>
        <p:nvSpPr>
          <p:cNvPr id="10" name="TextBox 9">
            <a:extLst>
              <a:ext uri="{FF2B5EF4-FFF2-40B4-BE49-F238E27FC236}">
                <a16:creationId xmlns:a16="http://schemas.microsoft.com/office/drawing/2014/main" xmlns="" id="{63CF7B5B-9A11-45E9-AD60-5C3E1F12C779}"/>
              </a:ext>
            </a:extLst>
          </p:cNvPr>
          <p:cNvSpPr txBox="1"/>
          <p:nvPr/>
        </p:nvSpPr>
        <p:spPr>
          <a:xfrm>
            <a:off x="228600" y="1066800"/>
            <a:ext cx="8610600" cy="2339102"/>
          </a:xfrm>
          <a:prstGeom prst="rect">
            <a:avLst/>
          </a:prstGeom>
          <a:noFill/>
        </p:spPr>
        <p:txBody>
          <a:bodyPr wrap="square">
            <a:spAutoFit/>
          </a:bodyPr>
          <a:lstStyle/>
          <a:p>
            <a:pPr algn="just"/>
            <a:r>
              <a:rPr lang="en-US" sz="2000" b="1" dirty="0"/>
              <a:t>Brief history of NoSQL databases</a:t>
            </a:r>
          </a:p>
          <a:p>
            <a:pPr algn="just"/>
            <a:r>
              <a:rPr lang="en-US" dirty="0"/>
              <a:t>NoSQL databases emerged in the late 2000s as the cost of storage dramatically decreased. Gone were the days of needing to create a complex, difficult-to-manage data model in order to avoid data duplication. Developers (rather than storage) were becoming the primary cost of software development, so NoSQL databases optimized for developer productivity. </a:t>
            </a:r>
            <a:r>
              <a:rPr lang="en-US" b="1" i="0" dirty="0">
                <a:solidFill>
                  <a:srgbClr val="21313C"/>
                </a:solidFill>
                <a:effectLst/>
                <a:latin typeface="Akzidenz"/>
              </a:rPr>
              <a:t>Cost Per MB of Data Over Time (Log Scale)</a:t>
            </a:r>
          </a:p>
          <a:p>
            <a:pPr algn="just"/>
            <a:endParaRPr lang="en-US" dirty="0"/>
          </a:p>
          <a:p>
            <a:pPr algn="just"/>
            <a:endParaRPr lang="en-IN" dirty="0"/>
          </a:p>
        </p:txBody>
      </p:sp>
      <p:pic>
        <p:nvPicPr>
          <p:cNvPr id="5" name="Picture 4">
            <a:extLst>
              <a:ext uri="{FF2B5EF4-FFF2-40B4-BE49-F238E27FC236}">
                <a16:creationId xmlns:a16="http://schemas.microsoft.com/office/drawing/2014/main" xmlns="" id="{31DED9EF-BDC7-4145-9B69-474A83FE974D}"/>
              </a:ext>
            </a:extLst>
          </p:cNvPr>
          <p:cNvPicPr>
            <a:picLocks noChangeAspect="1"/>
          </p:cNvPicPr>
          <p:nvPr/>
        </p:nvPicPr>
        <p:blipFill>
          <a:blip r:embed="rId3"/>
          <a:stretch>
            <a:fillRect/>
          </a:stretch>
        </p:blipFill>
        <p:spPr>
          <a:xfrm>
            <a:off x="914400" y="2898438"/>
            <a:ext cx="6934200" cy="3657600"/>
          </a:xfrm>
          <a:prstGeom prst="rect">
            <a:avLst/>
          </a:prstGeom>
        </p:spPr>
      </p:pic>
    </p:spTree>
    <p:extLst>
      <p:ext uri="{BB962C8B-B14F-4D97-AF65-F5344CB8AC3E}">
        <p14:creationId xmlns:p14="http://schemas.microsoft.com/office/powerpoint/2010/main" val="196214778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defTabSz="685800">
              <a:defRPr/>
            </a:pPr>
            <a:fld id="{A209AC7D-832A-401C-BA83-F7E4622501B0}" type="datetime1">
              <a:rPr lang="en-US" sz="900" smtClean="0">
                <a:solidFill>
                  <a:prstClr val="black">
                    <a:tint val="75000"/>
                  </a:prstClr>
                </a:solidFill>
                <a:latin typeface="Calibri"/>
              </a:rPr>
              <a:pPr defTabSz="685800">
                <a:defRPr/>
              </a:pPr>
              <a:t>09/05/22</a:t>
            </a:fld>
            <a:endParaRPr lang="en-US" sz="900">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pPr defTabSz="685800">
              <a:defRPr/>
            </a:pPr>
            <a:fld id="{B6F15528-21DE-4FAA-801E-634DDDAF4B2B}" type="slidenum">
              <a:rPr lang="en-US" sz="900">
                <a:solidFill>
                  <a:prstClr val="black">
                    <a:tint val="75000"/>
                  </a:prstClr>
                </a:solidFill>
                <a:latin typeface="Calibri"/>
              </a:rPr>
              <a:pPr defTabSz="685800">
                <a:defRPr/>
              </a:pPr>
              <a:t>33</a:t>
            </a:fld>
            <a:endParaRPr lang="en-US" sz="900">
              <a:solidFill>
                <a:prstClr val="black">
                  <a:tint val="75000"/>
                </a:prstClr>
              </a:solidFill>
              <a:latin typeface="Calibri"/>
            </a:endParaRPr>
          </a:p>
        </p:txBody>
      </p:sp>
      <p:sp>
        <p:nvSpPr>
          <p:cNvPr id="9" name="Title 1">
            <a:extLst>
              <a:ext uri="{FF2B5EF4-FFF2-40B4-BE49-F238E27FC236}">
                <a16:creationId xmlns:a16="http://schemas.microsoft.com/office/drawing/2014/main" xmlns="" id="{21804AB5-1258-40FF-B1C3-A15800EBE9DE}"/>
              </a:ext>
            </a:extLst>
          </p:cNvPr>
          <p:cNvSpPr txBox="1">
            <a:spLocks/>
          </p:cNvSpPr>
          <p:nvPr/>
        </p:nvSpPr>
        <p:spPr>
          <a:xfrm>
            <a:off x="1378974"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dirty="0"/>
              <a:t>History of NoSQL and Different NoSQL products</a:t>
            </a:r>
          </a:p>
        </p:txBody>
      </p:sp>
      <p:sp>
        <p:nvSpPr>
          <p:cNvPr id="2" name="Footer Placeholder 1">
            <a:extLst>
              <a:ext uri="{FF2B5EF4-FFF2-40B4-BE49-F238E27FC236}">
                <a16:creationId xmlns:a16="http://schemas.microsoft.com/office/drawing/2014/main" xmlns="" id="{2A868212-4E78-4E6E-B054-B27AB3F857F7}"/>
              </a:ext>
            </a:extLst>
          </p:cNvPr>
          <p:cNvSpPr>
            <a:spLocks noGrp="1"/>
          </p:cNvSpPr>
          <p:nvPr>
            <p:ph type="ftr" sz="quarter" idx="11"/>
          </p:nvPr>
        </p:nvSpPr>
        <p:spPr/>
        <p:txBody>
          <a:bodyPr/>
          <a:lstStyle/>
          <a:p>
            <a:r>
              <a:rPr lang="en-US"/>
              <a:t>Mr. SOVERS SINGH BISHT                  UNIT 05</a:t>
            </a:r>
            <a:endParaRPr lang="en-US" dirty="0"/>
          </a:p>
        </p:txBody>
      </p:sp>
      <p:pic>
        <p:nvPicPr>
          <p:cNvPr id="7" name="Picture 6">
            <a:extLst>
              <a:ext uri="{FF2B5EF4-FFF2-40B4-BE49-F238E27FC236}">
                <a16:creationId xmlns:a16="http://schemas.microsoft.com/office/drawing/2014/main" xmlns="" id="{70049ABE-BC3A-7741-9C4B-820530C6C12B}"/>
              </a:ext>
            </a:extLst>
          </p:cNvPr>
          <p:cNvPicPr>
            <a:picLocks noChangeAspect="1"/>
          </p:cNvPicPr>
          <p:nvPr/>
        </p:nvPicPr>
        <p:blipFill>
          <a:blip r:embed="rId2"/>
          <a:stretch>
            <a:fillRect/>
          </a:stretch>
        </p:blipFill>
        <p:spPr>
          <a:xfrm>
            <a:off x="0" y="-27448"/>
            <a:ext cx="1384300" cy="812800"/>
          </a:xfrm>
          <a:prstGeom prst="rect">
            <a:avLst/>
          </a:prstGeom>
        </p:spPr>
      </p:pic>
      <p:sp>
        <p:nvSpPr>
          <p:cNvPr id="10" name="TextBox 9">
            <a:extLst>
              <a:ext uri="{FF2B5EF4-FFF2-40B4-BE49-F238E27FC236}">
                <a16:creationId xmlns:a16="http://schemas.microsoft.com/office/drawing/2014/main" xmlns="" id="{24B94903-5425-4A84-B3BB-87CEEED3B7AE}"/>
              </a:ext>
            </a:extLst>
          </p:cNvPr>
          <p:cNvSpPr txBox="1"/>
          <p:nvPr/>
        </p:nvSpPr>
        <p:spPr>
          <a:xfrm>
            <a:off x="228600" y="990600"/>
            <a:ext cx="8686800" cy="4801314"/>
          </a:xfrm>
          <a:prstGeom prst="rect">
            <a:avLst/>
          </a:prstGeom>
          <a:noFill/>
        </p:spPr>
        <p:txBody>
          <a:bodyPr wrap="square">
            <a:spAutoFit/>
          </a:bodyPr>
          <a:lstStyle/>
          <a:p>
            <a:pPr algn="just"/>
            <a:r>
              <a:rPr lang="en-US" dirty="0"/>
              <a:t>As storage costs rapidly decreased, the amount of data that applications needed to store and query increased. This data came in all shapes and sizes — structured, semi-structured, and polymorphic — and defining the schema in advance became nearly impossible. NoSQL databases allow developers to store huge amounts of unstructured data, giving them a lot of flexibility.</a:t>
            </a:r>
          </a:p>
          <a:p>
            <a:pPr algn="just"/>
            <a:endParaRPr lang="en-US" dirty="0"/>
          </a:p>
          <a:p>
            <a:pPr algn="just"/>
            <a:r>
              <a:rPr lang="en-US" dirty="0"/>
              <a:t>Additionally, the Agile Manifesto was rising in popularity, and software engineers were rethinking the way they developed software. They were recognizing the need to rapidly adapt to changing requirements. They needed the ability to iterate quickly and make changes throughout their software stack — all the way down to the database. NoSQL databases gave them this flexibility.</a:t>
            </a:r>
          </a:p>
          <a:p>
            <a:pPr algn="just"/>
            <a:endParaRPr lang="en-US" dirty="0"/>
          </a:p>
          <a:p>
            <a:pPr algn="just"/>
            <a:r>
              <a:rPr lang="en-US" dirty="0"/>
              <a:t>Cloud computing also rose in popularity, and developers began using public clouds to host their applications and data. They wanted the ability to distribute data across multiple servers and regions to make their applications resilient, to scale out instead of scale up, and to intelligently geo-place their data. Some NoSQL databases like MongoDB provide these capabilities.</a:t>
            </a:r>
            <a:endParaRPr lang="en-IN" dirty="0"/>
          </a:p>
        </p:txBody>
      </p:sp>
    </p:spTree>
    <p:extLst>
      <p:ext uri="{BB962C8B-B14F-4D97-AF65-F5344CB8AC3E}">
        <p14:creationId xmlns:p14="http://schemas.microsoft.com/office/powerpoint/2010/main" val="292133951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defTabSz="685800">
              <a:defRPr/>
            </a:pPr>
            <a:fld id="{EAD606FB-BA76-49A4-919F-E2BFBF8BB201}" type="datetime1">
              <a:rPr lang="en-US" sz="900" smtClean="0">
                <a:solidFill>
                  <a:prstClr val="black">
                    <a:tint val="75000"/>
                  </a:prstClr>
                </a:solidFill>
                <a:latin typeface="Calibri"/>
              </a:rPr>
              <a:pPr defTabSz="685800">
                <a:defRPr/>
              </a:pPr>
              <a:t>09/05/22</a:t>
            </a:fld>
            <a:endParaRPr lang="en-US" sz="900">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pPr defTabSz="685800">
              <a:defRPr/>
            </a:pPr>
            <a:fld id="{B6F15528-21DE-4FAA-801E-634DDDAF4B2B}" type="slidenum">
              <a:rPr lang="en-US" sz="900">
                <a:solidFill>
                  <a:prstClr val="black">
                    <a:tint val="75000"/>
                  </a:prstClr>
                </a:solidFill>
                <a:latin typeface="Calibri"/>
              </a:rPr>
              <a:pPr defTabSz="685800">
                <a:defRPr/>
              </a:pPr>
              <a:t>34</a:t>
            </a:fld>
            <a:endParaRPr lang="en-US" sz="900">
              <a:solidFill>
                <a:prstClr val="black">
                  <a:tint val="75000"/>
                </a:prstClr>
              </a:solidFill>
              <a:latin typeface="Calibri"/>
            </a:endParaRPr>
          </a:p>
        </p:txBody>
      </p:sp>
      <p:sp>
        <p:nvSpPr>
          <p:cNvPr id="9" name="Title 1">
            <a:extLst>
              <a:ext uri="{FF2B5EF4-FFF2-40B4-BE49-F238E27FC236}">
                <a16:creationId xmlns:a16="http://schemas.microsoft.com/office/drawing/2014/main" xmlns="" id="{21804AB5-1258-40FF-B1C3-A15800EBE9DE}"/>
              </a:ext>
            </a:extLst>
          </p:cNvPr>
          <p:cNvSpPr txBox="1">
            <a:spLocks/>
          </p:cNvSpPr>
          <p:nvPr/>
        </p:nvSpPr>
        <p:spPr>
          <a:xfrm>
            <a:off x="1378974"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dirty="0"/>
              <a:t>History of NoSQL and Different NoSQL products</a:t>
            </a:r>
          </a:p>
        </p:txBody>
      </p:sp>
      <p:sp>
        <p:nvSpPr>
          <p:cNvPr id="2" name="Footer Placeholder 1">
            <a:extLst>
              <a:ext uri="{FF2B5EF4-FFF2-40B4-BE49-F238E27FC236}">
                <a16:creationId xmlns:a16="http://schemas.microsoft.com/office/drawing/2014/main" xmlns="" id="{2A868212-4E78-4E6E-B054-B27AB3F857F7}"/>
              </a:ext>
            </a:extLst>
          </p:cNvPr>
          <p:cNvSpPr>
            <a:spLocks noGrp="1"/>
          </p:cNvSpPr>
          <p:nvPr>
            <p:ph type="ftr" sz="quarter" idx="11"/>
          </p:nvPr>
        </p:nvSpPr>
        <p:spPr/>
        <p:txBody>
          <a:bodyPr/>
          <a:lstStyle/>
          <a:p>
            <a:r>
              <a:rPr lang="en-US"/>
              <a:t>Mr. SOVERS SINGH BISHT                  UNIT 05</a:t>
            </a:r>
            <a:endParaRPr lang="en-US" dirty="0"/>
          </a:p>
        </p:txBody>
      </p:sp>
      <p:pic>
        <p:nvPicPr>
          <p:cNvPr id="7" name="Picture 6">
            <a:extLst>
              <a:ext uri="{FF2B5EF4-FFF2-40B4-BE49-F238E27FC236}">
                <a16:creationId xmlns:a16="http://schemas.microsoft.com/office/drawing/2014/main" xmlns="" id="{70049ABE-BC3A-7741-9C4B-820530C6C12B}"/>
              </a:ext>
            </a:extLst>
          </p:cNvPr>
          <p:cNvPicPr>
            <a:picLocks noChangeAspect="1"/>
          </p:cNvPicPr>
          <p:nvPr/>
        </p:nvPicPr>
        <p:blipFill>
          <a:blip r:embed="rId2"/>
          <a:stretch>
            <a:fillRect/>
          </a:stretch>
        </p:blipFill>
        <p:spPr>
          <a:xfrm>
            <a:off x="0" y="-27448"/>
            <a:ext cx="1384300" cy="812800"/>
          </a:xfrm>
          <a:prstGeom prst="rect">
            <a:avLst/>
          </a:prstGeom>
        </p:spPr>
      </p:pic>
      <p:sp>
        <p:nvSpPr>
          <p:cNvPr id="8" name="TextBox 7">
            <a:extLst>
              <a:ext uri="{FF2B5EF4-FFF2-40B4-BE49-F238E27FC236}">
                <a16:creationId xmlns:a16="http://schemas.microsoft.com/office/drawing/2014/main" xmlns="" id="{246A9156-104E-4F23-819B-96340C677AE8}"/>
              </a:ext>
            </a:extLst>
          </p:cNvPr>
          <p:cNvSpPr txBox="1"/>
          <p:nvPr/>
        </p:nvSpPr>
        <p:spPr>
          <a:xfrm>
            <a:off x="228600" y="990601"/>
            <a:ext cx="8458200" cy="2339102"/>
          </a:xfrm>
          <a:prstGeom prst="rect">
            <a:avLst/>
          </a:prstGeom>
          <a:noFill/>
        </p:spPr>
        <p:txBody>
          <a:bodyPr wrap="square">
            <a:spAutoFit/>
          </a:bodyPr>
          <a:lstStyle/>
          <a:p>
            <a:r>
              <a:rPr lang="en-US" sz="2000" b="1" dirty="0"/>
              <a:t>NoSQL database features</a:t>
            </a:r>
          </a:p>
          <a:p>
            <a:r>
              <a:rPr lang="en-US" dirty="0"/>
              <a:t>Each NoSQL database has its own unique features. At a high level, many NoSQL databases have the following features:</a:t>
            </a:r>
          </a:p>
          <a:p>
            <a:endParaRPr lang="en-US" dirty="0"/>
          </a:p>
          <a:p>
            <a:pPr marL="285750" indent="-285750">
              <a:buFont typeface="Arial" panose="020B0604020202020204" pitchFamily="34" charset="0"/>
              <a:buChar char="•"/>
            </a:pPr>
            <a:r>
              <a:rPr lang="en-US" dirty="0"/>
              <a:t>Flexible schemas</a:t>
            </a:r>
          </a:p>
          <a:p>
            <a:pPr marL="285750" indent="-285750">
              <a:buFont typeface="Arial" panose="020B0604020202020204" pitchFamily="34" charset="0"/>
              <a:buChar char="•"/>
            </a:pPr>
            <a:r>
              <a:rPr lang="en-US" dirty="0"/>
              <a:t>Horizontal scaling</a:t>
            </a:r>
          </a:p>
          <a:p>
            <a:pPr marL="285750" indent="-285750">
              <a:buFont typeface="Arial" panose="020B0604020202020204" pitchFamily="34" charset="0"/>
              <a:buChar char="•"/>
            </a:pPr>
            <a:r>
              <a:rPr lang="en-US" dirty="0"/>
              <a:t>Fast queries due to the data model</a:t>
            </a:r>
          </a:p>
          <a:p>
            <a:pPr marL="285750" indent="-285750">
              <a:buFont typeface="Arial" panose="020B0604020202020204" pitchFamily="34" charset="0"/>
              <a:buChar char="•"/>
            </a:pPr>
            <a:r>
              <a:rPr lang="en-US" dirty="0"/>
              <a:t>Ease of use for developers</a:t>
            </a:r>
            <a:endParaRPr lang="en-IN" dirty="0"/>
          </a:p>
        </p:txBody>
      </p:sp>
      <p:sp>
        <p:nvSpPr>
          <p:cNvPr id="10" name="TextBox 9">
            <a:extLst>
              <a:ext uri="{FF2B5EF4-FFF2-40B4-BE49-F238E27FC236}">
                <a16:creationId xmlns:a16="http://schemas.microsoft.com/office/drawing/2014/main" xmlns="" id="{C063D296-3CD8-4778-A12E-5118E95BCADA}"/>
              </a:ext>
            </a:extLst>
          </p:cNvPr>
          <p:cNvSpPr txBox="1"/>
          <p:nvPr/>
        </p:nvSpPr>
        <p:spPr>
          <a:xfrm>
            <a:off x="228600" y="3364468"/>
            <a:ext cx="8458200" cy="3139321"/>
          </a:xfrm>
          <a:prstGeom prst="rect">
            <a:avLst/>
          </a:prstGeom>
          <a:noFill/>
        </p:spPr>
        <p:txBody>
          <a:bodyPr wrap="square">
            <a:spAutoFit/>
          </a:bodyPr>
          <a:lstStyle/>
          <a:p>
            <a:r>
              <a:rPr lang="en-IN" b="1" dirty="0"/>
              <a:t>Benefits of NoSQL Databases</a:t>
            </a:r>
          </a:p>
          <a:p>
            <a:r>
              <a:rPr lang="en-US" dirty="0"/>
              <a:t>NoSQL databases offer many benefits over relational databases. NoSQL databases have flexible data models, scale horizontally, have incredibly fast queries, and are easy for developers to work with.</a:t>
            </a:r>
          </a:p>
          <a:p>
            <a:endParaRPr lang="en-US" dirty="0"/>
          </a:p>
          <a:p>
            <a:r>
              <a:rPr lang="en-US" dirty="0"/>
              <a:t>1. Flexible data models</a:t>
            </a:r>
          </a:p>
          <a:p>
            <a:endParaRPr lang="en-US" dirty="0"/>
          </a:p>
          <a:p>
            <a:r>
              <a:rPr lang="en-US" dirty="0"/>
              <a:t>NoSQL databases typically have very flexible schemas. A flexible schema allows you to easily make changes to your database as requirements change. You can iterate quickly and continuously integrate new application features to provide value to your users faster.</a:t>
            </a:r>
          </a:p>
          <a:p>
            <a:pPr marL="342900" indent="-342900">
              <a:buAutoNum type="arabicPeriod"/>
            </a:pPr>
            <a:endParaRPr lang="en-IN" dirty="0"/>
          </a:p>
        </p:txBody>
      </p:sp>
    </p:spTree>
    <p:extLst>
      <p:ext uri="{BB962C8B-B14F-4D97-AF65-F5344CB8AC3E}">
        <p14:creationId xmlns:p14="http://schemas.microsoft.com/office/powerpoint/2010/main" val="312947054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defTabSz="685800">
              <a:defRPr/>
            </a:pPr>
            <a:fld id="{3D11F429-CDD3-458B-9A6C-660F2966D489}" type="datetime1">
              <a:rPr lang="en-US" sz="900" smtClean="0">
                <a:solidFill>
                  <a:prstClr val="black">
                    <a:tint val="75000"/>
                  </a:prstClr>
                </a:solidFill>
                <a:latin typeface="Calibri"/>
              </a:rPr>
              <a:pPr defTabSz="685800">
                <a:defRPr/>
              </a:pPr>
              <a:t>09/05/22</a:t>
            </a:fld>
            <a:endParaRPr lang="en-US" sz="900">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pPr defTabSz="685800">
              <a:defRPr/>
            </a:pPr>
            <a:fld id="{B6F15528-21DE-4FAA-801E-634DDDAF4B2B}" type="slidenum">
              <a:rPr lang="en-US" sz="900">
                <a:solidFill>
                  <a:prstClr val="black">
                    <a:tint val="75000"/>
                  </a:prstClr>
                </a:solidFill>
                <a:latin typeface="Calibri"/>
              </a:rPr>
              <a:pPr defTabSz="685800">
                <a:defRPr/>
              </a:pPr>
              <a:t>35</a:t>
            </a:fld>
            <a:endParaRPr lang="en-US" sz="900">
              <a:solidFill>
                <a:prstClr val="black">
                  <a:tint val="75000"/>
                </a:prstClr>
              </a:solidFill>
              <a:latin typeface="Calibri"/>
            </a:endParaRPr>
          </a:p>
        </p:txBody>
      </p:sp>
      <p:sp>
        <p:nvSpPr>
          <p:cNvPr id="9" name="Title 1">
            <a:extLst>
              <a:ext uri="{FF2B5EF4-FFF2-40B4-BE49-F238E27FC236}">
                <a16:creationId xmlns:a16="http://schemas.microsoft.com/office/drawing/2014/main" xmlns="" id="{21804AB5-1258-40FF-B1C3-A15800EBE9DE}"/>
              </a:ext>
            </a:extLst>
          </p:cNvPr>
          <p:cNvSpPr txBox="1">
            <a:spLocks/>
          </p:cNvSpPr>
          <p:nvPr/>
        </p:nvSpPr>
        <p:spPr>
          <a:xfrm>
            <a:off x="1378974"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dirty="0"/>
              <a:t>History of NoSQL and Different NoSQL products</a:t>
            </a:r>
          </a:p>
        </p:txBody>
      </p:sp>
      <p:sp>
        <p:nvSpPr>
          <p:cNvPr id="2" name="Footer Placeholder 1">
            <a:extLst>
              <a:ext uri="{FF2B5EF4-FFF2-40B4-BE49-F238E27FC236}">
                <a16:creationId xmlns:a16="http://schemas.microsoft.com/office/drawing/2014/main" xmlns="" id="{2A868212-4E78-4E6E-B054-B27AB3F857F7}"/>
              </a:ext>
            </a:extLst>
          </p:cNvPr>
          <p:cNvSpPr>
            <a:spLocks noGrp="1"/>
          </p:cNvSpPr>
          <p:nvPr>
            <p:ph type="ftr" sz="quarter" idx="11"/>
          </p:nvPr>
        </p:nvSpPr>
        <p:spPr/>
        <p:txBody>
          <a:bodyPr/>
          <a:lstStyle/>
          <a:p>
            <a:r>
              <a:rPr lang="en-US"/>
              <a:t>Mr. SOVERS SINGH BISHT                  UNIT 05</a:t>
            </a:r>
            <a:endParaRPr lang="en-US" dirty="0"/>
          </a:p>
        </p:txBody>
      </p:sp>
      <p:pic>
        <p:nvPicPr>
          <p:cNvPr id="7" name="Picture 6">
            <a:extLst>
              <a:ext uri="{FF2B5EF4-FFF2-40B4-BE49-F238E27FC236}">
                <a16:creationId xmlns:a16="http://schemas.microsoft.com/office/drawing/2014/main" xmlns="" id="{70049ABE-BC3A-7741-9C4B-820530C6C12B}"/>
              </a:ext>
            </a:extLst>
          </p:cNvPr>
          <p:cNvPicPr>
            <a:picLocks noChangeAspect="1"/>
          </p:cNvPicPr>
          <p:nvPr/>
        </p:nvPicPr>
        <p:blipFill>
          <a:blip r:embed="rId2"/>
          <a:stretch>
            <a:fillRect/>
          </a:stretch>
        </p:blipFill>
        <p:spPr>
          <a:xfrm>
            <a:off x="0" y="-27448"/>
            <a:ext cx="1384300" cy="812800"/>
          </a:xfrm>
          <a:prstGeom prst="rect">
            <a:avLst/>
          </a:prstGeom>
        </p:spPr>
      </p:pic>
      <p:sp>
        <p:nvSpPr>
          <p:cNvPr id="8" name="TextBox 7">
            <a:extLst>
              <a:ext uri="{FF2B5EF4-FFF2-40B4-BE49-F238E27FC236}">
                <a16:creationId xmlns:a16="http://schemas.microsoft.com/office/drawing/2014/main" xmlns="" id="{87E9B913-D802-4900-B453-2649847A602D}"/>
              </a:ext>
            </a:extLst>
          </p:cNvPr>
          <p:cNvSpPr txBox="1"/>
          <p:nvPr/>
        </p:nvSpPr>
        <p:spPr>
          <a:xfrm>
            <a:off x="304800" y="851892"/>
            <a:ext cx="8686800" cy="5632311"/>
          </a:xfrm>
          <a:prstGeom prst="rect">
            <a:avLst/>
          </a:prstGeom>
          <a:noFill/>
        </p:spPr>
        <p:txBody>
          <a:bodyPr wrap="square">
            <a:spAutoFit/>
          </a:bodyPr>
          <a:lstStyle/>
          <a:p>
            <a:pPr algn="just"/>
            <a:r>
              <a:rPr lang="en-US" b="1" dirty="0"/>
              <a:t>2. Horizontal scaling</a:t>
            </a:r>
          </a:p>
          <a:p>
            <a:pPr algn="just"/>
            <a:r>
              <a:rPr lang="en-US" dirty="0"/>
              <a:t>Most SQL databases require you to scale-up vertically (migrate to a larger, more expensive server) when you exceed the capacity requirements of your current server. Conversely, most NoSQL databases allow you to scale-out horizontally, meaning you can add cheaper, commodity servers whenever you need to.</a:t>
            </a:r>
          </a:p>
          <a:p>
            <a:pPr algn="just"/>
            <a:endParaRPr lang="en-US" dirty="0"/>
          </a:p>
          <a:p>
            <a:pPr algn="just"/>
            <a:r>
              <a:rPr lang="en-US" b="1" dirty="0"/>
              <a:t>3. Fast queries</a:t>
            </a:r>
          </a:p>
          <a:p>
            <a:pPr algn="just"/>
            <a:r>
              <a:rPr lang="en-US" dirty="0"/>
              <a:t>Queries in NoSQL databases can be faster than SQL databases. Why? Data in SQL databases is typically normalized, so queries for a single object or entity require you to join data from multiple tables. As your tables grow in size, the joins can become expensive. However, data in NoSQL databases is typically stored in a way that is optimized for queries. The rule of thumb when you use MongoDB is Data that is accessed together should be stored together. Queries typically do not require joins, so the queries are very fast.</a:t>
            </a:r>
          </a:p>
          <a:p>
            <a:pPr algn="just"/>
            <a:endParaRPr lang="en-US" b="1" dirty="0"/>
          </a:p>
          <a:p>
            <a:pPr algn="just"/>
            <a:r>
              <a:rPr lang="en-US" b="1" dirty="0"/>
              <a:t>4. Easy for developers</a:t>
            </a:r>
          </a:p>
          <a:p>
            <a:pPr algn="just"/>
            <a:r>
              <a:rPr lang="en-US" dirty="0"/>
              <a:t>Some NoSQL databases like MongoDB map their data structures to those of popular programming languages. This mapping allows developers to store their data in the same way that they use it in their application code. While it may seem like a trivial advantage, this mapping can allow developers to write less code, leading to faster development time and fewer bugs.</a:t>
            </a:r>
            <a:endParaRPr lang="en-IN" dirty="0"/>
          </a:p>
        </p:txBody>
      </p:sp>
    </p:spTree>
    <p:extLst>
      <p:ext uri="{BB962C8B-B14F-4D97-AF65-F5344CB8AC3E}">
        <p14:creationId xmlns:p14="http://schemas.microsoft.com/office/powerpoint/2010/main" val="394098116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defTabSz="685800">
              <a:defRPr/>
            </a:pPr>
            <a:fld id="{197D7A4F-AF75-4938-AD2B-2812A8FBFD28}" type="datetime1">
              <a:rPr lang="en-US" sz="900" smtClean="0">
                <a:solidFill>
                  <a:prstClr val="black">
                    <a:tint val="75000"/>
                  </a:prstClr>
                </a:solidFill>
                <a:latin typeface="Calibri"/>
              </a:rPr>
              <a:pPr defTabSz="685800">
                <a:defRPr/>
              </a:pPr>
              <a:t>09/05/22</a:t>
            </a:fld>
            <a:endParaRPr lang="en-US" sz="900">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pPr defTabSz="685800">
              <a:defRPr/>
            </a:pPr>
            <a:fld id="{B6F15528-21DE-4FAA-801E-634DDDAF4B2B}" type="slidenum">
              <a:rPr lang="en-US" sz="900">
                <a:solidFill>
                  <a:prstClr val="black">
                    <a:tint val="75000"/>
                  </a:prstClr>
                </a:solidFill>
                <a:latin typeface="Calibri"/>
              </a:rPr>
              <a:pPr defTabSz="685800">
                <a:defRPr/>
              </a:pPr>
              <a:t>36</a:t>
            </a:fld>
            <a:endParaRPr lang="en-US" sz="900">
              <a:solidFill>
                <a:prstClr val="black">
                  <a:tint val="75000"/>
                </a:prstClr>
              </a:solidFill>
              <a:latin typeface="Calibri"/>
            </a:endParaRPr>
          </a:p>
        </p:txBody>
      </p:sp>
      <p:sp>
        <p:nvSpPr>
          <p:cNvPr id="9" name="Title 1">
            <a:extLst>
              <a:ext uri="{FF2B5EF4-FFF2-40B4-BE49-F238E27FC236}">
                <a16:creationId xmlns:a16="http://schemas.microsoft.com/office/drawing/2014/main" xmlns="" id="{21804AB5-1258-40FF-B1C3-A15800EBE9DE}"/>
              </a:ext>
            </a:extLst>
          </p:cNvPr>
          <p:cNvSpPr txBox="1">
            <a:spLocks/>
          </p:cNvSpPr>
          <p:nvPr/>
        </p:nvSpPr>
        <p:spPr>
          <a:xfrm>
            <a:off x="1378974"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dirty="0"/>
              <a:t>History of NoSQL and Different NoSQL products</a:t>
            </a:r>
          </a:p>
        </p:txBody>
      </p:sp>
      <p:sp>
        <p:nvSpPr>
          <p:cNvPr id="2" name="Footer Placeholder 1">
            <a:extLst>
              <a:ext uri="{FF2B5EF4-FFF2-40B4-BE49-F238E27FC236}">
                <a16:creationId xmlns:a16="http://schemas.microsoft.com/office/drawing/2014/main" xmlns="" id="{2A868212-4E78-4E6E-B054-B27AB3F857F7}"/>
              </a:ext>
            </a:extLst>
          </p:cNvPr>
          <p:cNvSpPr>
            <a:spLocks noGrp="1"/>
          </p:cNvSpPr>
          <p:nvPr>
            <p:ph type="ftr" sz="quarter" idx="11"/>
          </p:nvPr>
        </p:nvSpPr>
        <p:spPr/>
        <p:txBody>
          <a:bodyPr/>
          <a:lstStyle/>
          <a:p>
            <a:r>
              <a:rPr lang="en-US"/>
              <a:t>Mr. SOVERS SINGH BISHT                  UNIT 05</a:t>
            </a:r>
            <a:endParaRPr lang="en-US" dirty="0"/>
          </a:p>
        </p:txBody>
      </p:sp>
      <p:pic>
        <p:nvPicPr>
          <p:cNvPr id="7" name="Picture 6">
            <a:extLst>
              <a:ext uri="{FF2B5EF4-FFF2-40B4-BE49-F238E27FC236}">
                <a16:creationId xmlns:a16="http://schemas.microsoft.com/office/drawing/2014/main" xmlns="" id="{70049ABE-BC3A-7741-9C4B-820530C6C12B}"/>
              </a:ext>
            </a:extLst>
          </p:cNvPr>
          <p:cNvPicPr>
            <a:picLocks noChangeAspect="1"/>
          </p:cNvPicPr>
          <p:nvPr/>
        </p:nvPicPr>
        <p:blipFill>
          <a:blip r:embed="rId2"/>
          <a:stretch>
            <a:fillRect/>
          </a:stretch>
        </p:blipFill>
        <p:spPr>
          <a:xfrm>
            <a:off x="0" y="-27448"/>
            <a:ext cx="1384300" cy="812800"/>
          </a:xfrm>
          <a:prstGeom prst="rect">
            <a:avLst/>
          </a:prstGeom>
        </p:spPr>
      </p:pic>
      <p:sp>
        <p:nvSpPr>
          <p:cNvPr id="8" name="TextBox 7">
            <a:extLst>
              <a:ext uri="{FF2B5EF4-FFF2-40B4-BE49-F238E27FC236}">
                <a16:creationId xmlns:a16="http://schemas.microsoft.com/office/drawing/2014/main" xmlns="" id="{93BC2F29-58E9-4BF5-81AE-E6F87D228C3F}"/>
              </a:ext>
            </a:extLst>
          </p:cNvPr>
          <p:cNvSpPr txBox="1"/>
          <p:nvPr/>
        </p:nvSpPr>
        <p:spPr>
          <a:xfrm>
            <a:off x="228600" y="785352"/>
            <a:ext cx="8763000" cy="5632311"/>
          </a:xfrm>
          <a:prstGeom prst="rect">
            <a:avLst/>
          </a:prstGeom>
          <a:noFill/>
        </p:spPr>
        <p:txBody>
          <a:bodyPr wrap="square">
            <a:spAutoFit/>
          </a:bodyPr>
          <a:lstStyle/>
          <a:p>
            <a:pPr algn="just"/>
            <a:r>
              <a:rPr lang="en-IN" b="1" dirty="0"/>
              <a:t>Drawbacks of NoSQL Databases</a:t>
            </a:r>
          </a:p>
          <a:p>
            <a:pPr algn="just"/>
            <a:r>
              <a:rPr lang="en-US" dirty="0"/>
              <a:t>One of the most frequently cited drawbacks of NoSQL databases is that they don’t support ACID (atomicity, consistency, isolation, durability) transactions across multiple documents. With appropriate schema design, single record atomicity is acceptable for lots of applications. However, there are still many applications that require ACID across multiple records.</a:t>
            </a:r>
          </a:p>
          <a:p>
            <a:pPr algn="just"/>
            <a:endParaRPr lang="en-US" dirty="0"/>
          </a:p>
          <a:p>
            <a:pPr algn="just"/>
            <a:r>
              <a:rPr lang="en-US" dirty="0"/>
              <a:t>To address these use cases MongoDB added support for multi-document ACID transactions in the 4.0 release, and extended them in 4.2 to span sharded clusters.</a:t>
            </a:r>
          </a:p>
          <a:p>
            <a:pPr algn="just"/>
            <a:endParaRPr lang="en-US" dirty="0"/>
          </a:p>
          <a:p>
            <a:pPr algn="just"/>
            <a:r>
              <a:rPr lang="en-US" dirty="0"/>
              <a:t>Since data models in NoSQL databases are typically optimized for queries and not for reducing data duplication, NoSQL databases can be larger than SQL databases. Storage is currently so cheap that most consider this a minor drawback, and some NoSQL databases also support compression to reduce the storage footprint.</a:t>
            </a:r>
          </a:p>
          <a:p>
            <a:pPr algn="just"/>
            <a:endParaRPr lang="en-US" dirty="0"/>
          </a:p>
          <a:p>
            <a:pPr algn="just"/>
            <a:r>
              <a:rPr lang="en-US" dirty="0"/>
              <a:t>Depending on the NoSQL database type you select, you may not be able to achieve all of your use cases in a single database. For example, graph databases are excellent for analyzing relationships in your data but may not provide what you need for everyday retrieval of the data such as range queries. When selecting a NoSQL database, consider what your use cases will be and if a general purpose database like MongoDB would be a better option.</a:t>
            </a:r>
            <a:endParaRPr lang="en-IN" dirty="0"/>
          </a:p>
        </p:txBody>
      </p:sp>
    </p:spTree>
    <p:extLst>
      <p:ext uri="{BB962C8B-B14F-4D97-AF65-F5344CB8AC3E}">
        <p14:creationId xmlns:p14="http://schemas.microsoft.com/office/powerpoint/2010/main" val="379755447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defTabSz="685800">
              <a:defRPr/>
            </a:pPr>
            <a:fld id="{7EE074E4-2FBD-47F2-99D4-FB9CCAFC6CAC}" type="datetime1">
              <a:rPr lang="en-US" sz="900" smtClean="0">
                <a:solidFill>
                  <a:prstClr val="black">
                    <a:tint val="75000"/>
                  </a:prstClr>
                </a:solidFill>
                <a:latin typeface="Calibri"/>
              </a:rPr>
              <a:pPr defTabSz="685800">
                <a:defRPr/>
              </a:pPr>
              <a:t>09/05/22</a:t>
            </a:fld>
            <a:endParaRPr lang="en-US" sz="900">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pPr defTabSz="685800">
              <a:defRPr/>
            </a:pPr>
            <a:fld id="{B6F15528-21DE-4FAA-801E-634DDDAF4B2B}" type="slidenum">
              <a:rPr lang="en-US" sz="900">
                <a:solidFill>
                  <a:prstClr val="black">
                    <a:tint val="75000"/>
                  </a:prstClr>
                </a:solidFill>
                <a:latin typeface="Calibri"/>
              </a:rPr>
              <a:pPr defTabSz="685800">
                <a:defRPr/>
              </a:pPr>
              <a:t>37</a:t>
            </a:fld>
            <a:endParaRPr lang="en-US" sz="900">
              <a:solidFill>
                <a:prstClr val="black">
                  <a:tint val="75000"/>
                </a:prstClr>
              </a:solidFill>
              <a:latin typeface="Calibri"/>
            </a:endParaRPr>
          </a:p>
        </p:txBody>
      </p:sp>
      <p:sp>
        <p:nvSpPr>
          <p:cNvPr id="9" name="Title 1">
            <a:extLst>
              <a:ext uri="{FF2B5EF4-FFF2-40B4-BE49-F238E27FC236}">
                <a16:creationId xmlns:a16="http://schemas.microsoft.com/office/drawing/2014/main" xmlns="" id="{21804AB5-1258-40FF-B1C3-A15800EBE9DE}"/>
              </a:ext>
            </a:extLst>
          </p:cNvPr>
          <p:cNvSpPr txBox="1">
            <a:spLocks/>
          </p:cNvSpPr>
          <p:nvPr/>
        </p:nvSpPr>
        <p:spPr>
          <a:xfrm>
            <a:off x="1378974"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dirty="0"/>
              <a:t>History of NoSQL and Different NoSQL products</a:t>
            </a:r>
          </a:p>
        </p:txBody>
      </p:sp>
      <p:sp>
        <p:nvSpPr>
          <p:cNvPr id="2" name="Footer Placeholder 1">
            <a:extLst>
              <a:ext uri="{FF2B5EF4-FFF2-40B4-BE49-F238E27FC236}">
                <a16:creationId xmlns:a16="http://schemas.microsoft.com/office/drawing/2014/main" xmlns="" id="{2A868212-4E78-4E6E-B054-B27AB3F857F7}"/>
              </a:ext>
            </a:extLst>
          </p:cNvPr>
          <p:cNvSpPr>
            <a:spLocks noGrp="1"/>
          </p:cNvSpPr>
          <p:nvPr>
            <p:ph type="ftr" sz="quarter" idx="11"/>
          </p:nvPr>
        </p:nvSpPr>
        <p:spPr/>
        <p:txBody>
          <a:bodyPr/>
          <a:lstStyle/>
          <a:p>
            <a:r>
              <a:rPr lang="en-US"/>
              <a:t>Mr. SOVERS SINGH BISHT                  UNIT 05</a:t>
            </a:r>
            <a:endParaRPr lang="en-US" dirty="0"/>
          </a:p>
        </p:txBody>
      </p:sp>
      <p:pic>
        <p:nvPicPr>
          <p:cNvPr id="7" name="Picture 6">
            <a:extLst>
              <a:ext uri="{FF2B5EF4-FFF2-40B4-BE49-F238E27FC236}">
                <a16:creationId xmlns:a16="http://schemas.microsoft.com/office/drawing/2014/main" xmlns="" id="{70049ABE-BC3A-7741-9C4B-820530C6C12B}"/>
              </a:ext>
            </a:extLst>
          </p:cNvPr>
          <p:cNvPicPr>
            <a:picLocks noChangeAspect="1"/>
          </p:cNvPicPr>
          <p:nvPr/>
        </p:nvPicPr>
        <p:blipFill>
          <a:blip r:embed="rId2"/>
          <a:stretch>
            <a:fillRect/>
          </a:stretch>
        </p:blipFill>
        <p:spPr>
          <a:xfrm>
            <a:off x="0" y="-27448"/>
            <a:ext cx="1384300" cy="812800"/>
          </a:xfrm>
          <a:prstGeom prst="rect">
            <a:avLst/>
          </a:prstGeom>
        </p:spPr>
      </p:pic>
      <p:sp>
        <p:nvSpPr>
          <p:cNvPr id="8" name="TextBox 7">
            <a:extLst>
              <a:ext uri="{FF2B5EF4-FFF2-40B4-BE49-F238E27FC236}">
                <a16:creationId xmlns:a16="http://schemas.microsoft.com/office/drawing/2014/main" xmlns="" id="{5BCAB3F9-69E5-4FAE-89F8-EB55691E6063}"/>
              </a:ext>
            </a:extLst>
          </p:cNvPr>
          <p:cNvSpPr txBox="1"/>
          <p:nvPr/>
        </p:nvSpPr>
        <p:spPr>
          <a:xfrm>
            <a:off x="152400" y="785352"/>
            <a:ext cx="8686800" cy="5509200"/>
          </a:xfrm>
          <a:prstGeom prst="rect">
            <a:avLst/>
          </a:prstGeom>
          <a:noFill/>
        </p:spPr>
        <p:txBody>
          <a:bodyPr wrap="square">
            <a:spAutoFit/>
          </a:bodyPr>
          <a:lstStyle/>
          <a:p>
            <a:pPr algn="just"/>
            <a:r>
              <a:rPr lang="en-US" sz="2000" b="1" dirty="0"/>
              <a:t>Types of NoSQL databases</a:t>
            </a:r>
          </a:p>
          <a:p>
            <a:pPr algn="just"/>
            <a:r>
              <a:rPr lang="en-US" dirty="0"/>
              <a:t>Over time, four major types of NoSQL databases emerged: document databases, key-value databases, wide-column stores, and graph databases.</a:t>
            </a:r>
          </a:p>
          <a:p>
            <a:pPr algn="just"/>
            <a:endParaRPr lang="en-US" dirty="0"/>
          </a:p>
          <a:p>
            <a:pPr marL="285750" indent="-285750" algn="just">
              <a:buFont typeface="Arial" panose="020B0604020202020204" pitchFamily="34" charset="0"/>
              <a:buChar char="•"/>
            </a:pPr>
            <a:r>
              <a:rPr lang="en-US" b="1" dirty="0"/>
              <a:t>Document databases</a:t>
            </a:r>
          </a:p>
          <a:p>
            <a:pPr marL="285750" indent="-285750" algn="just">
              <a:buFont typeface="Arial" panose="020B0604020202020204" pitchFamily="34" charset="0"/>
              <a:buChar char="•"/>
            </a:pPr>
            <a:r>
              <a:rPr lang="en-US" b="1" dirty="0"/>
              <a:t>Key-value stores</a:t>
            </a:r>
          </a:p>
          <a:p>
            <a:pPr marL="285750" indent="-285750" algn="just">
              <a:buFont typeface="Arial" panose="020B0604020202020204" pitchFamily="34" charset="0"/>
              <a:buChar char="•"/>
            </a:pPr>
            <a:r>
              <a:rPr lang="en-US" b="1" dirty="0"/>
              <a:t>Column-oriented databases</a:t>
            </a:r>
          </a:p>
          <a:p>
            <a:pPr marL="285750" indent="-285750" algn="just">
              <a:buFont typeface="Arial" panose="020B0604020202020204" pitchFamily="34" charset="0"/>
              <a:buChar char="•"/>
            </a:pPr>
            <a:r>
              <a:rPr lang="en-US" b="1" dirty="0"/>
              <a:t>Graph databases</a:t>
            </a:r>
          </a:p>
          <a:p>
            <a:pPr algn="just"/>
            <a:endParaRPr lang="en-US" dirty="0"/>
          </a:p>
          <a:p>
            <a:pPr marL="457200" indent="-457200" algn="just">
              <a:buAutoNum type="arabicPeriod"/>
            </a:pPr>
            <a:r>
              <a:rPr lang="en-US" sz="2000" dirty="0"/>
              <a:t>Document databases </a:t>
            </a:r>
            <a:r>
              <a:rPr lang="en-US" dirty="0"/>
              <a:t>store data in documents similar to JSON (JavaScript Object</a:t>
            </a:r>
          </a:p>
          <a:p>
            <a:pPr algn="just"/>
            <a:r>
              <a:rPr lang="en-US" dirty="0"/>
              <a:t>Notation) objects. Each document contains pairs of fields and values. The values can typically be a variety of types including things like strings, numbers, </a:t>
            </a:r>
            <a:r>
              <a:rPr lang="en-US" dirty="0" err="1"/>
              <a:t>booleans</a:t>
            </a:r>
            <a:r>
              <a:rPr lang="en-US" dirty="0"/>
              <a:t>, arrays, or objects.</a:t>
            </a:r>
          </a:p>
          <a:p>
            <a:pPr algn="just"/>
            <a:r>
              <a:rPr lang="en-US" dirty="0"/>
              <a:t>2.     </a:t>
            </a:r>
            <a:r>
              <a:rPr lang="en-US" sz="2000" dirty="0"/>
              <a:t>Key-value databases </a:t>
            </a:r>
            <a:r>
              <a:rPr lang="en-US" dirty="0"/>
              <a:t>are a simpler type of database where each item contains keys and values.</a:t>
            </a:r>
          </a:p>
          <a:p>
            <a:pPr algn="just"/>
            <a:r>
              <a:rPr lang="en-US" dirty="0"/>
              <a:t>3.     </a:t>
            </a:r>
            <a:r>
              <a:rPr lang="en-US" sz="2000" dirty="0"/>
              <a:t>Wide-column stores </a:t>
            </a:r>
            <a:r>
              <a:rPr lang="en-US" dirty="0"/>
              <a:t>store data in tables, rows, and dynamic columns.</a:t>
            </a:r>
          </a:p>
          <a:p>
            <a:pPr algn="just"/>
            <a:r>
              <a:rPr lang="en-US" dirty="0"/>
              <a:t>4.     </a:t>
            </a:r>
            <a:r>
              <a:rPr lang="en-US" sz="2000" dirty="0"/>
              <a:t>Graph databases </a:t>
            </a:r>
            <a:r>
              <a:rPr lang="en-US" dirty="0"/>
              <a:t>store data in nodes and edges. Nodes typically store information about people, places, and things, while edges store information about the relationships between the nodes.</a:t>
            </a:r>
            <a:endParaRPr lang="en-IN" dirty="0"/>
          </a:p>
        </p:txBody>
      </p:sp>
    </p:spTree>
    <p:extLst>
      <p:ext uri="{BB962C8B-B14F-4D97-AF65-F5344CB8AC3E}">
        <p14:creationId xmlns:p14="http://schemas.microsoft.com/office/powerpoint/2010/main" val="343541474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defTabSz="685800">
              <a:defRPr/>
            </a:pPr>
            <a:fld id="{EBE6477A-6646-4488-B44A-73492952F2B0}" type="datetime1">
              <a:rPr lang="en-US" sz="900" smtClean="0">
                <a:solidFill>
                  <a:prstClr val="black">
                    <a:tint val="75000"/>
                  </a:prstClr>
                </a:solidFill>
                <a:latin typeface="Calibri"/>
              </a:rPr>
              <a:pPr defTabSz="685800">
                <a:defRPr/>
              </a:pPr>
              <a:t>09/05/22</a:t>
            </a:fld>
            <a:endParaRPr lang="en-US" sz="900">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pPr defTabSz="685800">
              <a:defRPr/>
            </a:pPr>
            <a:fld id="{B6F15528-21DE-4FAA-801E-634DDDAF4B2B}" type="slidenum">
              <a:rPr lang="en-US" sz="900">
                <a:solidFill>
                  <a:prstClr val="black">
                    <a:tint val="75000"/>
                  </a:prstClr>
                </a:solidFill>
                <a:latin typeface="Calibri"/>
              </a:rPr>
              <a:pPr defTabSz="685800">
                <a:defRPr/>
              </a:pPr>
              <a:t>38</a:t>
            </a:fld>
            <a:endParaRPr lang="en-US" sz="900">
              <a:solidFill>
                <a:prstClr val="black">
                  <a:tint val="75000"/>
                </a:prstClr>
              </a:solidFill>
              <a:latin typeface="Calibri"/>
            </a:endParaRPr>
          </a:p>
        </p:txBody>
      </p:sp>
      <p:sp>
        <p:nvSpPr>
          <p:cNvPr id="9" name="Title 1">
            <a:extLst>
              <a:ext uri="{FF2B5EF4-FFF2-40B4-BE49-F238E27FC236}">
                <a16:creationId xmlns:a16="http://schemas.microsoft.com/office/drawing/2014/main" xmlns="" id="{21804AB5-1258-40FF-B1C3-A15800EBE9DE}"/>
              </a:ext>
            </a:extLst>
          </p:cNvPr>
          <p:cNvSpPr txBox="1">
            <a:spLocks/>
          </p:cNvSpPr>
          <p:nvPr/>
        </p:nvSpPr>
        <p:spPr>
          <a:xfrm>
            <a:off x="1378974"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dirty="0"/>
              <a:t>History of NoSQL and Different NoSQL products</a:t>
            </a:r>
          </a:p>
        </p:txBody>
      </p:sp>
      <p:sp>
        <p:nvSpPr>
          <p:cNvPr id="2" name="Footer Placeholder 1">
            <a:extLst>
              <a:ext uri="{FF2B5EF4-FFF2-40B4-BE49-F238E27FC236}">
                <a16:creationId xmlns:a16="http://schemas.microsoft.com/office/drawing/2014/main" xmlns="" id="{2A868212-4E78-4E6E-B054-B27AB3F857F7}"/>
              </a:ext>
            </a:extLst>
          </p:cNvPr>
          <p:cNvSpPr>
            <a:spLocks noGrp="1"/>
          </p:cNvSpPr>
          <p:nvPr>
            <p:ph type="ftr" sz="quarter" idx="11"/>
          </p:nvPr>
        </p:nvSpPr>
        <p:spPr/>
        <p:txBody>
          <a:bodyPr/>
          <a:lstStyle/>
          <a:p>
            <a:r>
              <a:rPr lang="en-US"/>
              <a:t>Mr. SOVERS SINGH BISHT                  UNIT 05</a:t>
            </a:r>
            <a:endParaRPr lang="en-US" dirty="0"/>
          </a:p>
        </p:txBody>
      </p:sp>
      <p:pic>
        <p:nvPicPr>
          <p:cNvPr id="7" name="Picture 6">
            <a:extLst>
              <a:ext uri="{FF2B5EF4-FFF2-40B4-BE49-F238E27FC236}">
                <a16:creationId xmlns:a16="http://schemas.microsoft.com/office/drawing/2014/main" xmlns="" id="{70049ABE-BC3A-7741-9C4B-820530C6C12B}"/>
              </a:ext>
            </a:extLst>
          </p:cNvPr>
          <p:cNvPicPr>
            <a:picLocks noChangeAspect="1"/>
          </p:cNvPicPr>
          <p:nvPr/>
        </p:nvPicPr>
        <p:blipFill>
          <a:blip r:embed="rId2"/>
          <a:stretch>
            <a:fillRect/>
          </a:stretch>
        </p:blipFill>
        <p:spPr>
          <a:xfrm>
            <a:off x="0" y="-27448"/>
            <a:ext cx="1384300" cy="812800"/>
          </a:xfrm>
          <a:prstGeom prst="rect">
            <a:avLst/>
          </a:prstGeom>
        </p:spPr>
      </p:pic>
      <p:sp>
        <p:nvSpPr>
          <p:cNvPr id="10" name="TextBox 9">
            <a:extLst>
              <a:ext uri="{FF2B5EF4-FFF2-40B4-BE49-F238E27FC236}">
                <a16:creationId xmlns:a16="http://schemas.microsoft.com/office/drawing/2014/main" xmlns="" id="{B4282329-6E99-4A60-A704-092133A29513}"/>
              </a:ext>
            </a:extLst>
          </p:cNvPr>
          <p:cNvSpPr txBox="1"/>
          <p:nvPr/>
        </p:nvSpPr>
        <p:spPr>
          <a:xfrm>
            <a:off x="152400" y="838200"/>
            <a:ext cx="8763000" cy="6217087"/>
          </a:xfrm>
          <a:prstGeom prst="rect">
            <a:avLst/>
          </a:prstGeom>
          <a:noFill/>
        </p:spPr>
        <p:txBody>
          <a:bodyPr wrap="square">
            <a:spAutoFit/>
          </a:bodyPr>
          <a:lstStyle/>
          <a:p>
            <a:pPr algn="just"/>
            <a:r>
              <a:rPr lang="en-US" sz="2000" b="1" dirty="0"/>
              <a:t>Document Databases</a:t>
            </a:r>
          </a:p>
          <a:p>
            <a:pPr algn="just"/>
            <a:r>
              <a:rPr lang="en-US" dirty="0"/>
              <a:t>A document database stores data in JSON, BSON , or XML documents (not Word documents or Google docs, of course). In a document database, documents can be nested. Particular elements can be indexed for faster querying.</a:t>
            </a:r>
          </a:p>
          <a:p>
            <a:pPr algn="just"/>
            <a:endParaRPr lang="en-US" dirty="0"/>
          </a:p>
          <a:p>
            <a:pPr algn="just"/>
            <a:r>
              <a:rPr lang="en-US" dirty="0"/>
              <a:t>Documents can be stored and retrieved in a form that is much closer to the data objects used in applications, which means less translation is required to use the data in an application. SQL data must often be assembled and disassembled when moving back and forth between applications and storage.</a:t>
            </a:r>
          </a:p>
          <a:p>
            <a:pPr algn="just"/>
            <a:endParaRPr lang="en-US" dirty="0"/>
          </a:p>
          <a:p>
            <a:pPr algn="just"/>
            <a:r>
              <a:rPr lang="en-US" dirty="0"/>
              <a:t>Document databases are popular with developers because they have the flexibility to rework their document structures as needed to suit their application, shaping their data structures as their application requirements change over time. This flexibility speeds development because in effect data becomes like code and is under the control of developers. In SQL databases, intervention by database administrators may be required to change the structure of a database.</a:t>
            </a:r>
          </a:p>
          <a:p>
            <a:pPr algn="just"/>
            <a:endParaRPr lang="en-US" dirty="0"/>
          </a:p>
          <a:p>
            <a:pPr algn="just"/>
            <a:r>
              <a:rPr lang="en-US" dirty="0"/>
              <a:t>The most widely adopted document databases are usually implemented with a scale-out architecture, providing a clear path to scalability of both data volumes and traffic.</a:t>
            </a:r>
          </a:p>
          <a:p>
            <a:pPr algn="just"/>
            <a:endParaRPr lang="en-US" dirty="0"/>
          </a:p>
          <a:p>
            <a:pPr algn="just"/>
            <a:endParaRPr lang="en-US" dirty="0"/>
          </a:p>
          <a:p>
            <a:pPr algn="just"/>
            <a:endParaRPr lang="en-US" dirty="0"/>
          </a:p>
        </p:txBody>
      </p:sp>
    </p:spTree>
    <p:extLst>
      <p:ext uri="{BB962C8B-B14F-4D97-AF65-F5344CB8AC3E}">
        <p14:creationId xmlns:p14="http://schemas.microsoft.com/office/powerpoint/2010/main" val="402440598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defTabSz="685800">
              <a:defRPr/>
            </a:pPr>
            <a:fld id="{DE861C67-5FE6-492D-949E-279DB4F7A88D}" type="datetime1">
              <a:rPr lang="en-US" sz="900" smtClean="0">
                <a:solidFill>
                  <a:prstClr val="black">
                    <a:tint val="75000"/>
                  </a:prstClr>
                </a:solidFill>
                <a:latin typeface="Calibri"/>
              </a:rPr>
              <a:pPr defTabSz="685800">
                <a:defRPr/>
              </a:pPr>
              <a:t>09/05/22</a:t>
            </a:fld>
            <a:endParaRPr lang="en-US" sz="900">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pPr defTabSz="685800">
              <a:defRPr/>
            </a:pPr>
            <a:fld id="{B6F15528-21DE-4FAA-801E-634DDDAF4B2B}" type="slidenum">
              <a:rPr lang="en-US" sz="900">
                <a:solidFill>
                  <a:prstClr val="black">
                    <a:tint val="75000"/>
                  </a:prstClr>
                </a:solidFill>
                <a:latin typeface="Calibri"/>
              </a:rPr>
              <a:pPr defTabSz="685800">
                <a:defRPr/>
              </a:pPr>
              <a:t>39</a:t>
            </a:fld>
            <a:endParaRPr lang="en-US" sz="900">
              <a:solidFill>
                <a:prstClr val="black">
                  <a:tint val="75000"/>
                </a:prstClr>
              </a:solidFill>
              <a:latin typeface="Calibri"/>
            </a:endParaRPr>
          </a:p>
        </p:txBody>
      </p:sp>
      <p:sp>
        <p:nvSpPr>
          <p:cNvPr id="9" name="Title 1">
            <a:extLst>
              <a:ext uri="{FF2B5EF4-FFF2-40B4-BE49-F238E27FC236}">
                <a16:creationId xmlns:a16="http://schemas.microsoft.com/office/drawing/2014/main" xmlns="" id="{21804AB5-1258-40FF-B1C3-A15800EBE9DE}"/>
              </a:ext>
            </a:extLst>
          </p:cNvPr>
          <p:cNvSpPr txBox="1">
            <a:spLocks/>
          </p:cNvSpPr>
          <p:nvPr/>
        </p:nvSpPr>
        <p:spPr>
          <a:xfrm>
            <a:off x="1378974"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dirty="0"/>
              <a:t>History of NoSQL and Different NoSQL products</a:t>
            </a:r>
          </a:p>
        </p:txBody>
      </p:sp>
      <p:sp>
        <p:nvSpPr>
          <p:cNvPr id="2" name="Footer Placeholder 1">
            <a:extLst>
              <a:ext uri="{FF2B5EF4-FFF2-40B4-BE49-F238E27FC236}">
                <a16:creationId xmlns:a16="http://schemas.microsoft.com/office/drawing/2014/main" xmlns="" id="{2A868212-4E78-4E6E-B054-B27AB3F857F7}"/>
              </a:ext>
            </a:extLst>
          </p:cNvPr>
          <p:cNvSpPr>
            <a:spLocks noGrp="1"/>
          </p:cNvSpPr>
          <p:nvPr>
            <p:ph type="ftr" sz="quarter" idx="11"/>
          </p:nvPr>
        </p:nvSpPr>
        <p:spPr/>
        <p:txBody>
          <a:bodyPr/>
          <a:lstStyle/>
          <a:p>
            <a:r>
              <a:rPr lang="en-US"/>
              <a:t>Mr. SOVERS SINGH BISHT                  UNIT 05</a:t>
            </a:r>
            <a:endParaRPr lang="en-US" dirty="0"/>
          </a:p>
        </p:txBody>
      </p:sp>
      <p:pic>
        <p:nvPicPr>
          <p:cNvPr id="7" name="Picture 6">
            <a:extLst>
              <a:ext uri="{FF2B5EF4-FFF2-40B4-BE49-F238E27FC236}">
                <a16:creationId xmlns:a16="http://schemas.microsoft.com/office/drawing/2014/main" xmlns="" id="{70049ABE-BC3A-7741-9C4B-820530C6C12B}"/>
              </a:ext>
            </a:extLst>
          </p:cNvPr>
          <p:cNvPicPr>
            <a:picLocks noChangeAspect="1"/>
          </p:cNvPicPr>
          <p:nvPr/>
        </p:nvPicPr>
        <p:blipFill>
          <a:blip r:embed="rId2"/>
          <a:stretch>
            <a:fillRect/>
          </a:stretch>
        </p:blipFill>
        <p:spPr>
          <a:xfrm>
            <a:off x="0" y="-27448"/>
            <a:ext cx="1384300" cy="812800"/>
          </a:xfrm>
          <a:prstGeom prst="rect">
            <a:avLst/>
          </a:prstGeom>
        </p:spPr>
      </p:pic>
      <p:sp>
        <p:nvSpPr>
          <p:cNvPr id="8" name="TextBox 7">
            <a:extLst>
              <a:ext uri="{FF2B5EF4-FFF2-40B4-BE49-F238E27FC236}">
                <a16:creationId xmlns:a16="http://schemas.microsoft.com/office/drawing/2014/main" xmlns="" id="{66E3BAFA-D021-4B69-B0D9-2E17F1CBE4CB}"/>
              </a:ext>
            </a:extLst>
          </p:cNvPr>
          <p:cNvSpPr txBox="1"/>
          <p:nvPr/>
        </p:nvSpPr>
        <p:spPr>
          <a:xfrm>
            <a:off x="228600" y="838200"/>
            <a:ext cx="8458200" cy="3693319"/>
          </a:xfrm>
          <a:prstGeom prst="rect">
            <a:avLst/>
          </a:prstGeom>
          <a:noFill/>
        </p:spPr>
        <p:txBody>
          <a:bodyPr wrap="square">
            <a:spAutoFit/>
          </a:bodyPr>
          <a:lstStyle/>
          <a:p>
            <a:pPr algn="just"/>
            <a:r>
              <a:rPr lang="en-US" dirty="0"/>
              <a:t>Use cases include ecommerce platforms, trading platforms, and mobile app development across industries.</a:t>
            </a:r>
          </a:p>
          <a:p>
            <a:pPr algn="just"/>
            <a:endParaRPr lang="en-US" dirty="0"/>
          </a:p>
          <a:p>
            <a:pPr algn="just"/>
            <a:r>
              <a:rPr lang="en-US" dirty="0"/>
              <a:t>Comparing MongoDB vs PostgreSQL offers a detailed analysis of MongoDB, the leading NoSQL database, and PostgreSQL, one of the most popular SQL databases.</a:t>
            </a:r>
          </a:p>
          <a:p>
            <a:pPr algn="just"/>
            <a:endParaRPr lang="en-US" dirty="0"/>
          </a:p>
          <a:p>
            <a:pPr algn="just"/>
            <a:r>
              <a:rPr lang="en-US" sz="2000" b="1" dirty="0"/>
              <a:t>Key-Value Stores</a:t>
            </a:r>
          </a:p>
          <a:p>
            <a:pPr algn="just"/>
            <a:r>
              <a:rPr lang="en-US" dirty="0"/>
              <a:t>The simplest type of NoSQL database is a key-value store . Every data element in the database is stored as a key value pair consisting of an attribute name (or "key") and a value. In a sense, a key-value store is like a relational database with only two columns: the key or attribute name (such as state) and the value (such as Alaska).</a:t>
            </a:r>
          </a:p>
          <a:p>
            <a:pPr algn="just"/>
            <a:endParaRPr lang="en-US" dirty="0"/>
          </a:p>
          <a:p>
            <a:pPr algn="just"/>
            <a:r>
              <a:rPr lang="en-US" dirty="0"/>
              <a:t>Use cases include shopping carts, user preferences, and user profiles.</a:t>
            </a:r>
          </a:p>
        </p:txBody>
      </p:sp>
    </p:spTree>
    <p:extLst>
      <p:ext uri="{BB962C8B-B14F-4D97-AF65-F5344CB8AC3E}">
        <p14:creationId xmlns:p14="http://schemas.microsoft.com/office/powerpoint/2010/main" val="4981184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fld id="{B6F15528-21DE-4FAA-801E-634DDDAF4B2B}" type="slidenum">
              <a:rPr lang="en-US" smtClean="0">
                <a:solidFill>
                  <a:schemeClr val="tx1"/>
                </a:solidFill>
              </a:rPr>
              <a:pPr/>
              <a:t>4</a:t>
            </a:fld>
            <a:endParaRPr lang="en-US" dirty="0">
              <a:solidFill>
                <a:schemeClr val="tx1"/>
              </a:solidFill>
            </a:endParaRPr>
          </a:p>
        </p:txBody>
      </p:sp>
      <p:sp>
        <p:nvSpPr>
          <p:cNvPr id="3" name="Date Placeholder 2"/>
          <p:cNvSpPr>
            <a:spLocks noGrp="1"/>
          </p:cNvSpPr>
          <p:nvPr>
            <p:ph type="dt" sz="half" idx="10"/>
          </p:nvPr>
        </p:nvSpPr>
        <p:spPr/>
        <p:txBody>
          <a:bodyPr/>
          <a:lstStyle/>
          <a:p>
            <a:fld id="{FB2CC90A-AEB8-4860-8967-56BDDB00A8E4}" type="datetime1">
              <a:rPr lang="en-US" smtClean="0">
                <a:solidFill>
                  <a:schemeClr val="tx1"/>
                </a:solidFill>
              </a:rPr>
              <a:pPr/>
              <a:t>09/05/22</a:t>
            </a:fld>
            <a:endParaRPr lang="en-US" dirty="0">
              <a:solidFill>
                <a:schemeClr val="tx1"/>
              </a:solidFill>
            </a:endParaRPr>
          </a:p>
        </p:txBody>
      </p:sp>
      <p:sp>
        <p:nvSpPr>
          <p:cNvPr id="14" name="Title 1">
            <a:extLst>
              <a:ext uri="{FF2B5EF4-FFF2-40B4-BE49-F238E27FC236}">
                <a16:creationId xmlns:a16="http://schemas.microsoft.com/office/drawing/2014/main" xmlns="" id="{D2283B93-54FE-41F0-81CE-7D376FC42D7B}"/>
              </a:ext>
            </a:extLst>
          </p:cNvPr>
          <p:cNvSpPr txBox="1">
            <a:spLocks/>
          </p:cNvSpPr>
          <p:nvPr/>
        </p:nvSpPr>
        <p:spPr>
          <a:xfrm>
            <a:off x="1676400" y="0"/>
            <a:ext cx="7467600" cy="685800"/>
          </a:xfrm>
          <a:prstGeom prst="rect">
            <a:avLst/>
          </a:prstGeom>
        </p:spPr>
        <p:style>
          <a:lnRef idx="1">
            <a:schemeClr val="accent5"/>
          </a:lnRef>
          <a:fillRef idx="2">
            <a:schemeClr val="accent5"/>
          </a:fillRef>
          <a:effectRef idx="1">
            <a:schemeClr val="accent5"/>
          </a:effectRef>
          <a:fontRef idx="minor">
            <a:schemeClr val="dk1"/>
          </a:fontRef>
        </p:style>
        <p:txBody>
          <a:bodyPr vert="horz" lIns="68580" tIns="34290" rIns="68580" bIns="34290" rtlCol="0" anchor="ctr">
            <a:noAutofit/>
          </a:bodyPr>
          <a:lstStyle/>
          <a:p>
            <a:pPr marL="8547" algn="ctr">
              <a:spcBef>
                <a:spcPts val="68"/>
              </a:spcBef>
            </a:pPr>
            <a:r>
              <a:rPr lang="en-IN" sz="3000" dirty="0"/>
              <a:t>Evaluation Scheme</a:t>
            </a:r>
          </a:p>
        </p:txBody>
      </p:sp>
      <p:sp>
        <p:nvSpPr>
          <p:cNvPr id="2" name="Footer Placeholder 1">
            <a:extLst>
              <a:ext uri="{FF2B5EF4-FFF2-40B4-BE49-F238E27FC236}">
                <a16:creationId xmlns:a16="http://schemas.microsoft.com/office/drawing/2014/main" xmlns="" id="{AD729389-6727-470A-ACBC-5F4CFD28B8DD}"/>
              </a:ext>
            </a:extLst>
          </p:cNvPr>
          <p:cNvSpPr>
            <a:spLocks noGrp="1"/>
          </p:cNvSpPr>
          <p:nvPr>
            <p:ph type="ftr" sz="quarter" idx="11"/>
          </p:nvPr>
        </p:nvSpPr>
        <p:spPr/>
        <p:txBody>
          <a:bodyPr/>
          <a:lstStyle/>
          <a:p>
            <a:r>
              <a:rPr lang="en-US"/>
              <a:t>Mr. SOVERS SINGH BISHT                  UNIT 05</a:t>
            </a:r>
            <a:endParaRPr lang="en-US" dirty="0"/>
          </a:p>
        </p:txBody>
      </p:sp>
      <p:pic>
        <p:nvPicPr>
          <p:cNvPr id="8" name="Picture 7">
            <a:extLst>
              <a:ext uri="{FF2B5EF4-FFF2-40B4-BE49-F238E27FC236}">
                <a16:creationId xmlns:a16="http://schemas.microsoft.com/office/drawing/2014/main" xmlns="" id="{E5ED3153-DD5B-8444-BFA1-E73D5B2406CC}"/>
              </a:ext>
            </a:extLst>
          </p:cNvPr>
          <p:cNvPicPr>
            <a:picLocks noChangeAspect="1"/>
          </p:cNvPicPr>
          <p:nvPr/>
        </p:nvPicPr>
        <p:blipFill>
          <a:blip r:embed="rId3"/>
          <a:stretch>
            <a:fillRect/>
          </a:stretch>
        </p:blipFill>
        <p:spPr>
          <a:xfrm>
            <a:off x="0" y="-27448"/>
            <a:ext cx="1384300" cy="812800"/>
          </a:xfrm>
          <a:prstGeom prst="rect">
            <a:avLst/>
          </a:prstGeom>
        </p:spPr>
      </p:pic>
      <p:pic>
        <p:nvPicPr>
          <p:cNvPr id="9" name="Picture 8">
            <a:extLst>
              <a:ext uri="{FF2B5EF4-FFF2-40B4-BE49-F238E27FC236}">
                <a16:creationId xmlns:a16="http://schemas.microsoft.com/office/drawing/2014/main" xmlns="" id="{55964988-1DC2-4A24-9EEB-23318AE3BF75}"/>
              </a:ext>
            </a:extLst>
          </p:cNvPr>
          <p:cNvPicPr>
            <a:picLocks noChangeAspect="1"/>
          </p:cNvPicPr>
          <p:nvPr/>
        </p:nvPicPr>
        <p:blipFill rotWithShape="1">
          <a:blip r:embed="rId4"/>
          <a:srcRect l="22462" t="24803" r="27084" b="7016"/>
          <a:stretch/>
        </p:blipFill>
        <p:spPr>
          <a:xfrm>
            <a:off x="127819" y="817162"/>
            <a:ext cx="8991600" cy="6040838"/>
          </a:xfrm>
          <a:prstGeom prst="rect">
            <a:avLst/>
          </a:prstGeom>
        </p:spPr>
      </p:pic>
    </p:spTree>
    <p:extLst>
      <p:ext uri="{BB962C8B-B14F-4D97-AF65-F5344CB8AC3E}">
        <p14:creationId xmlns:p14="http://schemas.microsoft.com/office/powerpoint/2010/main" val="382928120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defTabSz="685800">
              <a:defRPr/>
            </a:pPr>
            <a:fld id="{780DAD99-696F-49C7-9129-1C29AD794811}" type="datetime1">
              <a:rPr lang="en-US" sz="900" smtClean="0">
                <a:solidFill>
                  <a:prstClr val="black">
                    <a:tint val="75000"/>
                  </a:prstClr>
                </a:solidFill>
                <a:latin typeface="Calibri"/>
              </a:rPr>
              <a:pPr defTabSz="685800">
                <a:defRPr/>
              </a:pPr>
              <a:t>09/05/22</a:t>
            </a:fld>
            <a:endParaRPr lang="en-US" sz="900">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pPr defTabSz="685800">
              <a:defRPr/>
            </a:pPr>
            <a:fld id="{B6F15528-21DE-4FAA-801E-634DDDAF4B2B}" type="slidenum">
              <a:rPr lang="en-US" sz="900">
                <a:solidFill>
                  <a:prstClr val="black">
                    <a:tint val="75000"/>
                  </a:prstClr>
                </a:solidFill>
                <a:latin typeface="Calibri"/>
              </a:rPr>
              <a:pPr defTabSz="685800">
                <a:defRPr/>
              </a:pPr>
              <a:t>40</a:t>
            </a:fld>
            <a:endParaRPr lang="en-US" sz="900">
              <a:solidFill>
                <a:prstClr val="black">
                  <a:tint val="75000"/>
                </a:prstClr>
              </a:solidFill>
              <a:latin typeface="Calibri"/>
            </a:endParaRPr>
          </a:p>
        </p:txBody>
      </p:sp>
      <p:sp>
        <p:nvSpPr>
          <p:cNvPr id="9" name="Title 1">
            <a:extLst>
              <a:ext uri="{FF2B5EF4-FFF2-40B4-BE49-F238E27FC236}">
                <a16:creationId xmlns:a16="http://schemas.microsoft.com/office/drawing/2014/main" xmlns="" id="{21804AB5-1258-40FF-B1C3-A15800EBE9DE}"/>
              </a:ext>
            </a:extLst>
          </p:cNvPr>
          <p:cNvSpPr txBox="1">
            <a:spLocks/>
          </p:cNvSpPr>
          <p:nvPr/>
        </p:nvSpPr>
        <p:spPr>
          <a:xfrm>
            <a:off x="1378974"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dirty="0"/>
              <a:t>History of NoSQL and Different NoSQL products</a:t>
            </a:r>
          </a:p>
        </p:txBody>
      </p:sp>
      <p:sp>
        <p:nvSpPr>
          <p:cNvPr id="2" name="Footer Placeholder 1">
            <a:extLst>
              <a:ext uri="{FF2B5EF4-FFF2-40B4-BE49-F238E27FC236}">
                <a16:creationId xmlns:a16="http://schemas.microsoft.com/office/drawing/2014/main" xmlns="" id="{2A868212-4E78-4E6E-B054-B27AB3F857F7}"/>
              </a:ext>
            </a:extLst>
          </p:cNvPr>
          <p:cNvSpPr>
            <a:spLocks noGrp="1"/>
          </p:cNvSpPr>
          <p:nvPr>
            <p:ph type="ftr" sz="quarter" idx="11"/>
          </p:nvPr>
        </p:nvSpPr>
        <p:spPr/>
        <p:txBody>
          <a:bodyPr/>
          <a:lstStyle/>
          <a:p>
            <a:r>
              <a:rPr lang="en-US"/>
              <a:t>Mr. SOVERS SINGH BISHT                  UNIT 05</a:t>
            </a:r>
            <a:endParaRPr lang="en-US" dirty="0"/>
          </a:p>
        </p:txBody>
      </p:sp>
      <p:pic>
        <p:nvPicPr>
          <p:cNvPr id="7" name="Picture 6">
            <a:extLst>
              <a:ext uri="{FF2B5EF4-FFF2-40B4-BE49-F238E27FC236}">
                <a16:creationId xmlns:a16="http://schemas.microsoft.com/office/drawing/2014/main" xmlns="" id="{70049ABE-BC3A-7741-9C4B-820530C6C12B}"/>
              </a:ext>
            </a:extLst>
          </p:cNvPr>
          <p:cNvPicPr>
            <a:picLocks noChangeAspect="1"/>
          </p:cNvPicPr>
          <p:nvPr/>
        </p:nvPicPr>
        <p:blipFill>
          <a:blip r:embed="rId2"/>
          <a:stretch>
            <a:fillRect/>
          </a:stretch>
        </p:blipFill>
        <p:spPr>
          <a:xfrm>
            <a:off x="0" y="-27448"/>
            <a:ext cx="1384300" cy="812800"/>
          </a:xfrm>
          <a:prstGeom prst="rect">
            <a:avLst/>
          </a:prstGeom>
        </p:spPr>
      </p:pic>
      <p:sp>
        <p:nvSpPr>
          <p:cNvPr id="8" name="TextBox 7">
            <a:extLst>
              <a:ext uri="{FF2B5EF4-FFF2-40B4-BE49-F238E27FC236}">
                <a16:creationId xmlns:a16="http://schemas.microsoft.com/office/drawing/2014/main" xmlns="" id="{9819DE6D-BA57-4E69-BE20-7624C035758A}"/>
              </a:ext>
            </a:extLst>
          </p:cNvPr>
          <p:cNvSpPr txBox="1"/>
          <p:nvPr/>
        </p:nvSpPr>
        <p:spPr>
          <a:xfrm>
            <a:off x="304800" y="982682"/>
            <a:ext cx="8610600" cy="3970318"/>
          </a:xfrm>
          <a:prstGeom prst="rect">
            <a:avLst/>
          </a:prstGeom>
          <a:noFill/>
        </p:spPr>
        <p:txBody>
          <a:bodyPr wrap="square">
            <a:spAutoFit/>
          </a:bodyPr>
          <a:lstStyle/>
          <a:p>
            <a:pPr algn="just"/>
            <a:r>
              <a:rPr lang="en-US" sz="2000" b="1" dirty="0"/>
              <a:t>Column-Oriented Databases</a:t>
            </a:r>
          </a:p>
          <a:p>
            <a:pPr algn="just"/>
            <a:r>
              <a:rPr lang="en-US" dirty="0"/>
              <a:t>While a relational database stores data in rows and reads data row by row, a column store is organized as a set of columns. This means that when you want to run analytics on a small number of columns, you can read those columns directly without consuming memory with the unwanted data. Columns are often of the same type and benefit from more efficient compression, making reads even faster. Columnar databases can quickly aggregate the value of a given column (adding up the total sales for the year, for example). Use cases include analytics.</a:t>
            </a:r>
          </a:p>
          <a:p>
            <a:pPr algn="just"/>
            <a:endParaRPr lang="en-US" dirty="0"/>
          </a:p>
          <a:p>
            <a:pPr algn="just"/>
            <a:r>
              <a:rPr lang="en-US" dirty="0"/>
              <a:t>Unfortunately, there is no free lunch, which means that while columnar databases are great for analytics, the way in which they write data makes it very difficult for them to be strongly consistent as writes of all the columns require multiple write events on disk. Relational databases don't suffer from this problem as row data is written contiguously to disk.</a:t>
            </a:r>
            <a:endParaRPr lang="en-IN" dirty="0"/>
          </a:p>
        </p:txBody>
      </p:sp>
    </p:spTree>
    <p:extLst>
      <p:ext uri="{BB962C8B-B14F-4D97-AF65-F5344CB8AC3E}">
        <p14:creationId xmlns:p14="http://schemas.microsoft.com/office/powerpoint/2010/main" val="58650903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defTabSz="685800">
              <a:defRPr/>
            </a:pPr>
            <a:fld id="{A2B81179-70DC-4802-872D-673EF47272CD}" type="datetime1">
              <a:rPr lang="en-US" sz="900" smtClean="0">
                <a:solidFill>
                  <a:prstClr val="black">
                    <a:tint val="75000"/>
                  </a:prstClr>
                </a:solidFill>
                <a:latin typeface="Calibri"/>
              </a:rPr>
              <a:pPr defTabSz="685800">
                <a:defRPr/>
              </a:pPr>
              <a:t>09/05/22</a:t>
            </a:fld>
            <a:endParaRPr lang="en-US" sz="900">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pPr defTabSz="685800">
              <a:defRPr/>
            </a:pPr>
            <a:fld id="{B6F15528-21DE-4FAA-801E-634DDDAF4B2B}" type="slidenum">
              <a:rPr lang="en-US" sz="900">
                <a:solidFill>
                  <a:prstClr val="black">
                    <a:tint val="75000"/>
                  </a:prstClr>
                </a:solidFill>
                <a:latin typeface="Calibri"/>
              </a:rPr>
              <a:pPr defTabSz="685800">
                <a:defRPr/>
              </a:pPr>
              <a:t>41</a:t>
            </a:fld>
            <a:endParaRPr lang="en-US" sz="900">
              <a:solidFill>
                <a:prstClr val="black">
                  <a:tint val="75000"/>
                </a:prstClr>
              </a:solidFill>
              <a:latin typeface="Calibri"/>
            </a:endParaRPr>
          </a:p>
        </p:txBody>
      </p:sp>
      <p:sp>
        <p:nvSpPr>
          <p:cNvPr id="9" name="Title 1">
            <a:extLst>
              <a:ext uri="{FF2B5EF4-FFF2-40B4-BE49-F238E27FC236}">
                <a16:creationId xmlns:a16="http://schemas.microsoft.com/office/drawing/2014/main" xmlns="" id="{21804AB5-1258-40FF-B1C3-A15800EBE9DE}"/>
              </a:ext>
            </a:extLst>
          </p:cNvPr>
          <p:cNvSpPr txBox="1">
            <a:spLocks/>
          </p:cNvSpPr>
          <p:nvPr/>
        </p:nvSpPr>
        <p:spPr>
          <a:xfrm>
            <a:off x="1378974"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dirty="0"/>
              <a:t>History of NoSQL and Different NoSQL products</a:t>
            </a:r>
          </a:p>
        </p:txBody>
      </p:sp>
      <p:sp>
        <p:nvSpPr>
          <p:cNvPr id="2" name="Footer Placeholder 1">
            <a:extLst>
              <a:ext uri="{FF2B5EF4-FFF2-40B4-BE49-F238E27FC236}">
                <a16:creationId xmlns:a16="http://schemas.microsoft.com/office/drawing/2014/main" xmlns="" id="{2A868212-4E78-4E6E-B054-B27AB3F857F7}"/>
              </a:ext>
            </a:extLst>
          </p:cNvPr>
          <p:cNvSpPr>
            <a:spLocks noGrp="1"/>
          </p:cNvSpPr>
          <p:nvPr>
            <p:ph type="ftr" sz="quarter" idx="11"/>
          </p:nvPr>
        </p:nvSpPr>
        <p:spPr/>
        <p:txBody>
          <a:bodyPr/>
          <a:lstStyle/>
          <a:p>
            <a:r>
              <a:rPr lang="en-US"/>
              <a:t>Mr. SOVERS SINGH BISHT                  UNIT 05</a:t>
            </a:r>
            <a:endParaRPr lang="en-US" dirty="0"/>
          </a:p>
        </p:txBody>
      </p:sp>
      <p:pic>
        <p:nvPicPr>
          <p:cNvPr id="7" name="Picture 6">
            <a:extLst>
              <a:ext uri="{FF2B5EF4-FFF2-40B4-BE49-F238E27FC236}">
                <a16:creationId xmlns:a16="http://schemas.microsoft.com/office/drawing/2014/main" xmlns="" id="{70049ABE-BC3A-7741-9C4B-820530C6C12B}"/>
              </a:ext>
            </a:extLst>
          </p:cNvPr>
          <p:cNvPicPr>
            <a:picLocks noChangeAspect="1"/>
          </p:cNvPicPr>
          <p:nvPr/>
        </p:nvPicPr>
        <p:blipFill>
          <a:blip r:embed="rId2"/>
          <a:stretch>
            <a:fillRect/>
          </a:stretch>
        </p:blipFill>
        <p:spPr>
          <a:xfrm>
            <a:off x="0" y="-27448"/>
            <a:ext cx="1384300" cy="812800"/>
          </a:xfrm>
          <a:prstGeom prst="rect">
            <a:avLst/>
          </a:prstGeom>
        </p:spPr>
      </p:pic>
      <p:sp>
        <p:nvSpPr>
          <p:cNvPr id="8" name="TextBox 7">
            <a:extLst>
              <a:ext uri="{FF2B5EF4-FFF2-40B4-BE49-F238E27FC236}">
                <a16:creationId xmlns:a16="http://schemas.microsoft.com/office/drawing/2014/main" xmlns="" id="{062BD297-48C9-40E2-B4D7-53642AF3A7A6}"/>
              </a:ext>
            </a:extLst>
          </p:cNvPr>
          <p:cNvSpPr txBox="1"/>
          <p:nvPr/>
        </p:nvSpPr>
        <p:spPr>
          <a:xfrm>
            <a:off x="304800" y="990600"/>
            <a:ext cx="8610600" cy="5078313"/>
          </a:xfrm>
          <a:prstGeom prst="rect">
            <a:avLst/>
          </a:prstGeom>
          <a:noFill/>
        </p:spPr>
        <p:txBody>
          <a:bodyPr wrap="square">
            <a:spAutoFit/>
          </a:bodyPr>
          <a:lstStyle/>
          <a:p>
            <a:r>
              <a:rPr lang="en-US" sz="2000" b="1" dirty="0"/>
              <a:t>Graph Databases</a:t>
            </a:r>
          </a:p>
          <a:p>
            <a:endParaRPr lang="en-US" dirty="0"/>
          </a:p>
          <a:p>
            <a:r>
              <a:rPr lang="en-US" dirty="0"/>
              <a:t>A graph database focuses on the relationship between data elements. Each element is stored as a node (such as a person in a social media graph). The connections between elements are called links or relationships. In a graph database, connections are first-class elements of the database, stored directly. In relational databases, links are implied, using data to express the relationships.</a:t>
            </a:r>
          </a:p>
          <a:p>
            <a:endParaRPr lang="en-US" dirty="0"/>
          </a:p>
          <a:p>
            <a:r>
              <a:rPr lang="en-US" dirty="0"/>
              <a:t>A graph database is optimized to capture and search the connections between data elements, overcoming the overhead associated with </a:t>
            </a:r>
            <a:r>
              <a:rPr lang="en-US" dirty="0" err="1"/>
              <a:t>JOINing</a:t>
            </a:r>
            <a:r>
              <a:rPr lang="en-US" dirty="0"/>
              <a:t> multiple tables in SQL.</a:t>
            </a:r>
          </a:p>
          <a:p>
            <a:endParaRPr lang="en-US" dirty="0"/>
          </a:p>
          <a:p>
            <a:r>
              <a:rPr lang="en-US" dirty="0"/>
              <a:t>Very few real-world business systems can survive solely on graph queries. As a result graph databases are usually run alongside other more traditional databases.</a:t>
            </a:r>
          </a:p>
          <a:p>
            <a:endParaRPr lang="en-US" dirty="0"/>
          </a:p>
          <a:p>
            <a:r>
              <a:rPr lang="en-US" dirty="0"/>
              <a:t>Use cases include fraud detection, social networks, and knowledge graphs.</a:t>
            </a:r>
          </a:p>
          <a:p>
            <a:endParaRPr lang="en-US" dirty="0"/>
          </a:p>
          <a:p>
            <a:r>
              <a:rPr lang="en-US" dirty="0"/>
              <a:t>As you can see, despite a common umbrella, NoSQL databases are diverse in their data structures and their applications.</a:t>
            </a:r>
            <a:endParaRPr lang="en-IN" dirty="0"/>
          </a:p>
        </p:txBody>
      </p:sp>
    </p:spTree>
    <p:extLst>
      <p:ext uri="{BB962C8B-B14F-4D97-AF65-F5344CB8AC3E}">
        <p14:creationId xmlns:p14="http://schemas.microsoft.com/office/powerpoint/2010/main" val="4224917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defTabSz="685800">
              <a:defRPr/>
            </a:pPr>
            <a:fld id="{1FE44BA3-5897-43BA-B922-2CEADB4CB23A}" type="datetime1">
              <a:rPr lang="en-US" sz="900" smtClean="0">
                <a:solidFill>
                  <a:prstClr val="black">
                    <a:tint val="75000"/>
                  </a:prstClr>
                </a:solidFill>
                <a:latin typeface="Calibri"/>
              </a:rPr>
              <a:pPr defTabSz="685800">
                <a:defRPr/>
              </a:pPr>
              <a:t>09/05/22</a:t>
            </a:fld>
            <a:endParaRPr lang="en-US" sz="900">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pPr defTabSz="685800">
              <a:defRPr/>
            </a:pPr>
            <a:fld id="{B6F15528-21DE-4FAA-801E-634DDDAF4B2B}" type="slidenum">
              <a:rPr lang="en-US" sz="900">
                <a:solidFill>
                  <a:prstClr val="black">
                    <a:tint val="75000"/>
                  </a:prstClr>
                </a:solidFill>
                <a:latin typeface="Calibri"/>
              </a:rPr>
              <a:pPr defTabSz="685800">
                <a:defRPr/>
              </a:pPr>
              <a:t>42</a:t>
            </a:fld>
            <a:endParaRPr lang="en-US" sz="900">
              <a:solidFill>
                <a:prstClr val="black">
                  <a:tint val="75000"/>
                </a:prstClr>
              </a:solidFill>
              <a:latin typeface="Calibri"/>
            </a:endParaRPr>
          </a:p>
        </p:txBody>
      </p:sp>
      <p:sp>
        <p:nvSpPr>
          <p:cNvPr id="9" name="Title 1">
            <a:extLst>
              <a:ext uri="{FF2B5EF4-FFF2-40B4-BE49-F238E27FC236}">
                <a16:creationId xmlns:a16="http://schemas.microsoft.com/office/drawing/2014/main" xmlns="" id="{21804AB5-1258-40FF-B1C3-A15800EBE9DE}"/>
              </a:ext>
            </a:extLst>
          </p:cNvPr>
          <p:cNvSpPr txBox="1">
            <a:spLocks/>
          </p:cNvSpPr>
          <p:nvPr/>
        </p:nvSpPr>
        <p:spPr>
          <a:xfrm>
            <a:off x="1378974"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a:t>Exploring Mongo DB </a:t>
            </a:r>
            <a:endParaRPr lang="en-IN" sz="2400" dirty="0"/>
          </a:p>
        </p:txBody>
      </p:sp>
      <p:sp>
        <p:nvSpPr>
          <p:cNvPr id="2" name="Footer Placeholder 1">
            <a:extLst>
              <a:ext uri="{FF2B5EF4-FFF2-40B4-BE49-F238E27FC236}">
                <a16:creationId xmlns:a16="http://schemas.microsoft.com/office/drawing/2014/main" xmlns="" id="{2A868212-4E78-4E6E-B054-B27AB3F857F7}"/>
              </a:ext>
            </a:extLst>
          </p:cNvPr>
          <p:cNvSpPr>
            <a:spLocks noGrp="1"/>
          </p:cNvSpPr>
          <p:nvPr>
            <p:ph type="ftr" sz="quarter" idx="11"/>
          </p:nvPr>
        </p:nvSpPr>
        <p:spPr/>
        <p:txBody>
          <a:bodyPr/>
          <a:lstStyle/>
          <a:p>
            <a:r>
              <a:rPr lang="en-US"/>
              <a:t>Mr. SOVERS SINGH BISHT                  UNIT 05</a:t>
            </a:r>
            <a:endParaRPr lang="en-US" dirty="0"/>
          </a:p>
        </p:txBody>
      </p:sp>
      <p:pic>
        <p:nvPicPr>
          <p:cNvPr id="7" name="Picture 6">
            <a:extLst>
              <a:ext uri="{FF2B5EF4-FFF2-40B4-BE49-F238E27FC236}">
                <a16:creationId xmlns:a16="http://schemas.microsoft.com/office/drawing/2014/main" xmlns="" id="{70049ABE-BC3A-7741-9C4B-820530C6C12B}"/>
              </a:ext>
            </a:extLst>
          </p:cNvPr>
          <p:cNvPicPr>
            <a:picLocks noChangeAspect="1"/>
          </p:cNvPicPr>
          <p:nvPr/>
        </p:nvPicPr>
        <p:blipFill>
          <a:blip r:embed="rId2"/>
          <a:stretch>
            <a:fillRect/>
          </a:stretch>
        </p:blipFill>
        <p:spPr>
          <a:xfrm>
            <a:off x="0" y="-27448"/>
            <a:ext cx="1384300" cy="812800"/>
          </a:xfrm>
          <a:prstGeom prst="rect">
            <a:avLst/>
          </a:prstGeom>
        </p:spPr>
      </p:pic>
      <p:sp>
        <p:nvSpPr>
          <p:cNvPr id="12" name="Content Placeholder 2">
            <a:extLst>
              <a:ext uri="{FF2B5EF4-FFF2-40B4-BE49-F238E27FC236}">
                <a16:creationId xmlns:a16="http://schemas.microsoft.com/office/drawing/2014/main" xmlns="" id="{8BB8158F-D750-467B-8B32-88CB8C96600D}"/>
              </a:ext>
            </a:extLst>
          </p:cNvPr>
          <p:cNvSpPr txBox="1">
            <a:spLocks/>
          </p:cNvSpPr>
          <p:nvPr/>
        </p:nvSpPr>
        <p:spPr>
          <a:xfrm>
            <a:off x="901337" y="1219200"/>
            <a:ext cx="7641771" cy="4405316"/>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buFont typeface="Arial" pitchFamily="34" charset="0"/>
              <a:buNone/>
            </a:pPr>
            <a:r>
              <a:rPr lang="en-IN" sz="2000" b="1" dirty="0"/>
              <a:t>Objective:</a:t>
            </a:r>
          </a:p>
          <a:p>
            <a:pPr algn="just">
              <a:lnSpc>
                <a:spcPct val="150000"/>
              </a:lnSpc>
              <a:buFont typeface="Wingdings" panose="05000000000000000000" pitchFamily="2" charset="2"/>
              <a:buChar char="§"/>
            </a:pPr>
            <a:r>
              <a:rPr lang="en-IN" sz="2000" b="1" dirty="0"/>
              <a:t>In this topic</a:t>
            </a:r>
            <a:r>
              <a:rPr lang="en-IN" sz="2000" dirty="0"/>
              <a:t> we focus on </a:t>
            </a:r>
            <a:r>
              <a:rPr lang="en-US" sz="2000" dirty="0"/>
              <a:t>MongoDB which is a source-available cross-platform document-oriented database program. Classified as a NoSQL database program, MongoDB uses JSON-like documents with optional schemas. MongoDB is developed by MongoDB Inc. and licensed under the Server Side Public License.</a:t>
            </a:r>
          </a:p>
          <a:p>
            <a:pPr algn="just">
              <a:lnSpc>
                <a:spcPct val="150000"/>
              </a:lnSpc>
              <a:buFont typeface="Wingdings" panose="05000000000000000000" pitchFamily="2" charset="2"/>
              <a:buChar char="§"/>
            </a:pPr>
            <a:r>
              <a:rPr lang="en-IN" sz="2000" b="1" dirty="0"/>
              <a:t>Recap:</a:t>
            </a:r>
          </a:p>
          <a:p>
            <a:pPr algn="just">
              <a:lnSpc>
                <a:spcPct val="150000"/>
              </a:lnSpc>
              <a:buFont typeface="Wingdings" panose="05000000000000000000" pitchFamily="2" charset="2"/>
              <a:buChar char="§"/>
            </a:pPr>
            <a:r>
              <a:rPr lang="en-IN" sz="2000" dirty="0"/>
              <a:t>Revision of </a:t>
            </a:r>
            <a:r>
              <a:rPr lang="en-US" sz="2000" dirty="0"/>
              <a:t>Database Management Systems.</a:t>
            </a:r>
            <a:endParaRPr lang="en-IN" sz="2000" dirty="0"/>
          </a:p>
          <a:p>
            <a:pPr marL="0" indent="0" algn="just">
              <a:lnSpc>
                <a:spcPct val="150000"/>
              </a:lnSpc>
              <a:buFont typeface="Arial" pitchFamily="34" charset="0"/>
              <a:buNone/>
            </a:pPr>
            <a:endParaRPr lang="en-IN" sz="1650" b="1" dirty="0"/>
          </a:p>
        </p:txBody>
      </p:sp>
    </p:spTree>
    <p:extLst>
      <p:ext uri="{BB962C8B-B14F-4D97-AF65-F5344CB8AC3E}">
        <p14:creationId xmlns:p14="http://schemas.microsoft.com/office/powerpoint/2010/main" val="6479248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8A9BD3D-F78F-4F9F-9BC2-7407616CFA9F}"/>
              </a:ext>
            </a:extLst>
          </p:cNvPr>
          <p:cNvSpPr>
            <a:spLocks noGrp="1"/>
          </p:cNvSpPr>
          <p:nvPr>
            <p:ph type="title"/>
          </p:nvPr>
        </p:nvSpPr>
        <p:spPr>
          <a:xfrm>
            <a:off x="457200" y="884236"/>
            <a:ext cx="4114800" cy="868364"/>
          </a:xfrm>
        </p:spPr>
        <p:txBody>
          <a:bodyPr>
            <a:normAutofit/>
          </a:bodyPr>
          <a:lstStyle/>
          <a:p>
            <a:r>
              <a:rPr lang="en-IN" sz="2200" b="1" dirty="0"/>
              <a:t>About MongoDB</a:t>
            </a:r>
            <a:br>
              <a:rPr lang="en-IN" sz="2200" b="1" dirty="0"/>
            </a:br>
            <a:endParaRPr lang="en-IN" sz="2200" dirty="0"/>
          </a:p>
        </p:txBody>
      </p:sp>
      <p:sp>
        <p:nvSpPr>
          <p:cNvPr id="3" name="Content Placeholder 2">
            <a:extLst>
              <a:ext uri="{FF2B5EF4-FFF2-40B4-BE49-F238E27FC236}">
                <a16:creationId xmlns:a16="http://schemas.microsoft.com/office/drawing/2014/main" xmlns="" id="{E5425D62-881B-483A-81F7-FF0FE3EEF103}"/>
              </a:ext>
            </a:extLst>
          </p:cNvPr>
          <p:cNvSpPr>
            <a:spLocks noGrp="1"/>
          </p:cNvSpPr>
          <p:nvPr>
            <p:ph idx="1"/>
          </p:nvPr>
        </p:nvSpPr>
        <p:spPr>
          <a:xfrm>
            <a:off x="304800" y="1295400"/>
            <a:ext cx="8382000" cy="4830763"/>
          </a:xfrm>
        </p:spPr>
        <p:txBody>
          <a:bodyPr>
            <a:normAutofit/>
          </a:bodyPr>
          <a:lstStyle/>
          <a:p>
            <a:r>
              <a:rPr lang="en-IN" sz="2200" dirty="0"/>
              <a:t>MongoDB is an open-source document database and leading NoSQL database. MongoDB is written in C++. </a:t>
            </a:r>
          </a:p>
          <a:p>
            <a:r>
              <a:rPr lang="en-IN" sz="2200" dirty="0"/>
              <a:t>This study will give you great understanding on MongoDB concepts needed to create and deploy a highly scalable and performance-oriented database. </a:t>
            </a:r>
          </a:p>
          <a:p>
            <a:endParaRPr lang="en-IN" sz="2200" dirty="0"/>
          </a:p>
        </p:txBody>
      </p:sp>
      <p:sp>
        <p:nvSpPr>
          <p:cNvPr id="4" name="Date Placeholder 3">
            <a:extLst>
              <a:ext uri="{FF2B5EF4-FFF2-40B4-BE49-F238E27FC236}">
                <a16:creationId xmlns:a16="http://schemas.microsoft.com/office/drawing/2014/main" xmlns="" id="{BF410B0F-8FCA-44C8-B540-05ADD28C806E}"/>
              </a:ext>
            </a:extLst>
          </p:cNvPr>
          <p:cNvSpPr>
            <a:spLocks noGrp="1"/>
          </p:cNvSpPr>
          <p:nvPr>
            <p:ph type="dt" sz="half" idx="10"/>
          </p:nvPr>
        </p:nvSpPr>
        <p:spPr/>
        <p:txBody>
          <a:bodyPr/>
          <a:lstStyle/>
          <a:p>
            <a:fld id="{C1050088-2993-4A90-BC37-24DD549F420F}" type="datetime1">
              <a:rPr lang="en-US" smtClean="0"/>
              <a:pPr/>
              <a:t>09/05/22</a:t>
            </a:fld>
            <a:endParaRPr lang="en-US" dirty="0"/>
          </a:p>
        </p:txBody>
      </p:sp>
      <p:sp>
        <p:nvSpPr>
          <p:cNvPr id="5" name="Footer Placeholder 4">
            <a:extLst>
              <a:ext uri="{FF2B5EF4-FFF2-40B4-BE49-F238E27FC236}">
                <a16:creationId xmlns:a16="http://schemas.microsoft.com/office/drawing/2014/main" xmlns="" id="{460F740A-7FD1-4AC0-BB6C-2E556B2CE365}"/>
              </a:ext>
            </a:extLst>
          </p:cNvPr>
          <p:cNvSpPr>
            <a:spLocks noGrp="1"/>
          </p:cNvSpPr>
          <p:nvPr>
            <p:ph type="ftr" sz="quarter" idx="11"/>
          </p:nvPr>
        </p:nvSpPr>
        <p:spPr/>
        <p:txBody>
          <a:bodyPr/>
          <a:lstStyle/>
          <a:p>
            <a:r>
              <a:rPr lang="en-US"/>
              <a:t>Mr. SOVERS SINGH BISHT                  UNIT 05</a:t>
            </a:r>
            <a:endParaRPr lang="en-US" dirty="0"/>
          </a:p>
        </p:txBody>
      </p:sp>
      <p:sp>
        <p:nvSpPr>
          <p:cNvPr id="6" name="Slide Number Placeholder 5">
            <a:extLst>
              <a:ext uri="{FF2B5EF4-FFF2-40B4-BE49-F238E27FC236}">
                <a16:creationId xmlns:a16="http://schemas.microsoft.com/office/drawing/2014/main" xmlns="" id="{DA342C0F-4E80-4871-80B0-077CFE76B4C4}"/>
              </a:ext>
            </a:extLst>
          </p:cNvPr>
          <p:cNvSpPr>
            <a:spLocks noGrp="1"/>
          </p:cNvSpPr>
          <p:nvPr>
            <p:ph type="sldNum" sz="quarter" idx="12"/>
          </p:nvPr>
        </p:nvSpPr>
        <p:spPr/>
        <p:txBody>
          <a:bodyPr/>
          <a:lstStyle/>
          <a:p>
            <a:fld id="{B6F15528-21DE-4FAA-801E-634DDDAF4B2B}" type="slidenum">
              <a:rPr lang="en-US" smtClean="0"/>
              <a:pPr/>
              <a:t>43</a:t>
            </a:fld>
            <a:endParaRPr lang="en-US" dirty="0"/>
          </a:p>
        </p:txBody>
      </p:sp>
      <p:sp>
        <p:nvSpPr>
          <p:cNvPr id="7" name="Title 1">
            <a:extLst>
              <a:ext uri="{FF2B5EF4-FFF2-40B4-BE49-F238E27FC236}">
                <a16:creationId xmlns:a16="http://schemas.microsoft.com/office/drawing/2014/main" xmlns="" id="{870E798F-353C-4D8F-9B93-449AB55B3F52}"/>
              </a:ext>
            </a:extLst>
          </p:cNvPr>
          <p:cNvSpPr txBox="1">
            <a:spLocks/>
          </p:cNvSpPr>
          <p:nvPr/>
        </p:nvSpPr>
        <p:spPr>
          <a:xfrm>
            <a:off x="1374058"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dirty="0">
                <a:cs typeface="Times New Roman" panose="02020603050405020304" pitchFamily="18" charset="0"/>
              </a:rPr>
              <a:t>NoSQL Databases: Introduction to NoSQL &amp; MongoDB</a:t>
            </a:r>
          </a:p>
        </p:txBody>
      </p:sp>
      <p:pic>
        <p:nvPicPr>
          <p:cNvPr id="8" name="Picture 7">
            <a:extLst>
              <a:ext uri="{FF2B5EF4-FFF2-40B4-BE49-F238E27FC236}">
                <a16:creationId xmlns:a16="http://schemas.microsoft.com/office/drawing/2014/main" xmlns="" id="{15D3075C-0F2B-4588-B227-30780F621B37}"/>
              </a:ext>
            </a:extLst>
          </p:cNvPr>
          <p:cNvPicPr>
            <a:picLocks noChangeAspect="1"/>
          </p:cNvPicPr>
          <p:nvPr/>
        </p:nvPicPr>
        <p:blipFill>
          <a:blip r:embed="rId2"/>
          <a:stretch>
            <a:fillRect/>
          </a:stretch>
        </p:blipFill>
        <p:spPr>
          <a:xfrm>
            <a:off x="0" y="0"/>
            <a:ext cx="1384300" cy="812800"/>
          </a:xfrm>
          <a:prstGeom prst="rect">
            <a:avLst/>
          </a:prstGeom>
        </p:spPr>
      </p:pic>
    </p:spTree>
    <p:extLst>
      <p:ext uri="{BB962C8B-B14F-4D97-AF65-F5344CB8AC3E}">
        <p14:creationId xmlns:p14="http://schemas.microsoft.com/office/powerpoint/2010/main" val="132823174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8A9BD3D-F78F-4F9F-9BC2-7407616CFA9F}"/>
              </a:ext>
            </a:extLst>
          </p:cNvPr>
          <p:cNvSpPr>
            <a:spLocks noGrp="1"/>
          </p:cNvSpPr>
          <p:nvPr>
            <p:ph type="title"/>
          </p:nvPr>
        </p:nvSpPr>
        <p:spPr>
          <a:xfrm>
            <a:off x="457200" y="914399"/>
            <a:ext cx="8229600" cy="685801"/>
          </a:xfrm>
        </p:spPr>
        <p:txBody>
          <a:bodyPr>
            <a:noAutofit/>
          </a:bodyPr>
          <a:lstStyle/>
          <a:p>
            <a:r>
              <a:rPr lang="en-IN" sz="2200" b="1" dirty="0"/>
              <a:t>MongoDB </a:t>
            </a:r>
            <a:br>
              <a:rPr lang="en-IN" sz="2200" b="1" dirty="0"/>
            </a:br>
            <a:endParaRPr lang="en-IN" sz="2200" dirty="0"/>
          </a:p>
        </p:txBody>
      </p:sp>
      <p:sp>
        <p:nvSpPr>
          <p:cNvPr id="3" name="Content Placeholder 2">
            <a:extLst>
              <a:ext uri="{FF2B5EF4-FFF2-40B4-BE49-F238E27FC236}">
                <a16:creationId xmlns:a16="http://schemas.microsoft.com/office/drawing/2014/main" xmlns="" id="{E5425D62-881B-483A-81F7-FF0FE3EEF103}"/>
              </a:ext>
            </a:extLst>
          </p:cNvPr>
          <p:cNvSpPr>
            <a:spLocks noGrp="1"/>
          </p:cNvSpPr>
          <p:nvPr>
            <p:ph idx="1"/>
          </p:nvPr>
        </p:nvSpPr>
        <p:spPr>
          <a:xfrm>
            <a:off x="495300" y="1296987"/>
            <a:ext cx="8458200" cy="5059363"/>
          </a:xfrm>
        </p:spPr>
        <p:txBody>
          <a:bodyPr>
            <a:normAutofit fontScale="55000" lnSpcReduction="20000"/>
          </a:bodyPr>
          <a:lstStyle/>
          <a:p>
            <a:r>
              <a:rPr lang="en-IN" dirty="0"/>
              <a:t>MongoDB is a cross-platform, document oriented database that provides, high performance, high availability, and easy scalability. MongoDB works on concept of collection and document. </a:t>
            </a:r>
          </a:p>
          <a:p>
            <a:r>
              <a:rPr lang="en-IN" b="1" dirty="0"/>
              <a:t>Database </a:t>
            </a:r>
          </a:p>
          <a:p>
            <a:r>
              <a:rPr lang="en-IN" dirty="0"/>
              <a:t>Database is a physical container for collections. Each database gets its own set of files on the file system. A single MongoDB server typically has multiple databases. </a:t>
            </a:r>
          </a:p>
          <a:p>
            <a:r>
              <a:rPr lang="en-IN" b="1" dirty="0"/>
              <a:t>Collection </a:t>
            </a:r>
          </a:p>
          <a:p>
            <a:r>
              <a:rPr lang="en-IN" dirty="0"/>
              <a:t>Collection is a group of MongoDB documents. It is the equivalent of an RDBMS table. A collection exists within a single database. Collections do not enforce a schema. Documents within a collection can have different fields. Typically, all documents in a collection are of similar or related purpose. </a:t>
            </a:r>
          </a:p>
          <a:p>
            <a:r>
              <a:rPr lang="en-IN" b="1" dirty="0"/>
              <a:t>Document </a:t>
            </a:r>
          </a:p>
          <a:p>
            <a:r>
              <a:rPr lang="en-IN" dirty="0"/>
              <a:t>A document is a set of key-value pairs. Documents have dynamic schema. Dynamic schema means that documents in the same collection do not need to have the same set of fields or structure, and common fields in a collection's documents may hold different types of data. </a:t>
            </a:r>
          </a:p>
          <a:p>
            <a:r>
              <a:rPr lang="en-IN" dirty="0"/>
              <a:t>The following table shows the relationship of RDBMS terminology with MongoDB. </a:t>
            </a:r>
          </a:p>
        </p:txBody>
      </p:sp>
      <p:sp>
        <p:nvSpPr>
          <p:cNvPr id="4" name="Date Placeholder 3">
            <a:extLst>
              <a:ext uri="{FF2B5EF4-FFF2-40B4-BE49-F238E27FC236}">
                <a16:creationId xmlns:a16="http://schemas.microsoft.com/office/drawing/2014/main" xmlns="" id="{BF410B0F-8FCA-44C8-B540-05ADD28C806E}"/>
              </a:ext>
            </a:extLst>
          </p:cNvPr>
          <p:cNvSpPr>
            <a:spLocks noGrp="1"/>
          </p:cNvSpPr>
          <p:nvPr>
            <p:ph type="dt" sz="half" idx="10"/>
          </p:nvPr>
        </p:nvSpPr>
        <p:spPr/>
        <p:txBody>
          <a:bodyPr/>
          <a:lstStyle/>
          <a:p>
            <a:fld id="{DCC2DE20-5755-4CA4-81B4-4BC3DC8E659F}" type="datetime1">
              <a:rPr lang="en-US" smtClean="0"/>
              <a:pPr/>
              <a:t>09/05/22</a:t>
            </a:fld>
            <a:endParaRPr lang="en-US" dirty="0"/>
          </a:p>
        </p:txBody>
      </p:sp>
      <p:sp>
        <p:nvSpPr>
          <p:cNvPr id="5" name="Footer Placeholder 4">
            <a:extLst>
              <a:ext uri="{FF2B5EF4-FFF2-40B4-BE49-F238E27FC236}">
                <a16:creationId xmlns:a16="http://schemas.microsoft.com/office/drawing/2014/main" xmlns="" id="{460F740A-7FD1-4AC0-BB6C-2E556B2CE365}"/>
              </a:ext>
            </a:extLst>
          </p:cNvPr>
          <p:cNvSpPr>
            <a:spLocks noGrp="1"/>
          </p:cNvSpPr>
          <p:nvPr>
            <p:ph type="ftr" sz="quarter" idx="11"/>
          </p:nvPr>
        </p:nvSpPr>
        <p:spPr/>
        <p:txBody>
          <a:bodyPr/>
          <a:lstStyle/>
          <a:p>
            <a:r>
              <a:rPr lang="en-US"/>
              <a:t>Mr. SOVERS SINGH BISHT                  UNIT 05</a:t>
            </a:r>
            <a:endParaRPr lang="en-US" dirty="0"/>
          </a:p>
        </p:txBody>
      </p:sp>
      <p:sp>
        <p:nvSpPr>
          <p:cNvPr id="6" name="Slide Number Placeholder 5">
            <a:extLst>
              <a:ext uri="{FF2B5EF4-FFF2-40B4-BE49-F238E27FC236}">
                <a16:creationId xmlns:a16="http://schemas.microsoft.com/office/drawing/2014/main" xmlns="" id="{DA342C0F-4E80-4871-80B0-077CFE76B4C4}"/>
              </a:ext>
            </a:extLst>
          </p:cNvPr>
          <p:cNvSpPr>
            <a:spLocks noGrp="1"/>
          </p:cNvSpPr>
          <p:nvPr>
            <p:ph type="sldNum" sz="quarter" idx="12"/>
          </p:nvPr>
        </p:nvSpPr>
        <p:spPr/>
        <p:txBody>
          <a:bodyPr/>
          <a:lstStyle/>
          <a:p>
            <a:fld id="{B6F15528-21DE-4FAA-801E-634DDDAF4B2B}" type="slidenum">
              <a:rPr lang="en-US" smtClean="0"/>
              <a:pPr/>
              <a:t>44</a:t>
            </a:fld>
            <a:endParaRPr lang="en-US" dirty="0"/>
          </a:p>
        </p:txBody>
      </p:sp>
      <p:sp>
        <p:nvSpPr>
          <p:cNvPr id="7" name="Title 1">
            <a:extLst>
              <a:ext uri="{FF2B5EF4-FFF2-40B4-BE49-F238E27FC236}">
                <a16:creationId xmlns:a16="http://schemas.microsoft.com/office/drawing/2014/main" xmlns="" id="{54679677-6B03-42DC-BEDB-272C6E5A9F31}"/>
              </a:ext>
            </a:extLst>
          </p:cNvPr>
          <p:cNvSpPr txBox="1">
            <a:spLocks/>
          </p:cNvSpPr>
          <p:nvPr/>
        </p:nvSpPr>
        <p:spPr>
          <a:xfrm>
            <a:off x="1374058"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dirty="0">
                <a:cs typeface="Times New Roman" panose="02020603050405020304" pitchFamily="18" charset="0"/>
              </a:rPr>
              <a:t>NoSQL Databases: Introduction to NoSQL &amp; MongoDB</a:t>
            </a:r>
          </a:p>
        </p:txBody>
      </p:sp>
      <p:pic>
        <p:nvPicPr>
          <p:cNvPr id="8" name="Picture 7">
            <a:extLst>
              <a:ext uri="{FF2B5EF4-FFF2-40B4-BE49-F238E27FC236}">
                <a16:creationId xmlns:a16="http://schemas.microsoft.com/office/drawing/2014/main" xmlns="" id="{1165127A-60B4-4E24-BD2B-14395DD26377}"/>
              </a:ext>
            </a:extLst>
          </p:cNvPr>
          <p:cNvPicPr>
            <a:picLocks noChangeAspect="1"/>
          </p:cNvPicPr>
          <p:nvPr/>
        </p:nvPicPr>
        <p:blipFill>
          <a:blip r:embed="rId2"/>
          <a:stretch>
            <a:fillRect/>
          </a:stretch>
        </p:blipFill>
        <p:spPr>
          <a:xfrm>
            <a:off x="0" y="0"/>
            <a:ext cx="1384300" cy="812800"/>
          </a:xfrm>
          <a:prstGeom prst="rect">
            <a:avLst/>
          </a:prstGeom>
        </p:spPr>
      </p:pic>
    </p:spTree>
    <p:extLst>
      <p:ext uri="{BB962C8B-B14F-4D97-AF65-F5344CB8AC3E}">
        <p14:creationId xmlns:p14="http://schemas.microsoft.com/office/powerpoint/2010/main" val="238088232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6">
            <a:extLst>
              <a:ext uri="{FF2B5EF4-FFF2-40B4-BE49-F238E27FC236}">
                <a16:creationId xmlns:a16="http://schemas.microsoft.com/office/drawing/2014/main" xmlns="" id="{DCDC700B-3E24-4F6A-87FB-9831F7C878D0}"/>
              </a:ext>
            </a:extLst>
          </p:cNvPr>
          <p:cNvGraphicFramePr>
            <a:graphicFrameLocks noGrp="1"/>
          </p:cNvGraphicFramePr>
          <p:nvPr>
            <p:ph idx="1"/>
          </p:nvPr>
        </p:nvGraphicFramePr>
        <p:xfrm>
          <a:off x="0" y="685801"/>
          <a:ext cx="9144000" cy="5867399"/>
        </p:xfrm>
        <a:graphic>
          <a:graphicData uri="http://schemas.openxmlformats.org/drawingml/2006/table">
            <a:tbl>
              <a:tblPr firstRow="1" firstCol="1" bandRow="1">
                <a:tableStyleId>{5C22544A-7EE6-4342-B048-85BDC9FD1C3A}</a:tableStyleId>
              </a:tblPr>
              <a:tblGrid>
                <a:gridCol w="4557866">
                  <a:extLst>
                    <a:ext uri="{9D8B030D-6E8A-4147-A177-3AD203B41FA5}">
                      <a16:colId xmlns:a16="http://schemas.microsoft.com/office/drawing/2014/main" xmlns="" val="1035475332"/>
                    </a:ext>
                  </a:extLst>
                </a:gridCol>
                <a:gridCol w="4586134">
                  <a:extLst>
                    <a:ext uri="{9D8B030D-6E8A-4147-A177-3AD203B41FA5}">
                      <a16:colId xmlns:a16="http://schemas.microsoft.com/office/drawing/2014/main" xmlns="" val="2592697962"/>
                    </a:ext>
                  </a:extLst>
                </a:gridCol>
              </a:tblGrid>
              <a:tr h="558895">
                <a:tc>
                  <a:txBody>
                    <a:bodyPr/>
                    <a:lstStyle/>
                    <a:p>
                      <a:pPr marL="6350" marR="6985" indent="-6350" algn="ctr">
                        <a:lnSpc>
                          <a:spcPct val="107000"/>
                        </a:lnSpc>
                        <a:spcAft>
                          <a:spcPts val="0"/>
                        </a:spcAft>
                      </a:pPr>
                      <a:r>
                        <a:rPr lang="en-IN" sz="1800" dirty="0">
                          <a:effectLst/>
                        </a:rPr>
                        <a:t>RDBMS </a:t>
                      </a:r>
                      <a:endParaRPr lang="en-IN" sz="1800"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73025" marR="73025" marT="33655" marB="0"/>
                </a:tc>
                <a:tc>
                  <a:txBody>
                    <a:bodyPr/>
                    <a:lstStyle/>
                    <a:p>
                      <a:pPr marL="635" indent="-6350" algn="ctr">
                        <a:lnSpc>
                          <a:spcPct val="107000"/>
                        </a:lnSpc>
                        <a:spcAft>
                          <a:spcPts val="0"/>
                        </a:spcAft>
                      </a:pPr>
                      <a:r>
                        <a:rPr lang="en-IN" sz="1800">
                          <a:effectLst/>
                        </a:rPr>
                        <a:t>MongoDB </a:t>
                      </a:r>
                      <a:endParaRPr lang="en-IN" sz="180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73025" marR="73025" marT="33655" marB="0"/>
                </a:tc>
                <a:extLst>
                  <a:ext uri="{0D108BD9-81ED-4DB2-BD59-A6C34878D82A}">
                    <a16:rowId xmlns:a16="http://schemas.microsoft.com/office/drawing/2014/main" xmlns="" val="3838650175"/>
                  </a:ext>
                </a:extLst>
              </a:tr>
              <a:tr h="564993">
                <a:tc>
                  <a:txBody>
                    <a:bodyPr/>
                    <a:lstStyle/>
                    <a:p>
                      <a:pPr marL="6350" marR="5715" indent="-6350" algn="ctr">
                        <a:lnSpc>
                          <a:spcPct val="107000"/>
                        </a:lnSpc>
                        <a:spcAft>
                          <a:spcPts val="0"/>
                        </a:spcAft>
                      </a:pPr>
                      <a:r>
                        <a:rPr lang="en-IN" sz="1800" dirty="0">
                          <a:effectLst/>
                        </a:rPr>
                        <a:t>Database </a:t>
                      </a:r>
                      <a:endParaRPr lang="en-IN" sz="1800"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73025" marR="73025" marT="33655" marB="0"/>
                </a:tc>
                <a:tc>
                  <a:txBody>
                    <a:bodyPr/>
                    <a:lstStyle/>
                    <a:p>
                      <a:pPr marL="1270" indent="-6350" algn="ctr">
                        <a:lnSpc>
                          <a:spcPct val="107000"/>
                        </a:lnSpc>
                        <a:spcAft>
                          <a:spcPts val="0"/>
                        </a:spcAft>
                      </a:pPr>
                      <a:r>
                        <a:rPr lang="en-IN" sz="1800" dirty="0">
                          <a:effectLst/>
                        </a:rPr>
                        <a:t>Database </a:t>
                      </a:r>
                      <a:endParaRPr lang="en-IN" sz="1800"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73025" marR="73025" marT="33655" marB="0"/>
                </a:tc>
                <a:extLst>
                  <a:ext uri="{0D108BD9-81ED-4DB2-BD59-A6C34878D82A}">
                    <a16:rowId xmlns:a16="http://schemas.microsoft.com/office/drawing/2014/main" xmlns="" val="765576916"/>
                  </a:ext>
                </a:extLst>
              </a:tr>
              <a:tr h="560930">
                <a:tc>
                  <a:txBody>
                    <a:bodyPr/>
                    <a:lstStyle/>
                    <a:p>
                      <a:pPr marL="6350" marR="4445" indent="-6350" algn="ctr">
                        <a:lnSpc>
                          <a:spcPct val="107000"/>
                        </a:lnSpc>
                        <a:spcAft>
                          <a:spcPts val="0"/>
                        </a:spcAft>
                      </a:pPr>
                      <a:r>
                        <a:rPr lang="en-IN" sz="1800" dirty="0">
                          <a:effectLst/>
                        </a:rPr>
                        <a:t>Table </a:t>
                      </a:r>
                      <a:endParaRPr lang="en-IN" sz="1800"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73025" marR="73025" marT="33655" marB="0"/>
                </a:tc>
                <a:tc>
                  <a:txBody>
                    <a:bodyPr/>
                    <a:lstStyle/>
                    <a:p>
                      <a:pPr marL="6350" marR="635" indent="-6350" algn="ctr">
                        <a:lnSpc>
                          <a:spcPct val="107000"/>
                        </a:lnSpc>
                        <a:spcAft>
                          <a:spcPts val="0"/>
                        </a:spcAft>
                      </a:pPr>
                      <a:r>
                        <a:rPr lang="en-IN" sz="1800">
                          <a:effectLst/>
                        </a:rPr>
                        <a:t>Collection </a:t>
                      </a:r>
                      <a:endParaRPr lang="en-IN" sz="180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73025" marR="73025" marT="33655" marB="0"/>
                </a:tc>
                <a:extLst>
                  <a:ext uri="{0D108BD9-81ED-4DB2-BD59-A6C34878D82A}">
                    <a16:rowId xmlns:a16="http://schemas.microsoft.com/office/drawing/2014/main" xmlns="" val="728562905"/>
                  </a:ext>
                </a:extLst>
              </a:tr>
              <a:tr h="560930">
                <a:tc>
                  <a:txBody>
                    <a:bodyPr/>
                    <a:lstStyle/>
                    <a:p>
                      <a:pPr marL="6350" marR="4445" indent="-6350" algn="ctr">
                        <a:lnSpc>
                          <a:spcPct val="107000"/>
                        </a:lnSpc>
                        <a:spcAft>
                          <a:spcPts val="0"/>
                        </a:spcAft>
                      </a:pPr>
                      <a:r>
                        <a:rPr lang="en-IN" sz="1800" dirty="0">
                          <a:effectLst/>
                        </a:rPr>
                        <a:t>Tuple/Row </a:t>
                      </a:r>
                      <a:endParaRPr lang="en-IN" sz="1800"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73025" marR="73025" marT="33655" marB="0"/>
                </a:tc>
                <a:tc>
                  <a:txBody>
                    <a:bodyPr/>
                    <a:lstStyle/>
                    <a:p>
                      <a:pPr marL="6350" indent="-6350" algn="ctr">
                        <a:lnSpc>
                          <a:spcPct val="107000"/>
                        </a:lnSpc>
                        <a:spcAft>
                          <a:spcPts val="0"/>
                        </a:spcAft>
                      </a:pPr>
                      <a:r>
                        <a:rPr lang="en-IN" sz="1800" dirty="0">
                          <a:effectLst/>
                        </a:rPr>
                        <a:t>Document </a:t>
                      </a:r>
                      <a:endParaRPr lang="en-IN" sz="1800"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73025" marR="73025" marT="33655" marB="0"/>
                </a:tc>
                <a:extLst>
                  <a:ext uri="{0D108BD9-81ED-4DB2-BD59-A6C34878D82A}">
                    <a16:rowId xmlns:a16="http://schemas.microsoft.com/office/drawing/2014/main" xmlns="" val="429706726"/>
                  </a:ext>
                </a:extLst>
              </a:tr>
              <a:tr h="562961">
                <a:tc>
                  <a:txBody>
                    <a:bodyPr/>
                    <a:lstStyle/>
                    <a:p>
                      <a:pPr marL="6350" marR="3175" indent="-6350" algn="ctr">
                        <a:lnSpc>
                          <a:spcPct val="107000"/>
                        </a:lnSpc>
                        <a:spcAft>
                          <a:spcPts val="0"/>
                        </a:spcAft>
                      </a:pPr>
                      <a:r>
                        <a:rPr lang="en-IN" sz="1800" dirty="0">
                          <a:effectLst/>
                        </a:rPr>
                        <a:t>column </a:t>
                      </a:r>
                      <a:endParaRPr lang="en-IN" sz="1800"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73025" marR="73025" marT="33655" marB="0"/>
                </a:tc>
                <a:tc>
                  <a:txBody>
                    <a:bodyPr/>
                    <a:lstStyle/>
                    <a:p>
                      <a:pPr marL="1270" indent="-6350" algn="ctr">
                        <a:lnSpc>
                          <a:spcPct val="107000"/>
                        </a:lnSpc>
                        <a:spcAft>
                          <a:spcPts val="0"/>
                        </a:spcAft>
                      </a:pPr>
                      <a:r>
                        <a:rPr lang="en-IN" sz="1800" dirty="0">
                          <a:effectLst/>
                        </a:rPr>
                        <a:t>Field </a:t>
                      </a:r>
                      <a:endParaRPr lang="en-IN" sz="1800"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73025" marR="73025" marT="33655" marB="0"/>
                </a:tc>
                <a:extLst>
                  <a:ext uri="{0D108BD9-81ED-4DB2-BD59-A6C34878D82A}">
                    <a16:rowId xmlns:a16="http://schemas.microsoft.com/office/drawing/2014/main" xmlns="" val="1494974217"/>
                  </a:ext>
                </a:extLst>
              </a:tr>
              <a:tr h="560930">
                <a:tc>
                  <a:txBody>
                    <a:bodyPr/>
                    <a:lstStyle/>
                    <a:p>
                      <a:pPr marL="6350" marR="3175" indent="-6350" algn="ctr">
                        <a:lnSpc>
                          <a:spcPct val="107000"/>
                        </a:lnSpc>
                        <a:spcAft>
                          <a:spcPts val="0"/>
                        </a:spcAft>
                      </a:pPr>
                      <a:r>
                        <a:rPr lang="en-IN" sz="1800" dirty="0">
                          <a:effectLst/>
                        </a:rPr>
                        <a:t>Table Join </a:t>
                      </a:r>
                      <a:endParaRPr lang="en-IN" sz="1800"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73025" marR="73025" marT="33655" marB="0"/>
                </a:tc>
                <a:tc>
                  <a:txBody>
                    <a:bodyPr/>
                    <a:lstStyle/>
                    <a:p>
                      <a:pPr marL="6350" marR="1270" indent="-6350" algn="ctr">
                        <a:lnSpc>
                          <a:spcPct val="107000"/>
                        </a:lnSpc>
                        <a:spcAft>
                          <a:spcPts val="0"/>
                        </a:spcAft>
                      </a:pPr>
                      <a:r>
                        <a:rPr lang="en-IN" sz="1800" dirty="0">
                          <a:effectLst/>
                        </a:rPr>
                        <a:t>Embedded Documents </a:t>
                      </a:r>
                      <a:endParaRPr lang="en-IN" sz="1800"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73025" marR="73025" marT="33655" marB="0"/>
                </a:tc>
                <a:extLst>
                  <a:ext uri="{0D108BD9-81ED-4DB2-BD59-A6C34878D82A}">
                    <a16:rowId xmlns:a16="http://schemas.microsoft.com/office/drawing/2014/main" xmlns="" val="2013940373"/>
                  </a:ext>
                </a:extLst>
              </a:tr>
              <a:tr h="809892">
                <a:tc>
                  <a:txBody>
                    <a:bodyPr/>
                    <a:lstStyle/>
                    <a:p>
                      <a:pPr marL="6350" marR="5080" indent="-6350" algn="ctr">
                        <a:lnSpc>
                          <a:spcPct val="107000"/>
                        </a:lnSpc>
                        <a:spcAft>
                          <a:spcPts val="0"/>
                        </a:spcAft>
                      </a:pPr>
                      <a:r>
                        <a:rPr lang="en-IN" sz="1800" dirty="0">
                          <a:effectLst/>
                        </a:rPr>
                        <a:t>Primary Key </a:t>
                      </a:r>
                      <a:endParaRPr lang="en-IN" sz="1800"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73025" marR="73025" marT="33655" marB="0"/>
                </a:tc>
                <a:tc>
                  <a:txBody>
                    <a:bodyPr/>
                    <a:lstStyle/>
                    <a:p>
                      <a:pPr marL="6350" indent="-6350" algn="ctr">
                        <a:lnSpc>
                          <a:spcPct val="107000"/>
                        </a:lnSpc>
                        <a:spcAft>
                          <a:spcPts val="0"/>
                        </a:spcAft>
                      </a:pPr>
                      <a:r>
                        <a:rPr lang="en-IN" sz="1800" dirty="0">
                          <a:effectLst/>
                        </a:rPr>
                        <a:t>Primary Key (Default key _id provided by </a:t>
                      </a:r>
                      <a:r>
                        <a:rPr lang="en-IN" sz="1800" dirty="0" err="1">
                          <a:effectLst/>
                        </a:rPr>
                        <a:t>mongodb</a:t>
                      </a:r>
                      <a:r>
                        <a:rPr lang="en-IN" sz="1800" dirty="0">
                          <a:effectLst/>
                        </a:rPr>
                        <a:t> itself) </a:t>
                      </a:r>
                      <a:endParaRPr lang="en-IN" sz="1800"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73025" marR="73025" marT="33655" marB="0"/>
                </a:tc>
                <a:extLst>
                  <a:ext uri="{0D108BD9-81ED-4DB2-BD59-A6C34878D82A}">
                    <a16:rowId xmlns:a16="http://schemas.microsoft.com/office/drawing/2014/main" xmlns="" val="4088723195"/>
                  </a:ext>
                </a:extLst>
              </a:tr>
              <a:tr h="560930">
                <a:tc gridSpan="2">
                  <a:txBody>
                    <a:bodyPr/>
                    <a:lstStyle/>
                    <a:p>
                      <a:pPr marL="6350" marR="3810" indent="-6350" algn="ctr">
                        <a:lnSpc>
                          <a:spcPct val="107000"/>
                        </a:lnSpc>
                        <a:spcAft>
                          <a:spcPts val="0"/>
                        </a:spcAft>
                      </a:pPr>
                      <a:r>
                        <a:rPr lang="en-IN" sz="1800" dirty="0">
                          <a:effectLst/>
                        </a:rPr>
                        <a:t>Database Server and Client </a:t>
                      </a:r>
                      <a:endParaRPr lang="en-IN" sz="1800"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73025" marR="73025" marT="33655" marB="0"/>
                </a:tc>
                <a:tc hMerge="1">
                  <a:txBody>
                    <a:bodyPr/>
                    <a:lstStyle/>
                    <a:p>
                      <a:endParaRPr lang="en-IN"/>
                    </a:p>
                  </a:txBody>
                  <a:tcPr/>
                </a:tc>
                <a:extLst>
                  <a:ext uri="{0D108BD9-81ED-4DB2-BD59-A6C34878D82A}">
                    <a16:rowId xmlns:a16="http://schemas.microsoft.com/office/drawing/2014/main" xmlns="" val="3116759488"/>
                  </a:ext>
                </a:extLst>
              </a:tr>
              <a:tr h="562961">
                <a:tc>
                  <a:txBody>
                    <a:bodyPr/>
                    <a:lstStyle/>
                    <a:p>
                      <a:pPr marL="6350" marR="4445" indent="-6350" algn="ctr">
                        <a:lnSpc>
                          <a:spcPct val="107000"/>
                        </a:lnSpc>
                        <a:spcAft>
                          <a:spcPts val="0"/>
                        </a:spcAft>
                      </a:pPr>
                      <a:r>
                        <a:rPr lang="en-IN" sz="1800">
                          <a:effectLst/>
                        </a:rPr>
                        <a:t>Mysqld/Oracle </a:t>
                      </a:r>
                      <a:endParaRPr lang="en-IN" sz="180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73025" marR="73025" marT="33655" marB="0"/>
                </a:tc>
                <a:tc>
                  <a:txBody>
                    <a:bodyPr/>
                    <a:lstStyle/>
                    <a:p>
                      <a:pPr marL="6350" marR="1270" indent="-6350" algn="ctr">
                        <a:lnSpc>
                          <a:spcPct val="107000"/>
                        </a:lnSpc>
                        <a:spcAft>
                          <a:spcPts val="0"/>
                        </a:spcAft>
                      </a:pPr>
                      <a:r>
                        <a:rPr lang="en-IN" sz="1800" dirty="0" err="1">
                          <a:effectLst/>
                        </a:rPr>
                        <a:t>mongod</a:t>
                      </a:r>
                      <a:r>
                        <a:rPr lang="en-IN" sz="1800" dirty="0">
                          <a:effectLst/>
                        </a:rPr>
                        <a:t> </a:t>
                      </a:r>
                      <a:endParaRPr lang="en-IN" sz="1800"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73025" marR="73025" marT="33655" marB="0"/>
                </a:tc>
                <a:extLst>
                  <a:ext uri="{0D108BD9-81ED-4DB2-BD59-A6C34878D82A}">
                    <a16:rowId xmlns:a16="http://schemas.microsoft.com/office/drawing/2014/main" xmlns="" val="2905918453"/>
                  </a:ext>
                </a:extLst>
              </a:tr>
              <a:tr h="563977">
                <a:tc>
                  <a:txBody>
                    <a:bodyPr/>
                    <a:lstStyle/>
                    <a:p>
                      <a:pPr marL="6350" marR="1905" indent="-6350" algn="ctr">
                        <a:lnSpc>
                          <a:spcPct val="107000"/>
                        </a:lnSpc>
                        <a:spcAft>
                          <a:spcPts val="0"/>
                        </a:spcAft>
                      </a:pPr>
                      <a:r>
                        <a:rPr lang="en-IN" sz="1800">
                          <a:effectLst/>
                        </a:rPr>
                        <a:t>mysql/sqlplus </a:t>
                      </a:r>
                      <a:endParaRPr lang="en-IN" sz="180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73025" marR="73025" marT="33655" marB="0"/>
                </a:tc>
                <a:tc>
                  <a:txBody>
                    <a:bodyPr/>
                    <a:lstStyle/>
                    <a:p>
                      <a:pPr marL="6350" indent="-6350" algn="ctr">
                        <a:lnSpc>
                          <a:spcPct val="107000"/>
                        </a:lnSpc>
                        <a:spcAft>
                          <a:spcPts val="0"/>
                        </a:spcAft>
                      </a:pPr>
                      <a:r>
                        <a:rPr lang="en-IN" sz="1800" dirty="0">
                          <a:effectLst/>
                        </a:rPr>
                        <a:t>mongo </a:t>
                      </a:r>
                      <a:endParaRPr lang="en-IN" sz="1800"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73025" marR="73025" marT="33655" marB="0"/>
                </a:tc>
                <a:extLst>
                  <a:ext uri="{0D108BD9-81ED-4DB2-BD59-A6C34878D82A}">
                    <a16:rowId xmlns:a16="http://schemas.microsoft.com/office/drawing/2014/main" xmlns="" val="666858826"/>
                  </a:ext>
                </a:extLst>
              </a:tr>
            </a:tbl>
          </a:graphicData>
        </a:graphic>
      </p:graphicFrame>
      <p:sp>
        <p:nvSpPr>
          <p:cNvPr id="4" name="Date Placeholder 3">
            <a:extLst>
              <a:ext uri="{FF2B5EF4-FFF2-40B4-BE49-F238E27FC236}">
                <a16:creationId xmlns:a16="http://schemas.microsoft.com/office/drawing/2014/main" xmlns="" id="{BF410B0F-8FCA-44C8-B540-05ADD28C806E}"/>
              </a:ext>
            </a:extLst>
          </p:cNvPr>
          <p:cNvSpPr>
            <a:spLocks noGrp="1"/>
          </p:cNvSpPr>
          <p:nvPr>
            <p:ph type="dt" sz="half" idx="10"/>
          </p:nvPr>
        </p:nvSpPr>
        <p:spPr/>
        <p:txBody>
          <a:bodyPr/>
          <a:lstStyle/>
          <a:p>
            <a:fld id="{F819C449-90E2-42CE-B82D-DA468ABF8FD9}" type="datetime1">
              <a:rPr lang="en-US" smtClean="0"/>
              <a:pPr/>
              <a:t>09/05/22</a:t>
            </a:fld>
            <a:endParaRPr lang="en-US" dirty="0"/>
          </a:p>
        </p:txBody>
      </p:sp>
      <p:sp>
        <p:nvSpPr>
          <p:cNvPr id="5" name="Footer Placeholder 4">
            <a:extLst>
              <a:ext uri="{FF2B5EF4-FFF2-40B4-BE49-F238E27FC236}">
                <a16:creationId xmlns:a16="http://schemas.microsoft.com/office/drawing/2014/main" xmlns="" id="{460F740A-7FD1-4AC0-BB6C-2E556B2CE365}"/>
              </a:ext>
            </a:extLst>
          </p:cNvPr>
          <p:cNvSpPr>
            <a:spLocks noGrp="1"/>
          </p:cNvSpPr>
          <p:nvPr>
            <p:ph type="ftr" sz="quarter" idx="11"/>
          </p:nvPr>
        </p:nvSpPr>
        <p:spPr/>
        <p:txBody>
          <a:bodyPr/>
          <a:lstStyle/>
          <a:p>
            <a:r>
              <a:rPr lang="en-US"/>
              <a:t>Mr. SOVERS SINGH BISHT                  UNIT 05</a:t>
            </a:r>
            <a:endParaRPr lang="en-US" dirty="0"/>
          </a:p>
        </p:txBody>
      </p:sp>
      <p:sp>
        <p:nvSpPr>
          <p:cNvPr id="6" name="Slide Number Placeholder 5">
            <a:extLst>
              <a:ext uri="{FF2B5EF4-FFF2-40B4-BE49-F238E27FC236}">
                <a16:creationId xmlns:a16="http://schemas.microsoft.com/office/drawing/2014/main" xmlns="" id="{DA342C0F-4E80-4871-80B0-077CFE76B4C4}"/>
              </a:ext>
            </a:extLst>
          </p:cNvPr>
          <p:cNvSpPr>
            <a:spLocks noGrp="1"/>
          </p:cNvSpPr>
          <p:nvPr>
            <p:ph type="sldNum" sz="quarter" idx="12"/>
          </p:nvPr>
        </p:nvSpPr>
        <p:spPr/>
        <p:txBody>
          <a:bodyPr/>
          <a:lstStyle/>
          <a:p>
            <a:fld id="{B6F15528-21DE-4FAA-801E-634DDDAF4B2B}" type="slidenum">
              <a:rPr lang="en-US" smtClean="0"/>
              <a:pPr/>
              <a:t>45</a:t>
            </a:fld>
            <a:endParaRPr lang="en-US" dirty="0"/>
          </a:p>
        </p:txBody>
      </p:sp>
      <p:sp>
        <p:nvSpPr>
          <p:cNvPr id="8" name="Title 1">
            <a:extLst>
              <a:ext uri="{FF2B5EF4-FFF2-40B4-BE49-F238E27FC236}">
                <a16:creationId xmlns:a16="http://schemas.microsoft.com/office/drawing/2014/main" xmlns="" id="{E441C681-116A-4D76-9C9F-791BB4C12E3E}"/>
              </a:ext>
            </a:extLst>
          </p:cNvPr>
          <p:cNvSpPr txBox="1">
            <a:spLocks/>
          </p:cNvSpPr>
          <p:nvPr/>
        </p:nvSpPr>
        <p:spPr>
          <a:xfrm>
            <a:off x="1374058"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dirty="0">
                <a:cs typeface="Times New Roman" panose="02020603050405020304" pitchFamily="18" charset="0"/>
              </a:rPr>
              <a:t>NoSQL Databases: Introduction to NoSQL &amp; MongoDB</a:t>
            </a:r>
          </a:p>
        </p:txBody>
      </p:sp>
      <p:pic>
        <p:nvPicPr>
          <p:cNvPr id="9" name="Picture 8">
            <a:extLst>
              <a:ext uri="{FF2B5EF4-FFF2-40B4-BE49-F238E27FC236}">
                <a16:creationId xmlns:a16="http://schemas.microsoft.com/office/drawing/2014/main" xmlns="" id="{6C7B4BBE-0F54-487F-A120-93FD153A426E}"/>
              </a:ext>
            </a:extLst>
          </p:cNvPr>
          <p:cNvPicPr>
            <a:picLocks noChangeAspect="1"/>
          </p:cNvPicPr>
          <p:nvPr/>
        </p:nvPicPr>
        <p:blipFill>
          <a:blip r:embed="rId2"/>
          <a:stretch>
            <a:fillRect/>
          </a:stretch>
        </p:blipFill>
        <p:spPr>
          <a:xfrm>
            <a:off x="0" y="-27448"/>
            <a:ext cx="1384300" cy="812800"/>
          </a:xfrm>
          <a:prstGeom prst="rect">
            <a:avLst/>
          </a:prstGeom>
        </p:spPr>
      </p:pic>
    </p:spTree>
    <p:extLst>
      <p:ext uri="{BB962C8B-B14F-4D97-AF65-F5344CB8AC3E}">
        <p14:creationId xmlns:p14="http://schemas.microsoft.com/office/powerpoint/2010/main" val="37092636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798637"/>
            <a:ext cx="8229600" cy="4525963"/>
          </a:xfrm>
        </p:spPr>
        <p:txBody>
          <a:bodyPr>
            <a:normAutofit/>
          </a:bodyPr>
          <a:lstStyle/>
          <a:p>
            <a:r>
              <a:rPr lang="en-US" sz="1800" dirty="0">
                <a:latin typeface="+mj-lt"/>
              </a:rPr>
              <a:t>Name comes from “Hu</a:t>
            </a:r>
            <a:r>
              <a:rPr lang="en-US" sz="1800" b="1" dirty="0">
                <a:solidFill>
                  <a:srgbClr val="FF0000"/>
                </a:solidFill>
                <a:latin typeface="+mj-lt"/>
              </a:rPr>
              <a:t>mongo</a:t>
            </a:r>
            <a:r>
              <a:rPr lang="en-US" sz="1800" dirty="0">
                <a:latin typeface="+mj-lt"/>
              </a:rPr>
              <a:t>us” &amp; huge data</a:t>
            </a:r>
          </a:p>
          <a:p>
            <a:endParaRPr lang="en-US" sz="1800" dirty="0">
              <a:latin typeface="+mj-lt"/>
            </a:endParaRPr>
          </a:p>
          <a:p>
            <a:r>
              <a:rPr lang="en-US" sz="1800" dirty="0">
                <a:latin typeface="+mj-lt"/>
              </a:rPr>
              <a:t>Written in C++, developed in 2009</a:t>
            </a:r>
          </a:p>
          <a:p>
            <a:endParaRPr lang="en-US" sz="1800" dirty="0">
              <a:latin typeface="+mj-lt"/>
            </a:endParaRPr>
          </a:p>
          <a:p>
            <a:r>
              <a:rPr lang="en-US" altLang="zh-CN" sz="1800" dirty="0">
                <a:solidFill>
                  <a:srgbClr val="000000"/>
                </a:solidFill>
                <a:latin typeface="+mj-lt"/>
              </a:rPr>
              <a:t>Creator: 10gen, former </a:t>
            </a:r>
            <a:r>
              <a:rPr lang="en-US" altLang="zh-CN" sz="1800" dirty="0" err="1">
                <a:solidFill>
                  <a:srgbClr val="000000"/>
                </a:solidFill>
                <a:latin typeface="+mj-lt"/>
              </a:rPr>
              <a:t>doublick</a:t>
            </a:r>
            <a:endParaRPr lang="en-US" altLang="zh-CN" sz="1800" dirty="0">
              <a:solidFill>
                <a:srgbClr val="000000"/>
              </a:solidFill>
              <a:latin typeface="+mj-lt"/>
            </a:endParaRPr>
          </a:p>
          <a:p>
            <a:pPr marL="0" indent="0">
              <a:buNone/>
            </a:pPr>
            <a:endParaRPr lang="en-US" sz="1800" dirty="0">
              <a:latin typeface="+mj-lt"/>
            </a:endParaRPr>
          </a:p>
        </p:txBody>
      </p:sp>
      <p:sp>
        <p:nvSpPr>
          <p:cNvPr id="4" name="Slide Number Placeholder 3"/>
          <p:cNvSpPr>
            <a:spLocks noGrp="1"/>
          </p:cNvSpPr>
          <p:nvPr>
            <p:ph type="sldNum" sz="quarter" idx="12"/>
          </p:nvPr>
        </p:nvSpPr>
        <p:spPr/>
        <p:txBody>
          <a:bodyPr/>
          <a:lstStyle/>
          <a:p>
            <a:fld id="{EBFB1032-EA64-7144-B003-9BCC9D94B503}" type="slidenum">
              <a:rPr lang="en-US" smtClean="0"/>
              <a:pPr/>
              <a:t>46</a:t>
            </a:fld>
            <a:endParaRPr lang="en-US" dirty="0"/>
          </a:p>
        </p:txBody>
      </p:sp>
      <p:pic>
        <p:nvPicPr>
          <p:cNvPr id="7" name="Picture 6"/>
          <p:cNvPicPr>
            <a:picLocks noChangeAspect="1"/>
          </p:cNvPicPr>
          <p:nvPr/>
        </p:nvPicPr>
        <p:blipFill>
          <a:blip r:embed="rId2"/>
          <a:stretch>
            <a:fillRect/>
          </a:stretch>
        </p:blipFill>
        <p:spPr>
          <a:xfrm>
            <a:off x="2436240" y="731837"/>
            <a:ext cx="4056081" cy="944563"/>
          </a:xfrm>
          <a:prstGeom prst="rect">
            <a:avLst/>
          </a:prstGeom>
        </p:spPr>
      </p:pic>
      <p:sp>
        <p:nvSpPr>
          <p:cNvPr id="2" name="Date Placeholder 1">
            <a:extLst>
              <a:ext uri="{FF2B5EF4-FFF2-40B4-BE49-F238E27FC236}">
                <a16:creationId xmlns:a16="http://schemas.microsoft.com/office/drawing/2014/main" xmlns="" id="{2C34A404-539B-44A0-85AA-B9D61DA5964A}"/>
              </a:ext>
            </a:extLst>
          </p:cNvPr>
          <p:cNvSpPr>
            <a:spLocks noGrp="1"/>
          </p:cNvSpPr>
          <p:nvPr>
            <p:ph type="dt" sz="half" idx="10"/>
          </p:nvPr>
        </p:nvSpPr>
        <p:spPr/>
        <p:txBody>
          <a:bodyPr/>
          <a:lstStyle/>
          <a:p>
            <a:fld id="{A2E478DD-DD14-46DC-88E0-D52BBC8BE198}" type="datetime1">
              <a:rPr lang="en-US" smtClean="0"/>
              <a:pPr/>
              <a:t>09/05/22</a:t>
            </a:fld>
            <a:endParaRPr lang="en-US" dirty="0"/>
          </a:p>
        </p:txBody>
      </p:sp>
      <p:sp>
        <p:nvSpPr>
          <p:cNvPr id="5" name="Footer Placeholder 4">
            <a:extLst>
              <a:ext uri="{FF2B5EF4-FFF2-40B4-BE49-F238E27FC236}">
                <a16:creationId xmlns:a16="http://schemas.microsoft.com/office/drawing/2014/main" xmlns="" id="{9AFECEC9-A062-4713-BC2B-A6EF253629CE}"/>
              </a:ext>
            </a:extLst>
          </p:cNvPr>
          <p:cNvSpPr>
            <a:spLocks noGrp="1"/>
          </p:cNvSpPr>
          <p:nvPr>
            <p:ph type="ftr" sz="quarter" idx="11"/>
          </p:nvPr>
        </p:nvSpPr>
        <p:spPr/>
        <p:txBody>
          <a:bodyPr/>
          <a:lstStyle/>
          <a:p>
            <a:r>
              <a:rPr lang="en-US"/>
              <a:t>Mr. SOVERS SINGH BISHT                  UNIT 05</a:t>
            </a:r>
            <a:endParaRPr lang="en-US" dirty="0"/>
          </a:p>
        </p:txBody>
      </p:sp>
      <p:sp>
        <p:nvSpPr>
          <p:cNvPr id="9" name="Title 1">
            <a:extLst>
              <a:ext uri="{FF2B5EF4-FFF2-40B4-BE49-F238E27FC236}">
                <a16:creationId xmlns:a16="http://schemas.microsoft.com/office/drawing/2014/main" xmlns="" id="{F29B2F99-E143-4432-9DB8-88093256B161}"/>
              </a:ext>
            </a:extLst>
          </p:cNvPr>
          <p:cNvSpPr txBox="1">
            <a:spLocks/>
          </p:cNvSpPr>
          <p:nvPr/>
        </p:nvSpPr>
        <p:spPr>
          <a:xfrm>
            <a:off x="1374058"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dirty="0">
                <a:cs typeface="Times New Roman" panose="02020603050405020304" pitchFamily="18" charset="0"/>
              </a:rPr>
              <a:t>Introduction MongoDB</a:t>
            </a:r>
          </a:p>
        </p:txBody>
      </p:sp>
      <p:pic>
        <p:nvPicPr>
          <p:cNvPr id="8" name="Picture 7">
            <a:extLst>
              <a:ext uri="{FF2B5EF4-FFF2-40B4-BE49-F238E27FC236}">
                <a16:creationId xmlns:a16="http://schemas.microsoft.com/office/drawing/2014/main" xmlns="" id="{3791B24D-213F-438A-86D1-3A9CD7172553}"/>
              </a:ext>
            </a:extLst>
          </p:cNvPr>
          <p:cNvPicPr>
            <a:picLocks noChangeAspect="1"/>
          </p:cNvPicPr>
          <p:nvPr/>
        </p:nvPicPr>
        <p:blipFill>
          <a:blip r:embed="rId3"/>
          <a:stretch>
            <a:fillRect/>
          </a:stretch>
        </p:blipFill>
        <p:spPr>
          <a:xfrm>
            <a:off x="0" y="-27448"/>
            <a:ext cx="1384300" cy="812800"/>
          </a:xfrm>
          <a:prstGeom prst="rect">
            <a:avLst/>
          </a:prstGeom>
        </p:spPr>
      </p:pic>
    </p:spTree>
    <p:extLst>
      <p:ext uri="{BB962C8B-B14F-4D97-AF65-F5344CB8AC3E}">
        <p14:creationId xmlns:p14="http://schemas.microsoft.com/office/powerpoint/2010/main" val="348426524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33400"/>
            <a:ext cx="8229600" cy="1143000"/>
          </a:xfrm>
        </p:spPr>
        <p:txBody>
          <a:bodyPr>
            <a:normAutofit/>
          </a:bodyPr>
          <a:lstStyle/>
          <a:p>
            <a:r>
              <a:rPr lang="en-US" sz="2200" b="1" dirty="0" err="1"/>
              <a:t>MongoDB</a:t>
            </a:r>
            <a:r>
              <a:rPr lang="en-US" sz="2200" b="1" dirty="0"/>
              <a:t>: Goal</a:t>
            </a:r>
          </a:p>
        </p:txBody>
      </p:sp>
      <p:sp>
        <p:nvSpPr>
          <p:cNvPr id="3" name="Content Placeholder 2"/>
          <p:cNvSpPr>
            <a:spLocks noGrp="1"/>
          </p:cNvSpPr>
          <p:nvPr>
            <p:ph idx="1"/>
          </p:nvPr>
        </p:nvSpPr>
        <p:spPr>
          <a:xfrm>
            <a:off x="731648" y="1861483"/>
            <a:ext cx="7963656" cy="1365049"/>
          </a:xfrm>
        </p:spPr>
        <p:txBody>
          <a:bodyPr>
            <a:noAutofit/>
          </a:bodyPr>
          <a:lstStyle/>
          <a:p>
            <a:r>
              <a:rPr lang="en-US" altLang="zh-CN" sz="1800" dirty="0">
                <a:latin typeface="+mj-lt"/>
              </a:rPr>
              <a:t>Goal: bridge the gap between key-value stores (which are fast and scalable) and relational databases (which have rich functionality).</a:t>
            </a:r>
          </a:p>
          <a:p>
            <a:endParaRPr lang="en-US" sz="1800" dirty="0">
              <a:latin typeface="+mj-lt"/>
            </a:endParaRPr>
          </a:p>
        </p:txBody>
      </p:sp>
      <p:sp>
        <p:nvSpPr>
          <p:cNvPr id="4" name="Slide Number Placeholder 3"/>
          <p:cNvSpPr>
            <a:spLocks noGrp="1"/>
          </p:cNvSpPr>
          <p:nvPr>
            <p:ph type="sldNum" sz="quarter" idx="12"/>
          </p:nvPr>
        </p:nvSpPr>
        <p:spPr/>
        <p:txBody>
          <a:bodyPr/>
          <a:lstStyle/>
          <a:p>
            <a:fld id="{EBFB1032-EA64-7144-B003-9BCC9D94B503}" type="slidenum">
              <a:rPr lang="en-US" smtClean="0"/>
              <a:pPr/>
              <a:t>47</a:t>
            </a:fld>
            <a:endParaRPr lang="en-US" dirty="0"/>
          </a:p>
        </p:txBody>
      </p:sp>
      <p:pic>
        <p:nvPicPr>
          <p:cNvPr id="5" name="图片 4" descr="chart-10gen.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51693" y="2667000"/>
            <a:ext cx="5873655" cy="31978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Date Placeholder 5">
            <a:extLst>
              <a:ext uri="{FF2B5EF4-FFF2-40B4-BE49-F238E27FC236}">
                <a16:creationId xmlns:a16="http://schemas.microsoft.com/office/drawing/2014/main" xmlns="" id="{DDAF8B67-6E5C-408D-988C-E3D3DF9BA83B}"/>
              </a:ext>
            </a:extLst>
          </p:cNvPr>
          <p:cNvSpPr>
            <a:spLocks noGrp="1"/>
          </p:cNvSpPr>
          <p:nvPr>
            <p:ph type="dt" sz="half" idx="10"/>
          </p:nvPr>
        </p:nvSpPr>
        <p:spPr/>
        <p:txBody>
          <a:bodyPr/>
          <a:lstStyle/>
          <a:p>
            <a:fld id="{C66C5925-C2E2-4931-83A2-DB4A945368A6}" type="datetime1">
              <a:rPr lang="en-US" smtClean="0"/>
              <a:pPr/>
              <a:t>09/05/22</a:t>
            </a:fld>
            <a:endParaRPr lang="en-US" dirty="0"/>
          </a:p>
        </p:txBody>
      </p:sp>
      <p:sp>
        <p:nvSpPr>
          <p:cNvPr id="7" name="Footer Placeholder 6">
            <a:extLst>
              <a:ext uri="{FF2B5EF4-FFF2-40B4-BE49-F238E27FC236}">
                <a16:creationId xmlns:a16="http://schemas.microsoft.com/office/drawing/2014/main" xmlns="" id="{931365A9-43B0-4755-9EA2-CDB07AEA133B}"/>
              </a:ext>
            </a:extLst>
          </p:cNvPr>
          <p:cNvSpPr>
            <a:spLocks noGrp="1"/>
          </p:cNvSpPr>
          <p:nvPr>
            <p:ph type="ftr" sz="quarter" idx="11"/>
          </p:nvPr>
        </p:nvSpPr>
        <p:spPr/>
        <p:txBody>
          <a:bodyPr/>
          <a:lstStyle/>
          <a:p>
            <a:r>
              <a:rPr lang="en-US"/>
              <a:t>Mr. SOVERS SINGH BISHT                  UNIT 05</a:t>
            </a:r>
            <a:endParaRPr lang="en-US" dirty="0"/>
          </a:p>
        </p:txBody>
      </p:sp>
      <p:sp>
        <p:nvSpPr>
          <p:cNvPr id="8" name="Title 1">
            <a:extLst>
              <a:ext uri="{FF2B5EF4-FFF2-40B4-BE49-F238E27FC236}">
                <a16:creationId xmlns:a16="http://schemas.microsoft.com/office/drawing/2014/main" xmlns="" id="{D2D81289-D118-47DE-BD55-105F6E37BC11}"/>
              </a:ext>
            </a:extLst>
          </p:cNvPr>
          <p:cNvSpPr txBox="1">
            <a:spLocks/>
          </p:cNvSpPr>
          <p:nvPr/>
        </p:nvSpPr>
        <p:spPr>
          <a:xfrm>
            <a:off x="1374058"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dirty="0">
                <a:cs typeface="Times New Roman" panose="02020603050405020304" pitchFamily="18" charset="0"/>
              </a:rPr>
              <a:t>Introduction MongoDB</a:t>
            </a:r>
          </a:p>
        </p:txBody>
      </p:sp>
      <p:pic>
        <p:nvPicPr>
          <p:cNvPr id="9" name="Picture 8">
            <a:extLst>
              <a:ext uri="{FF2B5EF4-FFF2-40B4-BE49-F238E27FC236}">
                <a16:creationId xmlns:a16="http://schemas.microsoft.com/office/drawing/2014/main" xmlns="" id="{37502868-F172-4924-AA78-369CBD57AB63}"/>
              </a:ext>
            </a:extLst>
          </p:cNvPr>
          <p:cNvPicPr>
            <a:picLocks noChangeAspect="1"/>
          </p:cNvPicPr>
          <p:nvPr/>
        </p:nvPicPr>
        <p:blipFill>
          <a:blip r:embed="rId3"/>
          <a:stretch>
            <a:fillRect/>
          </a:stretch>
        </p:blipFill>
        <p:spPr>
          <a:xfrm>
            <a:off x="0" y="-27448"/>
            <a:ext cx="1384300" cy="812800"/>
          </a:xfrm>
          <a:prstGeom prst="rect">
            <a:avLst/>
          </a:prstGeom>
        </p:spPr>
      </p:pic>
    </p:spTree>
    <p:extLst>
      <p:ext uri="{BB962C8B-B14F-4D97-AF65-F5344CB8AC3E}">
        <p14:creationId xmlns:p14="http://schemas.microsoft.com/office/powerpoint/2010/main" val="384912749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9600" cy="1143000"/>
          </a:xfrm>
        </p:spPr>
        <p:txBody>
          <a:bodyPr>
            <a:normAutofit/>
          </a:bodyPr>
          <a:lstStyle/>
          <a:p>
            <a:r>
              <a:rPr lang="en-US" altLang="zh-CN" sz="2200" b="1" dirty="0">
                <a:latin typeface="Calibri" charset="0"/>
              </a:rPr>
              <a:t>What is </a:t>
            </a:r>
            <a:r>
              <a:rPr lang="en-US" altLang="zh-CN" sz="2200" b="1" dirty="0" err="1">
                <a:latin typeface="Calibri" charset="0"/>
              </a:rPr>
              <a:t>MongoDB</a:t>
            </a:r>
            <a:r>
              <a:rPr lang="en-US" altLang="zh-CN" sz="2200" b="1" dirty="0">
                <a:latin typeface="Calibri" charset="0"/>
              </a:rPr>
              <a:t>?</a:t>
            </a:r>
            <a:endParaRPr lang="en-US" sz="2200" b="1" dirty="0"/>
          </a:p>
        </p:txBody>
      </p:sp>
      <p:sp>
        <p:nvSpPr>
          <p:cNvPr id="3" name="Content Placeholder 2"/>
          <p:cNvSpPr>
            <a:spLocks noGrp="1"/>
          </p:cNvSpPr>
          <p:nvPr>
            <p:ph idx="1"/>
          </p:nvPr>
        </p:nvSpPr>
        <p:spPr>
          <a:xfrm>
            <a:off x="544266" y="1900358"/>
            <a:ext cx="7956657" cy="3931920"/>
          </a:xfrm>
        </p:spPr>
        <p:txBody>
          <a:bodyPr>
            <a:normAutofit/>
          </a:bodyPr>
          <a:lstStyle/>
          <a:p>
            <a:r>
              <a:rPr lang="en-US" altLang="zh-CN" sz="2000" b="1" dirty="0" smtClean="0">
                <a:latin typeface="+mj-lt"/>
              </a:rPr>
              <a:t>Definition</a:t>
            </a:r>
            <a:r>
              <a:rPr lang="en-US" altLang="zh-CN" sz="2000" b="1" dirty="0">
                <a:latin typeface="+mj-lt"/>
              </a:rPr>
              <a:t>: </a:t>
            </a:r>
            <a:r>
              <a:rPr lang="en-US" altLang="zh-CN" sz="2000" dirty="0" err="1">
                <a:latin typeface="+mj-lt"/>
              </a:rPr>
              <a:t>MongoDB</a:t>
            </a:r>
            <a:r>
              <a:rPr lang="en-US" altLang="zh-CN" sz="2000" dirty="0">
                <a:latin typeface="+mj-lt"/>
              </a:rPr>
              <a:t> is an </a:t>
            </a:r>
            <a:r>
              <a:rPr lang="en-US" altLang="zh-CN" sz="2000" b="1" dirty="0">
                <a:latin typeface="+mj-lt"/>
              </a:rPr>
              <a:t>open source</a:t>
            </a:r>
            <a:r>
              <a:rPr lang="en-US" altLang="zh-CN" sz="2000" dirty="0">
                <a:latin typeface="+mj-lt"/>
              </a:rPr>
              <a:t>, </a:t>
            </a:r>
            <a:r>
              <a:rPr lang="en-US" altLang="zh-CN" sz="2000" b="1" dirty="0">
                <a:latin typeface="+mj-lt"/>
              </a:rPr>
              <a:t>document-oriented</a:t>
            </a:r>
            <a:r>
              <a:rPr lang="en-US" altLang="zh-CN" sz="2000" dirty="0">
                <a:latin typeface="+mj-lt"/>
              </a:rPr>
              <a:t> database designed with both scalability and developer agility in mind. </a:t>
            </a:r>
          </a:p>
          <a:p>
            <a:r>
              <a:rPr lang="en-US" altLang="zh-CN" sz="2000" dirty="0">
                <a:latin typeface="+mj-lt"/>
              </a:rPr>
              <a:t>Instead of storing your data in tables and rows as you would with a relational database, in </a:t>
            </a:r>
            <a:r>
              <a:rPr lang="en-US" altLang="zh-CN" sz="2000" dirty="0" err="1">
                <a:latin typeface="+mj-lt"/>
              </a:rPr>
              <a:t>MongoDB</a:t>
            </a:r>
            <a:r>
              <a:rPr lang="en-US" altLang="zh-CN" sz="2000" dirty="0">
                <a:latin typeface="+mj-lt"/>
              </a:rPr>
              <a:t> you store </a:t>
            </a:r>
            <a:r>
              <a:rPr lang="en-US" altLang="zh-CN" sz="2000" b="1" dirty="0">
                <a:latin typeface="+mj-lt"/>
              </a:rPr>
              <a:t>JSON-like documents </a:t>
            </a:r>
            <a:r>
              <a:rPr lang="en-US" altLang="zh-CN" sz="2000" dirty="0">
                <a:latin typeface="+mj-lt"/>
              </a:rPr>
              <a:t>with </a:t>
            </a:r>
            <a:r>
              <a:rPr lang="en-US" altLang="zh-CN" sz="2000" b="1" dirty="0">
                <a:latin typeface="+mj-lt"/>
              </a:rPr>
              <a:t>dynamic schemas (schema-free, </a:t>
            </a:r>
            <a:r>
              <a:rPr lang="en-US" altLang="zh-CN" sz="2000" b="1" dirty="0" err="1">
                <a:latin typeface="+mj-lt"/>
              </a:rPr>
              <a:t>schemaless</a:t>
            </a:r>
            <a:r>
              <a:rPr lang="en-US" altLang="zh-CN" sz="2000" b="1" dirty="0">
                <a:latin typeface="+mj-lt"/>
              </a:rPr>
              <a:t>)</a:t>
            </a:r>
            <a:r>
              <a:rPr lang="en-US" altLang="zh-CN" sz="2000" dirty="0">
                <a:latin typeface="+mj-lt"/>
              </a:rPr>
              <a:t>.</a:t>
            </a:r>
          </a:p>
          <a:p>
            <a:endParaRPr lang="en-US" sz="2000" dirty="0">
              <a:latin typeface="+mj-lt"/>
            </a:endParaRPr>
          </a:p>
        </p:txBody>
      </p:sp>
      <p:sp>
        <p:nvSpPr>
          <p:cNvPr id="4" name="Slide Number Placeholder 3"/>
          <p:cNvSpPr>
            <a:spLocks noGrp="1"/>
          </p:cNvSpPr>
          <p:nvPr>
            <p:ph type="sldNum" sz="quarter" idx="12"/>
          </p:nvPr>
        </p:nvSpPr>
        <p:spPr/>
        <p:txBody>
          <a:bodyPr/>
          <a:lstStyle/>
          <a:p>
            <a:fld id="{EBFB1032-EA64-7144-B003-9BCC9D94B503}" type="slidenum">
              <a:rPr lang="en-US" smtClean="0"/>
              <a:pPr/>
              <a:t>48</a:t>
            </a:fld>
            <a:endParaRPr lang="en-US" dirty="0"/>
          </a:p>
        </p:txBody>
      </p:sp>
      <p:sp>
        <p:nvSpPr>
          <p:cNvPr id="5" name="Date Placeholder 4">
            <a:extLst>
              <a:ext uri="{FF2B5EF4-FFF2-40B4-BE49-F238E27FC236}">
                <a16:creationId xmlns:a16="http://schemas.microsoft.com/office/drawing/2014/main" xmlns="" id="{59E0299A-A47B-49B4-9279-79B224C5D93F}"/>
              </a:ext>
            </a:extLst>
          </p:cNvPr>
          <p:cNvSpPr>
            <a:spLocks noGrp="1"/>
          </p:cNvSpPr>
          <p:nvPr>
            <p:ph type="dt" sz="half" idx="10"/>
          </p:nvPr>
        </p:nvSpPr>
        <p:spPr/>
        <p:txBody>
          <a:bodyPr/>
          <a:lstStyle/>
          <a:p>
            <a:fld id="{A6F88B98-2043-4F3E-B5C8-ABB51A1C0F43}" type="datetime1">
              <a:rPr lang="en-US" smtClean="0"/>
              <a:pPr/>
              <a:t>09/05/22</a:t>
            </a:fld>
            <a:endParaRPr lang="en-US" dirty="0"/>
          </a:p>
        </p:txBody>
      </p:sp>
      <p:sp>
        <p:nvSpPr>
          <p:cNvPr id="6" name="Footer Placeholder 5">
            <a:extLst>
              <a:ext uri="{FF2B5EF4-FFF2-40B4-BE49-F238E27FC236}">
                <a16:creationId xmlns:a16="http://schemas.microsoft.com/office/drawing/2014/main" xmlns="" id="{0B3E6972-E7F5-4CD2-9D73-EA5B1BEB3589}"/>
              </a:ext>
            </a:extLst>
          </p:cNvPr>
          <p:cNvSpPr>
            <a:spLocks noGrp="1"/>
          </p:cNvSpPr>
          <p:nvPr>
            <p:ph type="ftr" sz="quarter" idx="11"/>
          </p:nvPr>
        </p:nvSpPr>
        <p:spPr/>
        <p:txBody>
          <a:bodyPr/>
          <a:lstStyle/>
          <a:p>
            <a:r>
              <a:rPr lang="en-US"/>
              <a:t>Mr. SOVERS SINGH BISHT                  UNIT 05</a:t>
            </a:r>
            <a:endParaRPr lang="en-US" dirty="0"/>
          </a:p>
        </p:txBody>
      </p:sp>
      <p:sp>
        <p:nvSpPr>
          <p:cNvPr id="7" name="Title 1">
            <a:extLst>
              <a:ext uri="{FF2B5EF4-FFF2-40B4-BE49-F238E27FC236}">
                <a16:creationId xmlns:a16="http://schemas.microsoft.com/office/drawing/2014/main" xmlns="" id="{4F9D4AAA-7A24-4878-9AB9-02BA1DC2FD7E}"/>
              </a:ext>
            </a:extLst>
          </p:cNvPr>
          <p:cNvSpPr txBox="1">
            <a:spLocks/>
          </p:cNvSpPr>
          <p:nvPr/>
        </p:nvSpPr>
        <p:spPr>
          <a:xfrm>
            <a:off x="1374058"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dirty="0">
                <a:cs typeface="Times New Roman" panose="02020603050405020304" pitchFamily="18" charset="0"/>
              </a:rPr>
              <a:t>Introduction MongoDB</a:t>
            </a:r>
          </a:p>
        </p:txBody>
      </p:sp>
      <p:pic>
        <p:nvPicPr>
          <p:cNvPr id="8" name="Picture 7">
            <a:extLst>
              <a:ext uri="{FF2B5EF4-FFF2-40B4-BE49-F238E27FC236}">
                <a16:creationId xmlns:a16="http://schemas.microsoft.com/office/drawing/2014/main" xmlns="" id="{8C0C917A-4298-4A1F-A49D-C5EED4CAFA56}"/>
              </a:ext>
            </a:extLst>
          </p:cNvPr>
          <p:cNvPicPr>
            <a:picLocks noChangeAspect="1"/>
          </p:cNvPicPr>
          <p:nvPr/>
        </p:nvPicPr>
        <p:blipFill>
          <a:blip r:embed="rId2"/>
          <a:stretch>
            <a:fillRect/>
          </a:stretch>
        </p:blipFill>
        <p:spPr>
          <a:xfrm>
            <a:off x="0" y="-27448"/>
            <a:ext cx="1384300" cy="812800"/>
          </a:xfrm>
          <a:prstGeom prst="rect">
            <a:avLst/>
          </a:prstGeom>
        </p:spPr>
      </p:pic>
    </p:spTree>
    <p:extLst>
      <p:ext uri="{BB962C8B-B14F-4D97-AF65-F5344CB8AC3E}">
        <p14:creationId xmlns:p14="http://schemas.microsoft.com/office/powerpoint/2010/main" val="184562240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200" b="1" dirty="0"/>
              <a:t>What is </a:t>
            </a:r>
            <a:r>
              <a:rPr lang="en-US" sz="2200" b="1" dirty="0" err="1"/>
              <a:t>MongoDB</a:t>
            </a:r>
            <a:r>
              <a:rPr lang="en-US" sz="2200" b="1" dirty="0"/>
              <a:t>? (Cont’d)</a:t>
            </a:r>
          </a:p>
        </p:txBody>
      </p:sp>
      <p:sp>
        <p:nvSpPr>
          <p:cNvPr id="3" name="Content Placeholder 2"/>
          <p:cNvSpPr>
            <a:spLocks noGrp="1"/>
          </p:cNvSpPr>
          <p:nvPr>
            <p:ph idx="1"/>
          </p:nvPr>
        </p:nvSpPr>
        <p:spPr>
          <a:xfrm>
            <a:off x="152400" y="1371600"/>
            <a:ext cx="7345363" cy="1365049"/>
          </a:xfrm>
        </p:spPr>
        <p:txBody>
          <a:bodyPr>
            <a:normAutofit/>
          </a:bodyPr>
          <a:lstStyle/>
          <a:p>
            <a:r>
              <a:rPr lang="en-US" sz="1800" b="1" dirty="0">
                <a:solidFill>
                  <a:srgbClr val="800000"/>
                </a:solidFill>
              </a:rPr>
              <a:t>Document-Oriented DB</a:t>
            </a:r>
          </a:p>
          <a:p>
            <a:pPr lvl="1"/>
            <a:r>
              <a:rPr lang="en-US" sz="1800" dirty="0"/>
              <a:t>Unit object is a document instead of a row (tuple) in relational DBs</a:t>
            </a:r>
          </a:p>
        </p:txBody>
      </p:sp>
      <p:sp>
        <p:nvSpPr>
          <p:cNvPr id="4" name="Slide Number Placeholder 3"/>
          <p:cNvSpPr>
            <a:spLocks noGrp="1"/>
          </p:cNvSpPr>
          <p:nvPr>
            <p:ph type="sldNum" sz="quarter" idx="12"/>
          </p:nvPr>
        </p:nvSpPr>
        <p:spPr/>
        <p:txBody>
          <a:bodyPr/>
          <a:lstStyle/>
          <a:p>
            <a:fld id="{EBFB1032-EA64-7144-B003-9BCC9D94B503}" type="slidenum">
              <a:rPr lang="en-US" smtClean="0"/>
              <a:pPr/>
              <a:t>49</a:t>
            </a:fld>
            <a:endParaRPr lang="en-US" dirty="0"/>
          </a:p>
        </p:txBody>
      </p:sp>
      <p:pic>
        <p:nvPicPr>
          <p:cNvPr id="24" name="Picture 23" descr="Screen Shot 2015-03-13 at 8.29.20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2447" y="3083995"/>
            <a:ext cx="6050585" cy="2675892"/>
          </a:xfrm>
          <a:prstGeom prst="rect">
            <a:avLst/>
          </a:prstGeom>
        </p:spPr>
      </p:pic>
      <p:pic>
        <p:nvPicPr>
          <p:cNvPr id="26" name="Picture 25"/>
          <p:cNvPicPr>
            <a:picLocks noChangeAspect="1"/>
          </p:cNvPicPr>
          <p:nvPr/>
        </p:nvPicPr>
        <p:blipFill>
          <a:blip r:embed="rId3"/>
          <a:stretch>
            <a:fillRect/>
          </a:stretch>
        </p:blipFill>
        <p:spPr>
          <a:xfrm>
            <a:off x="4294670" y="2199706"/>
            <a:ext cx="4284006" cy="4156644"/>
          </a:xfrm>
          <a:prstGeom prst="rect">
            <a:avLst/>
          </a:prstGeom>
        </p:spPr>
      </p:pic>
      <p:sp>
        <p:nvSpPr>
          <p:cNvPr id="5" name="Date Placeholder 4">
            <a:extLst>
              <a:ext uri="{FF2B5EF4-FFF2-40B4-BE49-F238E27FC236}">
                <a16:creationId xmlns:a16="http://schemas.microsoft.com/office/drawing/2014/main" xmlns="" id="{21B85AFE-9067-4D5C-8FC2-03C03B041BE4}"/>
              </a:ext>
            </a:extLst>
          </p:cNvPr>
          <p:cNvSpPr>
            <a:spLocks noGrp="1"/>
          </p:cNvSpPr>
          <p:nvPr>
            <p:ph type="dt" sz="half" idx="10"/>
          </p:nvPr>
        </p:nvSpPr>
        <p:spPr/>
        <p:txBody>
          <a:bodyPr/>
          <a:lstStyle/>
          <a:p>
            <a:fld id="{9CF8C2A0-504E-44FE-92B6-528D0F3D7A78}" type="datetime1">
              <a:rPr lang="en-US" smtClean="0"/>
              <a:pPr/>
              <a:t>09/05/22</a:t>
            </a:fld>
            <a:endParaRPr lang="en-US" dirty="0"/>
          </a:p>
        </p:txBody>
      </p:sp>
      <p:sp>
        <p:nvSpPr>
          <p:cNvPr id="6" name="Footer Placeholder 5">
            <a:extLst>
              <a:ext uri="{FF2B5EF4-FFF2-40B4-BE49-F238E27FC236}">
                <a16:creationId xmlns:a16="http://schemas.microsoft.com/office/drawing/2014/main" xmlns="" id="{25BAF85D-0F8D-4FE1-87C2-061A89CEE843}"/>
              </a:ext>
            </a:extLst>
          </p:cNvPr>
          <p:cNvSpPr>
            <a:spLocks noGrp="1"/>
          </p:cNvSpPr>
          <p:nvPr>
            <p:ph type="ftr" sz="quarter" idx="11"/>
          </p:nvPr>
        </p:nvSpPr>
        <p:spPr/>
        <p:txBody>
          <a:bodyPr/>
          <a:lstStyle/>
          <a:p>
            <a:r>
              <a:rPr lang="en-US"/>
              <a:t>Mr. SOVERS SINGH BISHT                  UNIT 05</a:t>
            </a:r>
            <a:endParaRPr lang="en-US" dirty="0"/>
          </a:p>
        </p:txBody>
      </p:sp>
      <p:sp>
        <p:nvSpPr>
          <p:cNvPr id="9" name="Title 1">
            <a:extLst>
              <a:ext uri="{FF2B5EF4-FFF2-40B4-BE49-F238E27FC236}">
                <a16:creationId xmlns:a16="http://schemas.microsoft.com/office/drawing/2014/main" xmlns="" id="{8051B6CA-784E-4CF5-BD04-E30347FC6E5D}"/>
              </a:ext>
            </a:extLst>
          </p:cNvPr>
          <p:cNvSpPr txBox="1">
            <a:spLocks/>
          </p:cNvSpPr>
          <p:nvPr/>
        </p:nvSpPr>
        <p:spPr>
          <a:xfrm>
            <a:off x="1374058"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dirty="0">
                <a:cs typeface="Times New Roman" panose="02020603050405020304" pitchFamily="18" charset="0"/>
              </a:rPr>
              <a:t>Introduction MongoDB</a:t>
            </a:r>
          </a:p>
        </p:txBody>
      </p:sp>
      <p:pic>
        <p:nvPicPr>
          <p:cNvPr id="10" name="Picture 9">
            <a:extLst>
              <a:ext uri="{FF2B5EF4-FFF2-40B4-BE49-F238E27FC236}">
                <a16:creationId xmlns:a16="http://schemas.microsoft.com/office/drawing/2014/main" xmlns="" id="{464E07E7-E8A0-45F1-AC1A-ED10167824D3}"/>
              </a:ext>
            </a:extLst>
          </p:cNvPr>
          <p:cNvPicPr>
            <a:picLocks noChangeAspect="1"/>
          </p:cNvPicPr>
          <p:nvPr/>
        </p:nvPicPr>
        <p:blipFill>
          <a:blip r:embed="rId4"/>
          <a:stretch>
            <a:fillRect/>
          </a:stretch>
        </p:blipFill>
        <p:spPr>
          <a:xfrm>
            <a:off x="0" y="-27448"/>
            <a:ext cx="1384300" cy="812800"/>
          </a:xfrm>
          <a:prstGeom prst="rect">
            <a:avLst/>
          </a:prstGeom>
        </p:spPr>
      </p:pic>
    </p:spTree>
    <p:extLst>
      <p:ext uri="{BB962C8B-B14F-4D97-AF65-F5344CB8AC3E}">
        <p14:creationId xmlns:p14="http://schemas.microsoft.com/office/powerpoint/2010/main" val="371337088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checkerboard(across)">
                                      <p:cBhvr>
                                        <p:cTn id="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23ED5C77-6014-4315-97F7-E9C303A7BD62}"/>
              </a:ext>
            </a:extLst>
          </p:cNvPr>
          <p:cNvSpPr>
            <a:spLocks noGrp="1"/>
          </p:cNvSpPr>
          <p:nvPr>
            <p:ph type="sldNum" sz="quarter" idx="12"/>
          </p:nvPr>
        </p:nvSpPr>
        <p:spPr/>
        <p:txBody>
          <a:bodyPr/>
          <a:lstStyle/>
          <a:p>
            <a:fld id="{B6F15528-21DE-4FAA-801E-634DDDAF4B2B}" type="slidenum">
              <a:rPr lang="en-US" b="1" smtClean="0">
                <a:solidFill>
                  <a:prstClr val="black">
                    <a:tint val="75000"/>
                  </a:prstClr>
                </a:solidFill>
              </a:rPr>
              <a:pPr/>
              <a:t>5</a:t>
            </a:fld>
            <a:endParaRPr lang="en-US" b="1" dirty="0">
              <a:solidFill>
                <a:prstClr val="black">
                  <a:tint val="75000"/>
                </a:prstClr>
              </a:solidFill>
            </a:endParaRPr>
          </a:p>
        </p:txBody>
      </p:sp>
      <p:sp>
        <p:nvSpPr>
          <p:cNvPr id="4" name="Date Placeholder 3"/>
          <p:cNvSpPr>
            <a:spLocks noGrp="1"/>
          </p:cNvSpPr>
          <p:nvPr>
            <p:ph type="dt" sz="half" idx="10"/>
          </p:nvPr>
        </p:nvSpPr>
        <p:spPr/>
        <p:txBody>
          <a:bodyPr/>
          <a:lstStyle/>
          <a:p>
            <a:fld id="{982BE7A6-68F0-4C44-A06D-6B460A5738BA}" type="datetime1">
              <a:rPr lang="en-US" smtClean="0">
                <a:solidFill>
                  <a:schemeClr val="tx1"/>
                </a:solidFill>
              </a:rPr>
              <a:pPr/>
              <a:t>09/05/22</a:t>
            </a:fld>
            <a:endParaRPr lang="en-US" dirty="0">
              <a:solidFill>
                <a:schemeClr val="tx1"/>
              </a:solidFill>
            </a:endParaRPr>
          </a:p>
        </p:txBody>
      </p:sp>
      <p:sp>
        <p:nvSpPr>
          <p:cNvPr id="8" name="Title 1">
            <a:extLst>
              <a:ext uri="{FF2B5EF4-FFF2-40B4-BE49-F238E27FC236}">
                <a16:creationId xmlns:a16="http://schemas.microsoft.com/office/drawing/2014/main" xmlns="" id="{8E6BBA3F-E61D-40E0-AC08-8AB4CF2E0480}"/>
              </a:ext>
            </a:extLst>
          </p:cNvPr>
          <p:cNvSpPr txBox="1">
            <a:spLocks/>
          </p:cNvSpPr>
          <p:nvPr/>
        </p:nvSpPr>
        <p:spPr>
          <a:xfrm>
            <a:off x="1676400" y="0"/>
            <a:ext cx="7467600" cy="685800"/>
          </a:xfrm>
          <a:prstGeom prst="rect">
            <a:avLst/>
          </a:prstGeom>
        </p:spPr>
        <p:style>
          <a:lnRef idx="1">
            <a:schemeClr val="accent5"/>
          </a:lnRef>
          <a:fillRef idx="2">
            <a:schemeClr val="accent5"/>
          </a:fillRef>
          <a:effectRef idx="1">
            <a:schemeClr val="accent5"/>
          </a:effectRef>
          <a:fontRef idx="minor">
            <a:schemeClr val="dk1"/>
          </a:fontRef>
        </p:style>
        <p:txBody>
          <a:bodyPr vert="horz" lIns="68580" tIns="34290" rIns="68580" bIns="34290" rtlCol="0" anchor="ctr">
            <a:noAutofit/>
          </a:bodyPr>
          <a:lstStyle/>
          <a:p>
            <a:pPr algn="ctr">
              <a:spcBef>
                <a:spcPct val="0"/>
              </a:spcBef>
              <a:defRPr/>
            </a:pPr>
            <a:r>
              <a:rPr lang="en-US" sz="3000" dirty="0">
                <a:solidFill>
                  <a:prstClr val="black"/>
                </a:solidFill>
              </a:rPr>
              <a:t>Course Contents / Syllabus</a:t>
            </a:r>
          </a:p>
        </p:txBody>
      </p:sp>
      <p:sp>
        <p:nvSpPr>
          <p:cNvPr id="3" name="Footer Placeholder 2">
            <a:extLst>
              <a:ext uri="{FF2B5EF4-FFF2-40B4-BE49-F238E27FC236}">
                <a16:creationId xmlns:a16="http://schemas.microsoft.com/office/drawing/2014/main" xmlns="" id="{EB4D4E95-25D4-4A14-8303-133CE888B951}"/>
              </a:ext>
            </a:extLst>
          </p:cNvPr>
          <p:cNvSpPr>
            <a:spLocks noGrp="1"/>
          </p:cNvSpPr>
          <p:nvPr>
            <p:ph type="ftr" sz="quarter" idx="11"/>
          </p:nvPr>
        </p:nvSpPr>
        <p:spPr/>
        <p:txBody>
          <a:bodyPr/>
          <a:lstStyle/>
          <a:p>
            <a:r>
              <a:rPr lang="en-US"/>
              <a:t>Mr. SOVERS SINGH BISHT                  UNIT 05</a:t>
            </a:r>
            <a:endParaRPr lang="en-US" dirty="0"/>
          </a:p>
        </p:txBody>
      </p:sp>
      <p:pic>
        <p:nvPicPr>
          <p:cNvPr id="9" name="Picture 8">
            <a:extLst>
              <a:ext uri="{FF2B5EF4-FFF2-40B4-BE49-F238E27FC236}">
                <a16:creationId xmlns:a16="http://schemas.microsoft.com/office/drawing/2014/main" xmlns="" id="{CAF1D2A6-3814-4C4B-BA88-2C1207A4B147}"/>
              </a:ext>
            </a:extLst>
          </p:cNvPr>
          <p:cNvPicPr>
            <a:picLocks noChangeAspect="1"/>
          </p:cNvPicPr>
          <p:nvPr/>
        </p:nvPicPr>
        <p:blipFill>
          <a:blip r:embed="rId2"/>
          <a:stretch>
            <a:fillRect/>
          </a:stretch>
        </p:blipFill>
        <p:spPr>
          <a:xfrm>
            <a:off x="0" y="-27448"/>
            <a:ext cx="1384300" cy="812800"/>
          </a:xfrm>
          <a:prstGeom prst="rect">
            <a:avLst/>
          </a:prstGeom>
        </p:spPr>
      </p:pic>
      <p:sp>
        <p:nvSpPr>
          <p:cNvPr id="11" name="Content Placeholder 10">
            <a:extLst>
              <a:ext uri="{FF2B5EF4-FFF2-40B4-BE49-F238E27FC236}">
                <a16:creationId xmlns:a16="http://schemas.microsoft.com/office/drawing/2014/main" xmlns="" id="{A319DC50-DB75-4FD1-95C8-F4E34E2ED620}"/>
              </a:ext>
            </a:extLst>
          </p:cNvPr>
          <p:cNvSpPr>
            <a:spLocks noGrp="1"/>
          </p:cNvSpPr>
          <p:nvPr>
            <p:ph idx="1"/>
          </p:nvPr>
        </p:nvSpPr>
        <p:spPr/>
        <p:txBody>
          <a:bodyPr/>
          <a:lstStyle/>
          <a:p>
            <a:endParaRPr lang="en-IN"/>
          </a:p>
        </p:txBody>
      </p:sp>
      <p:pic>
        <p:nvPicPr>
          <p:cNvPr id="13" name="Picture 12">
            <a:extLst>
              <a:ext uri="{FF2B5EF4-FFF2-40B4-BE49-F238E27FC236}">
                <a16:creationId xmlns:a16="http://schemas.microsoft.com/office/drawing/2014/main" xmlns="" id="{E7DD67EC-D5D9-44A6-AA20-DD5DC244FB37}"/>
              </a:ext>
            </a:extLst>
          </p:cNvPr>
          <p:cNvPicPr>
            <a:picLocks noChangeAspect="1"/>
          </p:cNvPicPr>
          <p:nvPr/>
        </p:nvPicPr>
        <p:blipFill rotWithShape="1">
          <a:blip r:embed="rId3"/>
          <a:srcRect l="24167" t="27767" r="28333" b="6162"/>
          <a:stretch/>
        </p:blipFill>
        <p:spPr>
          <a:xfrm>
            <a:off x="0" y="792176"/>
            <a:ext cx="9144000" cy="6008674"/>
          </a:xfrm>
          <a:prstGeom prst="rect">
            <a:avLst/>
          </a:prstGeom>
        </p:spPr>
      </p:pic>
    </p:spTree>
    <p:extLst>
      <p:ext uri="{BB962C8B-B14F-4D97-AF65-F5344CB8AC3E}">
        <p14:creationId xmlns:p14="http://schemas.microsoft.com/office/powerpoint/2010/main" val="206024814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33400"/>
            <a:ext cx="8229600" cy="1143000"/>
          </a:xfrm>
        </p:spPr>
        <p:txBody>
          <a:bodyPr>
            <a:normAutofit/>
          </a:bodyPr>
          <a:lstStyle/>
          <a:p>
            <a:r>
              <a:rPr lang="en-US" sz="2200" b="1" dirty="0"/>
              <a:t>Is It Fast?</a:t>
            </a:r>
          </a:p>
        </p:txBody>
      </p:sp>
      <p:sp>
        <p:nvSpPr>
          <p:cNvPr id="3" name="Content Placeholder 2"/>
          <p:cNvSpPr>
            <a:spLocks noGrp="1"/>
          </p:cNvSpPr>
          <p:nvPr>
            <p:ph idx="1"/>
          </p:nvPr>
        </p:nvSpPr>
        <p:spPr>
          <a:xfrm>
            <a:off x="660896" y="1676400"/>
            <a:ext cx="7584580" cy="583108"/>
          </a:xfrm>
        </p:spPr>
        <p:txBody>
          <a:bodyPr>
            <a:normAutofit/>
          </a:bodyPr>
          <a:lstStyle/>
          <a:p>
            <a:r>
              <a:rPr lang="en-US" sz="1800" dirty="0"/>
              <a:t>For semi-structured &amp; complex relationships: Yes</a:t>
            </a:r>
          </a:p>
        </p:txBody>
      </p:sp>
      <p:sp>
        <p:nvSpPr>
          <p:cNvPr id="4" name="Slide Number Placeholder 3"/>
          <p:cNvSpPr>
            <a:spLocks noGrp="1"/>
          </p:cNvSpPr>
          <p:nvPr>
            <p:ph type="sldNum" sz="quarter" idx="12"/>
          </p:nvPr>
        </p:nvSpPr>
        <p:spPr/>
        <p:txBody>
          <a:bodyPr/>
          <a:lstStyle/>
          <a:p>
            <a:fld id="{EBFB1032-EA64-7144-B003-9BCC9D94B503}" type="slidenum">
              <a:rPr lang="en-US" smtClean="0"/>
              <a:pPr/>
              <a:t>50</a:t>
            </a:fld>
            <a:endParaRPr lang="en-US" dirty="0"/>
          </a:p>
        </p:txBody>
      </p:sp>
      <p:pic>
        <p:nvPicPr>
          <p:cNvPr id="5" name="Picture 4" descr="Screen Shot 2015-03-13 at 8.22.33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74375" y="2449056"/>
            <a:ext cx="5838015" cy="3826902"/>
          </a:xfrm>
          <a:prstGeom prst="rect">
            <a:avLst/>
          </a:prstGeom>
        </p:spPr>
      </p:pic>
      <p:sp>
        <p:nvSpPr>
          <p:cNvPr id="6" name="Date Placeholder 5">
            <a:extLst>
              <a:ext uri="{FF2B5EF4-FFF2-40B4-BE49-F238E27FC236}">
                <a16:creationId xmlns:a16="http://schemas.microsoft.com/office/drawing/2014/main" xmlns="" id="{8A84A81C-5BD1-4E43-814C-13FF3CBF843B}"/>
              </a:ext>
            </a:extLst>
          </p:cNvPr>
          <p:cNvSpPr>
            <a:spLocks noGrp="1"/>
          </p:cNvSpPr>
          <p:nvPr>
            <p:ph type="dt" sz="half" idx="10"/>
          </p:nvPr>
        </p:nvSpPr>
        <p:spPr/>
        <p:txBody>
          <a:bodyPr/>
          <a:lstStyle/>
          <a:p>
            <a:fld id="{D0DCD88E-6A0B-4A38-8673-9A9FCA9F2047}" type="datetime1">
              <a:rPr lang="en-US" smtClean="0"/>
              <a:pPr/>
              <a:t>09/05/22</a:t>
            </a:fld>
            <a:endParaRPr lang="en-US" dirty="0"/>
          </a:p>
        </p:txBody>
      </p:sp>
      <p:sp>
        <p:nvSpPr>
          <p:cNvPr id="7" name="Footer Placeholder 6">
            <a:extLst>
              <a:ext uri="{FF2B5EF4-FFF2-40B4-BE49-F238E27FC236}">
                <a16:creationId xmlns:a16="http://schemas.microsoft.com/office/drawing/2014/main" xmlns="" id="{D560E493-EF1E-4443-A41F-3C26E842E261}"/>
              </a:ext>
            </a:extLst>
          </p:cNvPr>
          <p:cNvSpPr>
            <a:spLocks noGrp="1"/>
          </p:cNvSpPr>
          <p:nvPr>
            <p:ph type="ftr" sz="quarter" idx="11"/>
          </p:nvPr>
        </p:nvSpPr>
        <p:spPr/>
        <p:txBody>
          <a:bodyPr/>
          <a:lstStyle/>
          <a:p>
            <a:r>
              <a:rPr lang="en-US"/>
              <a:t>Mr. SOVERS SINGH BISHT                  UNIT 05</a:t>
            </a:r>
            <a:endParaRPr lang="en-US" dirty="0"/>
          </a:p>
        </p:txBody>
      </p:sp>
      <p:sp>
        <p:nvSpPr>
          <p:cNvPr id="8" name="Title 1">
            <a:extLst>
              <a:ext uri="{FF2B5EF4-FFF2-40B4-BE49-F238E27FC236}">
                <a16:creationId xmlns:a16="http://schemas.microsoft.com/office/drawing/2014/main" xmlns="" id="{9D947C14-B370-418A-BCCB-263B0B3E3B9D}"/>
              </a:ext>
            </a:extLst>
          </p:cNvPr>
          <p:cNvSpPr txBox="1">
            <a:spLocks/>
          </p:cNvSpPr>
          <p:nvPr/>
        </p:nvSpPr>
        <p:spPr>
          <a:xfrm>
            <a:off x="1374058"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dirty="0">
                <a:cs typeface="Times New Roman" panose="02020603050405020304" pitchFamily="18" charset="0"/>
              </a:rPr>
              <a:t>Introduction MongoDB</a:t>
            </a:r>
          </a:p>
        </p:txBody>
      </p:sp>
      <p:pic>
        <p:nvPicPr>
          <p:cNvPr id="9" name="Picture 8">
            <a:extLst>
              <a:ext uri="{FF2B5EF4-FFF2-40B4-BE49-F238E27FC236}">
                <a16:creationId xmlns:a16="http://schemas.microsoft.com/office/drawing/2014/main" xmlns="" id="{F9EA3043-416A-4077-A5B6-5ED197999347}"/>
              </a:ext>
            </a:extLst>
          </p:cNvPr>
          <p:cNvPicPr>
            <a:picLocks noChangeAspect="1"/>
          </p:cNvPicPr>
          <p:nvPr/>
        </p:nvPicPr>
        <p:blipFill>
          <a:blip r:embed="rId3"/>
          <a:stretch>
            <a:fillRect/>
          </a:stretch>
        </p:blipFill>
        <p:spPr>
          <a:xfrm>
            <a:off x="0" y="-27448"/>
            <a:ext cx="1384300" cy="812800"/>
          </a:xfrm>
          <a:prstGeom prst="rect">
            <a:avLst/>
          </a:prstGeom>
        </p:spPr>
      </p:pic>
    </p:spTree>
    <p:extLst>
      <p:ext uri="{BB962C8B-B14F-4D97-AF65-F5344CB8AC3E}">
        <p14:creationId xmlns:p14="http://schemas.microsoft.com/office/powerpoint/2010/main" val="1540647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00113" y="428409"/>
            <a:ext cx="7345362" cy="1019391"/>
          </a:xfrm>
        </p:spPr>
        <p:txBody>
          <a:bodyPr>
            <a:normAutofit/>
          </a:bodyPr>
          <a:lstStyle/>
          <a:p>
            <a:r>
              <a:rPr lang="en-US" sz="2200" b="1" dirty="0"/>
              <a:t>It is Growing Fast</a:t>
            </a:r>
          </a:p>
        </p:txBody>
      </p:sp>
      <p:sp>
        <p:nvSpPr>
          <p:cNvPr id="4" name="Slide Number Placeholder 3"/>
          <p:cNvSpPr>
            <a:spLocks noGrp="1"/>
          </p:cNvSpPr>
          <p:nvPr>
            <p:ph type="sldNum" sz="quarter" idx="12"/>
          </p:nvPr>
        </p:nvSpPr>
        <p:spPr/>
        <p:txBody>
          <a:bodyPr/>
          <a:lstStyle/>
          <a:p>
            <a:fld id="{EBFB1032-EA64-7144-B003-9BCC9D94B503}" type="slidenum">
              <a:rPr lang="en-US" smtClean="0"/>
              <a:pPr/>
              <a:t>51</a:t>
            </a:fld>
            <a:endParaRPr lang="en-US" dirty="0"/>
          </a:p>
        </p:txBody>
      </p:sp>
      <p:pic>
        <p:nvPicPr>
          <p:cNvPr id="5" name="Picture 4" descr="Screen Shot 2015-03-13 at 8.25.34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6094" y="1192132"/>
            <a:ext cx="8715427" cy="5329661"/>
          </a:xfrm>
          <a:prstGeom prst="rect">
            <a:avLst/>
          </a:prstGeom>
        </p:spPr>
      </p:pic>
      <p:sp>
        <p:nvSpPr>
          <p:cNvPr id="3" name="Date Placeholder 2">
            <a:extLst>
              <a:ext uri="{FF2B5EF4-FFF2-40B4-BE49-F238E27FC236}">
                <a16:creationId xmlns:a16="http://schemas.microsoft.com/office/drawing/2014/main" xmlns="" id="{F9EA1E95-7E34-4CD9-8F9A-DDD24342304E}"/>
              </a:ext>
            </a:extLst>
          </p:cNvPr>
          <p:cNvSpPr>
            <a:spLocks noGrp="1"/>
          </p:cNvSpPr>
          <p:nvPr>
            <p:ph type="dt" sz="half" idx="10"/>
          </p:nvPr>
        </p:nvSpPr>
        <p:spPr/>
        <p:txBody>
          <a:bodyPr/>
          <a:lstStyle/>
          <a:p>
            <a:fld id="{1AB50353-BA24-4107-AF74-458B3FFB07CD}" type="datetime1">
              <a:rPr lang="en-US" smtClean="0"/>
              <a:pPr/>
              <a:t>09/05/22</a:t>
            </a:fld>
            <a:endParaRPr lang="en-US" dirty="0"/>
          </a:p>
        </p:txBody>
      </p:sp>
      <p:sp>
        <p:nvSpPr>
          <p:cNvPr id="6" name="Footer Placeholder 5">
            <a:extLst>
              <a:ext uri="{FF2B5EF4-FFF2-40B4-BE49-F238E27FC236}">
                <a16:creationId xmlns:a16="http://schemas.microsoft.com/office/drawing/2014/main" xmlns="" id="{61DFF199-66DB-457B-9AA7-F2C39D53006C}"/>
              </a:ext>
            </a:extLst>
          </p:cNvPr>
          <p:cNvSpPr>
            <a:spLocks noGrp="1"/>
          </p:cNvSpPr>
          <p:nvPr>
            <p:ph type="ftr" sz="quarter" idx="11"/>
          </p:nvPr>
        </p:nvSpPr>
        <p:spPr/>
        <p:txBody>
          <a:bodyPr/>
          <a:lstStyle/>
          <a:p>
            <a:r>
              <a:rPr lang="en-US"/>
              <a:t>Mr. SOVERS SINGH BISHT                  UNIT 05</a:t>
            </a:r>
            <a:endParaRPr lang="en-US" dirty="0"/>
          </a:p>
        </p:txBody>
      </p:sp>
      <p:sp>
        <p:nvSpPr>
          <p:cNvPr id="7" name="Title 1">
            <a:extLst>
              <a:ext uri="{FF2B5EF4-FFF2-40B4-BE49-F238E27FC236}">
                <a16:creationId xmlns:a16="http://schemas.microsoft.com/office/drawing/2014/main" xmlns="" id="{ED772D8C-8B44-45BF-B0FA-6EAB2C08B00D}"/>
              </a:ext>
            </a:extLst>
          </p:cNvPr>
          <p:cNvSpPr txBox="1">
            <a:spLocks/>
          </p:cNvSpPr>
          <p:nvPr/>
        </p:nvSpPr>
        <p:spPr>
          <a:xfrm>
            <a:off x="1374058"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dirty="0">
                <a:cs typeface="Times New Roman" panose="02020603050405020304" pitchFamily="18" charset="0"/>
              </a:rPr>
              <a:t>Introduction MongoDB</a:t>
            </a:r>
          </a:p>
        </p:txBody>
      </p:sp>
      <p:pic>
        <p:nvPicPr>
          <p:cNvPr id="8" name="Picture 7">
            <a:extLst>
              <a:ext uri="{FF2B5EF4-FFF2-40B4-BE49-F238E27FC236}">
                <a16:creationId xmlns:a16="http://schemas.microsoft.com/office/drawing/2014/main" xmlns="" id="{E6374609-8B0E-4690-B0D2-A71AF1FA1849}"/>
              </a:ext>
            </a:extLst>
          </p:cNvPr>
          <p:cNvPicPr>
            <a:picLocks noChangeAspect="1"/>
          </p:cNvPicPr>
          <p:nvPr/>
        </p:nvPicPr>
        <p:blipFill>
          <a:blip r:embed="rId3"/>
          <a:stretch>
            <a:fillRect/>
          </a:stretch>
        </p:blipFill>
        <p:spPr>
          <a:xfrm>
            <a:off x="0" y="-27448"/>
            <a:ext cx="1384300" cy="812800"/>
          </a:xfrm>
          <a:prstGeom prst="rect">
            <a:avLst/>
          </a:prstGeom>
        </p:spPr>
      </p:pic>
    </p:spTree>
    <p:extLst>
      <p:ext uri="{BB962C8B-B14F-4D97-AF65-F5344CB8AC3E}">
        <p14:creationId xmlns:p14="http://schemas.microsoft.com/office/powerpoint/2010/main" val="330200634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33400"/>
            <a:ext cx="8229600" cy="1143000"/>
          </a:xfrm>
        </p:spPr>
        <p:txBody>
          <a:bodyPr>
            <a:normAutofit/>
          </a:bodyPr>
          <a:lstStyle/>
          <a:p>
            <a:r>
              <a:rPr lang="en-US" sz="2200" b="1" dirty="0"/>
              <a:t>Integration with Others</a:t>
            </a:r>
          </a:p>
        </p:txBody>
      </p:sp>
      <p:sp>
        <p:nvSpPr>
          <p:cNvPr id="4" name="Slide Number Placeholder 3"/>
          <p:cNvSpPr>
            <a:spLocks noGrp="1"/>
          </p:cNvSpPr>
          <p:nvPr>
            <p:ph type="sldNum" sz="quarter" idx="12"/>
          </p:nvPr>
        </p:nvSpPr>
        <p:spPr/>
        <p:txBody>
          <a:bodyPr/>
          <a:lstStyle/>
          <a:p>
            <a:fld id="{EBFB1032-EA64-7144-B003-9BCC9D94B503}" type="slidenum">
              <a:rPr lang="en-US" smtClean="0"/>
              <a:pPr/>
              <a:t>52</a:t>
            </a:fld>
            <a:endParaRPr lang="en-US" dirty="0"/>
          </a:p>
        </p:txBody>
      </p:sp>
      <p:pic>
        <p:nvPicPr>
          <p:cNvPr id="7" name="Picture 6" descr="Screen Shot 2015-03-13 at 8.05.59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0417" y="1883208"/>
            <a:ext cx="3760583" cy="4038578"/>
          </a:xfrm>
          <a:prstGeom prst="rect">
            <a:avLst/>
          </a:prstGeom>
        </p:spPr>
      </p:pic>
      <p:pic>
        <p:nvPicPr>
          <p:cNvPr id="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61930" y="1999317"/>
            <a:ext cx="5526212" cy="39297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Date Placeholder 2">
            <a:extLst>
              <a:ext uri="{FF2B5EF4-FFF2-40B4-BE49-F238E27FC236}">
                <a16:creationId xmlns:a16="http://schemas.microsoft.com/office/drawing/2014/main" xmlns="" id="{28F77C1A-D11C-4FC2-A735-EB80328D4477}"/>
              </a:ext>
            </a:extLst>
          </p:cNvPr>
          <p:cNvSpPr>
            <a:spLocks noGrp="1"/>
          </p:cNvSpPr>
          <p:nvPr>
            <p:ph type="dt" sz="half" idx="10"/>
          </p:nvPr>
        </p:nvSpPr>
        <p:spPr/>
        <p:txBody>
          <a:bodyPr/>
          <a:lstStyle/>
          <a:p>
            <a:fld id="{2EAA75CD-5BB3-4151-9DB3-8F735B20293A}" type="datetime1">
              <a:rPr lang="en-US" smtClean="0"/>
              <a:pPr/>
              <a:t>09/05/22</a:t>
            </a:fld>
            <a:endParaRPr lang="en-US" dirty="0"/>
          </a:p>
        </p:txBody>
      </p:sp>
      <p:sp>
        <p:nvSpPr>
          <p:cNvPr id="5" name="Footer Placeholder 4">
            <a:extLst>
              <a:ext uri="{FF2B5EF4-FFF2-40B4-BE49-F238E27FC236}">
                <a16:creationId xmlns:a16="http://schemas.microsoft.com/office/drawing/2014/main" xmlns="" id="{29C4D48F-86FA-4784-9CD4-D9E44162CC40}"/>
              </a:ext>
            </a:extLst>
          </p:cNvPr>
          <p:cNvSpPr>
            <a:spLocks noGrp="1"/>
          </p:cNvSpPr>
          <p:nvPr>
            <p:ph type="ftr" sz="quarter" idx="11"/>
          </p:nvPr>
        </p:nvSpPr>
        <p:spPr/>
        <p:txBody>
          <a:bodyPr/>
          <a:lstStyle/>
          <a:p>
            <a:r>
              <a:rPr lang="en-US"/>
              <a:t>Mr. SOVERS SINGH BISHT                  UNIT 05</a:t>
            </a:r>
            <a:endParaRPr lang="en-US" dirty="0"/>
          </a:p>
        </p:txBody>
      </p:sp>
      <p:sp>
        <p:nvSpPr>
          <p:cNvPr id="9" name="Title 1">
            <a:extLst>
              <a:ext uri="{FF2B5EF4-FFF2-40B4-BE49-F238E27FC236}">
                <a16:creationId xmlns:a16="http://schemas.microsoft.com/office/drawing/2014/main" xmlns="" id="{3D95FDD5-4372-4D06-BC2D-97136843152C}"/>
              </a:ext>
            </a:extLst>
          </p:cNvPr>
          <p:cNvSpPr txBox="1">
            <a:spLocks/>
          </p:cNvSpPr>
          <p:nvPr/>
        </p:nvSpPr>
        <p:spPr>
          <a:xfrm>
            <a:off x="1374058"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dirty="0">
                <a:cs typeface="Times New Roman" panose="02020603050405020304" pitchFamily="18" charset="0"/>
              </a:rPr>
              <a:t>Introduction MongoDB</a:t>
            </a:r>
          </a:p>
        </p:txBody>
      </p:sp>
      <p:pic>
        <p:nvPicPr>
          <p:cNvPr id="10" name="Picture 9">
            <a:extLst>
              <a:ext uri="{FF2B5EF4-FFF2-40B4-BE49-F238E27FC236}">
                <a16:creationId xmlns:a16="http://schemas.microsoft.com/office/drawing/2014/main" xmlns="" id="{77F94684-6846-4EC1-AA46-EE5093F0137F}"/>
              </a:ext>
            </a:extLst>
          </p:cNvPr>
          <p:cNvPicPr>
            <a:picLocks noChangeAspect="1"/>
          </p:cNvPicPr>
          <p:nvPr/>
        </p:nvPicPr>
        <p:blipFill>
          <a:blip r:embed="rId4"/>
          <a:stretch>
            <a:fillRect/>
          </a:stretch>
        </p:blipFill>
        <p:spPr>
          <a:xfrm>
            <a:off x="0" y="-27448"/>
            <a:ext cx="1384300" cy="812800"/>
          </a:xfrm>
          <a:prstGeom prst="rect">
            <a:avLst/>
          </a:prstGeom>
        </p:spPr>
      </p:pic>
    </p:spTree>
    <p:extLst>
      <p:ext uri="{BB962C8B-B14F-4D97-AF65-F5344CB8AC3E}">
        <p14:creationId xmlns:p14="http://schemas.microsoft.com/office/powerpoint/2010/main" val="36846085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33400"/>
            <a:ext cx="8229600" cy="1143000"/>
          </a:xfrm>
        </p:spPr>
        <p:txBody>
          <a:bodyPr>
            <a:normAutofit/>
          </a:bodyPr>
          <a:lstStyle/>
          <a:p>
            <a:r>
              <a:rPr lang="en-US" sz="2200" b="1" dirty="0" err="1"/>
              <a:t>NoSQL</a:t>
            </a:r>
            <a:r>
              <a:rPr lang="en-US" sz="2200" b="1" dirty="0"/>
              <a:t>: Categories</a:t>
            </a:r>
          </a:p>
        </p:txBody>
      </p:sp>
      <p:sp>
        <p:nvSpPr>
          <p:cNvPr id="4" name="Slide Number Placeholder 3"/>
          <p:cNvSpPr>
            <a:spLocks noGrp="1"/>
          </p:cNvSpPr>
          <p:nvPr>
            <p:ph type="sldNum" sz="quarter" idx="12"/>
          </p:nvPr>
        </p:nvSpPr>
        <p:spPr/>
        <p:txBody>
          <a:bodyPr/>
          <a:lstStyle/>
          <a:p>
            <a:fld id="{EBFB1032-EA64-7144-B003-9BCC9D94B503}" type="slidenum">
              <a:rPr lang="en-US" smtClean="0"/>
              <a:pPr/>
              <a:t>53</a:t>
            </a:fld>
            <a:endParaRPr lang="en-US" dirty="0"/>
          </a:p>
        </p:txBody>
      </p:sp>
      <p:pic>
        <p:nvPicPr>
          <p:cNvPr id="7" name="Picture 6" descr="Screen Shot 2015-03-13 at 8.40.43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4195" y="1734028"/>
            <a:ext cx="7345362" cy="4544055"/>
          </a:xfrm>
          <a:prstGeom prst="rect">
            <a:avLst/>
          </a:prstGeom>
        </p:spPr>
      </p:pic>
      <p:sp>
        <p:nvSpPr>
          <p:cNvPr id="3" name="Date Placeholder 2">
            <a:extLst>
              <a:ext uri="{FF2B5EF4-FFF2-40B4-BE49-F238E27FC236}">
                <a16:creationId xmlns:a16="http://schemas.microsoft.com/office/drawing/2014/main" xmlns="" id="{833F69C2-1E69-4256-8023-8C510F5E1702}"/>
              </a:ext>
            </a:extLst>
          </p:cNvPr>
          <p:cNvSpPr>
            <a:spLocks noGrp="1"/>
          </p:cNvSpPr>
          <p:nvPr>
            <p:ph type="dt" sz="half" idx="10"/>
          </p:nvPr>
        </p:nvSpPr>
        <p:spPr/>
        <p:txBody>
          <a:bodyPr/>
          <a:lstStyle/>
          <a:p>
            <a:fld id="{51D23A55-C298-41A3-9881-2879BFDDB3D0}" type="datetime1">
              <a:rPr lang="en-US" smtClean="0"/>
              <a:pPr/>
              <a:t>09/05/22</a:t>
            </a:fld>
            <a:endParaRPr lang="en-US" dirty="0"/>
          </a:p>
        </p:txBody>
      </p:sp>
      <p:sp>
        <p:nvSpPr>
          <p:cNvPr id="5" name="Footer Placeholder 4">
            <a:extLst>
              <a:ext uri="{FF2B5EF4-FFF2-40B4-BE49-F238E27FC236}">
                <a16:creationId xmlns:a16="http://schemas.microsoft.com/office/drawing/2014/main" xmlns="" id="{6BFB1ADF-F04E-459B-92D7-932F6BE12C92}"/>
              </a:ext>
            </a:extLst>
          </p:cNvPr>
          <p:cNvSpPr>
            <a:spLocks noGrp="1"/>
          </p:cNvSpPr>
          <p:nvPr>
            <p:ph type="ftr" sz="quarter" idx="11"/>
          </p:nvPr>
        </p:nvSpPr>
        <p:spPr/>
        <p:txBody>
          <a:bodyPr/>
          <a:lstStyle/>
          <a:p>
            <a:r>
              <a:rPr lang="en-US"/>
              <a:t>Mr. SOVERS SINGH BISHT                  UNIT 05</a:t>
            </a:r>
            <a:endParaRPr lang="en-US" dirty="0"/>
          </a:p>
        </p:txBody>
      </p:sp>
      <p:sp>
        <p:nvSpPr>
          <p:cNvPr id="8" name="Title 1">
            <a:extLst>
              <a:ext uri="{FF2B5EF4-FFF2-40B4-BE49-F238E27FC236}">
                <a16:creationId xmlns:a16="http://schemas.microsoft.com/office/drawing/2014/main" xmlns="" id="{066488D5-9AFD-4D12-9A2F-CA14C3E4894F}"/>
              </a:ext>
            </a:extLst>
          </p:cNvPr>
          <p:cNvSpPr txBox="1">
            <a:spLocks/>
          </p:cNvSpPr>
          <p:nvPr/>
        </p:nvSpPr>
        <p:spPr>
          <a:xfrm>
            <a:off x="1374058"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dirty="0">
                <a:cs typeface="Times New Roman" panose="02020603050405020304" pitchFamily="18" charset="0"/>
              </a:rPr>
              <a:t>Introduction MongoDB</a:t>
            </a:r>
          </a:p>
        </p:txBody>
      </p:sp>
      <p:pic>
        <p:nvPicPr>
          <p:cNvPr id="9" name="Picture 8">
            <a:extLst>
              <a:ext uri="{FF2B5EF4-FFF2-40B4-BE49-F238E27FC236}">
                <a16:creationId xmlns:a16="http://schemas.microsoft.com/office/drawing/2014/main" xmlns="" id="{0927DEB7-F98E-45B0-8E89-87D6DB0AE902}"/>
              </a:ext>
            </a:extLst>
          </p:cNvPr>
          <p:cNvPicPr>
            <a:picLocks noChangeAspect="1"/>
          </p:cNvPicPr>
          <p:nvPr/>
        </p:nvPicPr>
        <p:blipFill>
          <a:blip r:embed="rId3"/>
          <a:stretch>
            <a:fillRect/>
          </a:stretch>
        </p:blipFill>
        <p:spPr>
          <a:xfrm>
            <a:off x="0" y="-27448"/>
            <a:ext cx="1384300" cy="812800"/>
          </a:xfrm>
          <a:prstGeom prst="rect">
            <a:avLst/>
          </a:prstGeom>
        </p:spPr>
      </p:pic>
    </p:spTree>
    <p:extLst>
      <p:ext uri="{BB962C8B-B14F-4D97-AF65-F5344CB8AC3E}">
        <p14:creationId xmlns:p14="http://schemas.microsoft.com/office/powerpoint/2010/main" val="63224822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defTabSz="685800">
              <a:defRPr/>
            </a:pPr>
            <a:fld id="{C865C65A-63EF-47DA-99B2-DD005A7CC0A3}" type="datetime1">
              <a:rPr lang="en-US" sz="900" smtClean="0">
                <a:solidFill>
                  <a:prstClr val="black">
                    <a:tint val="75000"/>
                  </a:prstClr>
                </a:solidFill>
                <a:latin typeface="Calibri"/>
              </a:rPr>
              <a:pPr defTabSz="685800">
                <a:defRPr/>
              </a:pPr>
              <a:t>09/05/22</a:t>
            </a:fld>
            <a:endParaRPr lang="en-US" sz="900">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pPr defTabSz="685800">
              <a:defRPr/>
            </a:pPr>
            <a:fld id="{B6F15528-21DE-4FAA-801E-634DDDAF4B2B}" type="slidenum">
              <a:rPr lang="en-US" sz="900">
                <a:solidFill>
                  <a:prstClr val="black">
                    <a:tint val="75000"/>
                  </a:prstClr>
                </a:solidFill>
                <a:latin typeface="Calibri"/>
              </a:rPr>
              <a:pPr defTabSz="685800">
                <a:defRPr/>
              </a:pPr>
              <a:t>54</a:t>
            </a:fld>
            <a:endParaRPr lang="en-US" sz="900">
              <a:solidFill>
                <a:prstClr val="black">
                  <a:tint val="75000"/>
                </a:prstClr>
              </a:solidFill>
              <a:latin typeface="Calibri"/>
            </a:endParaRPr>
          </a:p>
        </p:txBody>
      </p:sp>
      <p:sp>
        <p:nvSpPr>
          <p:cNvPr id="9" name="Title 1">
            <a:extLst>
              <a:ext uri="{FF2B5EF4-FFF2-40B4-BE49-F238E27FC236}">
                <a16:creationId xmlns:a16="http://schemas.microsoft.com/office/drawing/2014/main" xmlns="" id="{21804AB5-1258-40FF-B1C3-A15800EBE9DE}"/>
              </a:ext>
            </a:extLst>
          </p:cNvPr>
          <p:cNvSpPr txBox="1">
            <a:spLocks/>
          </p:cNvSpPr>
          <p:nvPr/>
        </p:nvSpPr>
        <p:spPr>
          <a:xfrm>
            <a:off x="1378974"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dirty="0"/>
              <a:t>Interfacing and Interacting with NoSQL </a:t>
            </a:r>
          </a:p>
        </p:txBody>
      </p:sp>
      <p:sp>
        <p:nvSpPr>
          <p:cNvPr id="2" name="Footer Placeholder 1">
            <a:extLst>
              <a:ext uri="{FF2B5EF4-FFF2-40B4-BE49-F238E27FC236}">
                <a16:creationId xmlns:a16="http://schemas.microsoft.com/office/drawing/2014/main" xmlns="" id="{2A868212-4E78-4E6E-B054-B27AB3F857F7}"/>
              </a:ext>
            </a:extLst>
          </p:cNvPr>
          <p:cNvSpPr>
            <a:spLocks noGrp="1"/>
          </p:cNvSpPr>
          <p:nvPr>
            <p:ph type="ftr" sz="quarter" idx="11"/>
          </p:nvPr>
        </p:nvSpPr>
        <p:spPr/>
        <p:txBody>
          <a:bodyPr/>
          <a:lstStyle/>
          <a:p>
            <a:r>
              <a:rPr lang="en-US"/>
              <a:t>Mr. SOVERS SINGH BISHT                  UNIT 05</a:t>
            </a:r>
            <a:endParaRPr lang="en-US" dirty="0"/>
          </a:p>
        </p:txBody>
      </p:sp>
      <p:pic>
        <p:nvPicPr>
          <p:cNvPr id="7" name="Picture 6">
            <a:extLst>
              <a:ext uri="{FF2B5EF4-FFF2-40B4-BE49-F238E27FC236}">
                <a16:creationId xmlns:a16="http://schemas.microsoft.com/office/drawing/2014/main" xmlns="" id="{70049ABE-BC3A-7741-9C4B-820530C6C12B}"/>
              </a:ext>
            </a:extLst>
          </p:cNvPr>
          <p:cNvPicPr>
            <a:picLocks noChangeAspect="1"/>
          </p:cNvPicPr>
          <p:nvPr/>
        </p:nvPicPr>
        <p:blipFill>
          <a:blip r:embed="rId2"/>
          <a:stretch>
            <a:fillRect/>
          </a:stretch>
        </p:blipFill>
        <p:spPr>
          <a:xfrm>
            <a:off x="0" y="-27448"/>
            <a:ext cx="1384300" cy="812800"/>
          </a:xfrm>
          <a:prstGeom prst="rect">
            <a:avLst/>
          </a:prstGeom>
        </p:spPr>
      </p:pic>
      <p:sp>
        <p:nvSpPr>
          <p:cNvPr id="12" name="Content Placeholder 2">
            <a:extLst>
              <a:ext uri="{FF2B5EF4-FFF2-40B4-BE49-F238E27FC236}">
                <a16:creationId xmlns:a16="http://schemas.microsoft.com/office/drawing/2014/main" xmlns="" id="{8BB8158F-D750-467B-8B32-88CB8C96600D}"/>
              </a:ext>
            </a:extLst>
          </p:cNvPr>
          <p:cNvSpPr txBox="1">
            <a:spLocks/>
          </p:cNvSpPr>
          <p:nvPr/>
        </p:nvSpPr>
        <p:spPr>
          <a:xfrm>
            <a:off x="901337" y="1219200"/>
            <a:ext cx="7641771" cy="4405316"/>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buFont typeface="Arial" pitchFamily="34" charset="0"/>
              <a:buNone/>
            </a:pPr>
            <a:r>
              <a:rPr lang="en-IN" sz="2000" b="1" dirty="0"/>
              <a:t>Objective:</a:t>
            </a:r>
          </a:p>
          <a:p>
            <a:pPr algn="just">
              <a:lnSpc>
                <a:spcPct val="150000"/>
              </a:lnSpc>
              <a:buFont typeface="Wingdings" panose="05000000000000000000" pitchFamily="2" charset="2"/>
              <a:buChar char="§"/>
            </a:pPr>
            <a:r>
              <a:rPr lang="en-IN" sz="2000" b="1" dirty="0"/>
              <a:t>In this topic</a:t>
            </a:r>
            <a:r>
              <a:rPr lang="en-IN" sz="2000" dirty="0"/>
              <a:t> we focus on </a:t>
            </a:r>
            <a:r>
              <a:rPr lang="en-US" sz="2000" dirty="0"/>
              <a:t>introducing the essential ways of interacting with NoSQL data stores. The types of NoSQL stores vary and so do the ways of accessing and interacting with them. This topic attempts to summarize a few of the most prominent of these disparate ways of accessing and querying data in NoSQL databases.</a:t>
            </a:r>
          </a:p>
          <a:p>
            <a:pPr algn="just">
              <a:lnSpc>
                <a:spcPct val="150000"/>
              </a:lnSpc>
              <a:buFont typeface="Wingdings" panose="05000000000000000000" pitchFamily="2" charset="2"/>
              <a:buChar char="§"/>
            </a:pPr>
            <a:r>
              <a:rPr lang="en-IN" sz="2000" b="1" dirty="0"/>
              <a:t>Recap:</a:t>
            </a:r>
          </a:p>
          <a:p>
            <a:pPr algn="just">
              <a:lnSpc>
                <a:spcPct val="150000"/>
              </a:lnSpc>
              <a:buFont typeface="Wingdings" panose="05000000000000000000" pitchFamily="2" charset="2"/>
              <a:buChar char="§"/>
            </a:pPr>
            <a:r>
              <a:rPr lang="en-IN" sz="2000" dirty="0"/>
              <a:t>Revision of </a:t>
            </a:r>
            <a:r>
              <a:rPr lang="en-US" sz="2000" dirty="0"/>
              <a:t>Database Management Systems.</a:t>
            </a:r>
            <a:endParaRPr lang="en-IN" sz="2000" dirty="0"/>
          </a:p>
          <a:p>
            <a:pPr marL="0" indent="0" algn="just">
              <a:lnSpc>
                <a:spcPct val="150000"/>
              </a:lnSpc>
              <a:buFont typeface="Arial" pitchFamily="34" charset="0"/>
              <a:buNone/>
            </a:pPr>
            <a:endParaRPr lang="en-IN" sz="1650" b="1" dirty="0"/>
          </a:p>
        </p:txBody>
      </p:sp>
    </p:spTree>
    <p:extLst>
      <p:ext uri="{BB962C8B-B14F-4D97-AF65-F5344CB8AC3E}">
        <p14:creationId xmlns:p14="http://schemas.microsoft.com/office/powerpoint/2010/main" val="305447486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F5FD9234-A1A7-454A-B9E1-0FF04C25E044}" type="datetime1">
              <a:rPr lang="en-US" smtClean="0"/>
              <a:pPr/>
              <a:t>09/05/22</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Mr. SOVERS SINGH BISHT                  UNIT 05</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55</a:t>
            </a:fld>
            <a:endParaRPr lang="en-US"/>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9" name="Content Placeholder 2">
            <a:extLst>
              <a:ext uri="{FF2B5EF4-FFF2-40B4-BE49-F238E27FC236}">
                <a16:creationId xmlns:a16="http://schemas.microsoft.com/office/drawing/2014/main" xmlns="" id="{00A7AD26-23DA-406A-BF60-C2E32E98A410}"/>
              </a:ext>
            </a:extLst>
          </p:cNvPr>
          <p:cNvSpPr>
            <a:spLocks noGrp="1"/>
          </p:cNvSpPr>
          <p:nvPr>
            <p:ph idx="1"/>
          </p:nvPr>
        </p:nvSpPr>
        <p:spPr>
          <a:xfrm>
            <a:off x="901337" y="1219200"/>
            <a:ext cx="7641771" cy="4405316"/>
          </a:xfrm>
        </p:spPr>
        <p:txBody>
          <a:bodyPr>
            <a:normAutofit/>
          </a:bodyPr>
          <a:lstStyle/>
          <a:p>
            <a:pPr marL="0" indent="0" algn="just">
              <a:buNone/>
            </a:pPr>
            <a:r>
              <a:rPr lang="en-IN" sz="2000" b="1" dirty="0"/>
              <a:t>Objective:</a:t>
            </a:r>
          </a:p>
          <a:p>
            <a:pPr algn="just">
              <a:lnSpc>
                <a:spcPct val="150000"/>
              </a:lnSpc>
              <a:buFont typeface="Wingdings" panose="05000000000000000000" pitchFamily="2" charset="2"/>
              <a:buChar char="§"/>
            </a:pPr>
            <a:r>
              <a:rPr lang="en-IN" sz="2000" b="1" dirty="0"/>
              <a:t>In this topic</a:t>
            </a:r>
            <a:r>
              <a:rPr lang="en-IN" sz="2000" dirty="0"/>
              <a:t> we focus on </a:t>
            </a:r>
            <a:r>
              <a:rPr lang="en-US" sz="2000" dirty="0"/>
              <a:t>MongoDB - Datatypes</a:t>
            </a:r>
          </a:p>
          <a:p>
            <a:pPr marL="457200" indent="-457200" algn="just">
              <a:lnSpc>
                <a:spcPct val="150000"/>
              </a:lnSpc>
              <a:buFont typeface="+mj-lt"/>
              <a:buAutoNum type="arabicPeriod"/>
            </a:pPr>
            <a:r>
              <a:rPr lang="en-US" sz="2000" dirty="0"/>
              <a:t>String − This is the most commonly used datatype to store the data.</a:t>
            </a:r>
          </a:p>
          <a:p>
            <a:pPr marL="457200" indent="-457200" algn="just">
              <a:lnSpc>
                <a:spcPct val="150000"/>
              </a:lnSpc>
              <a:buFont typeface="+mj-lt"/>
              <a:buAutoNum type="arabicPeriod"/>
            </a:pPr>
            <a:r>
              <a:rPr lang="en-US" sz="2000" dirty="0"/>
              <a:t> Integer − This type is used to store a numerical value. ...</a:t>
            </a:r>
          </a:p>
          <a:p>
            <a:pPr marL="457200" indent="-457200" algn="just">
              <a:lnSpc>
                <a:spcPct val="150000"/>
              </a:lnSpc>
              <a:buFont typeface="+mj-lt"/>
              <a:buAutoNum type="arabicPeriod"/>
            </a:pPr>
            <a:r>
              <a:rPr lang="en-US" sz="2000" dirty="0"/>
              <a:t>Boolean − This type is used to store a </a:t>
            </a:r>
            <a:r>
              <a:rPr lang="en-US" sz="2000" dirty="0" err="1"/>
              <a:t>boolean</a:t>
            </a:r>
            <a:r>
              <a:rPr lang="en-US" sz="2000" dirty="0"/>
              <a:t> (true/ false) value.</a:t>
            </a:r>
          </a:p>
          <a:p>
            <a:pPr marL="457200" indent="-457200" algn="just">
              <a:lnSpc>
                <a:spcPct val="150000"/>
              </a:lnSpc>
              <a:buFont typeface="+mj-lt"/>
              <a:buAutoNum type="arabicPeriod"/>
            </a:pPr>
            <a:r>
              <a:rPr lang="en-US" sz="2000" dirty="0"/>
              <a:t>Double − This type is used to store floating point values.</a:t>
            </a:r>
            <a:endParaRPr lang="en-IN" sz="2000" dirty="0"/>
          </a:p>
          <a:p>
            <a:pPr marL="0" indent="0" algn="just">
              <a:lnSpc>
                <a:spcPct val="150000"/>
              </a:lnSpc>
              <a:buNone/>
            </a:pPr>
            <a:r>
              <a:rPr lang="en-IN" sz="2000" b="1" dirty="0"/>
              <a:t>Recap:</a:t>
            </a:r>
          </a:p>
          <a:p>
            <a:pPr algn="just">
              <a:lnSpc>
                <a:spcPct val="150000"/>
              </a:lnSpc>
              <a:buFont typeface="Wingdings" panose="05000000000000000000" pitchFamily="2" charset="2"/>
              <a:buChar char="§"/>
            </a:pPr>
            <a:r>
              <a:rPr lang="en-IN" sz="2000" dirty="0"/>
              <a:t>Revision of </a:t>
            </a:r>
            <a:r>
              <a:rPr lang="en-US" sz="2000" dirty="0" err="1"/>
              <a:t>Nosql</a:t>
            </a:r>
            <a:r>
              <a:rPr lang="en-US" sz="2000" dirty="0"/>
              <a:t> Databases.</a:t>
            </a:r>
            <a:endParaRPr lang="en-IN" sz="2000" dirty="0"/>
          </a:p>
          <a:p>
            <a:pPr marL="0" indent="0" algn="just">
              <a:lnSpc>
                <a:spcPct val="150000"/>
              </a:lnSpc>
              <a:buNone/>
            </a:pPr>
            <a:endParaRPr lang="en-IN" sz="1650" b="1" dirty="0"/>
          </a:p>
        </p:txBody>
      </p:sp>
      <p:sp>
        <p:nvSpPr>
          <p:cNvPr id="10" name="Title 1">
            <a:extLst>
              <a:ext uri="{FF2B5EF4-FFF2-40B4-BE49-F238E27FC236}">
                <a16:creationId xmlns:a16="http://schemas.microsoft.com/office/drawing/2014/main" xmlns="" id="{FD3AD48F-87C9-4ED1-A124-1160E164B441}"/>
              </a:ext>
            </a:extLst>
          </p:cNvPr>
          <p:cNvSpPr txBox="1">
            <a:spLocks/>
          </p:cNvSpPr>
          <p:nvPr/>
        </p:nvSpPr>
        <p:spPr>
          <a:xfrm>
            <a:off x="1378974"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dirty="0"/>
              <a:t>Interfacing and Interacting with NoSQL </a:t>
            </a:r>
          </a:p>
        </p:txBody>
      </p:sp>
      <p:pic>
        <p:nvPicPr>
          <p:cNvPr id="11" name="Picture 10">
            <a:extLst>
              <a:ext uri="{FF2B5EF4-FFF2-40B4-BE49-F238E27FC236}">
                <a16:creationId xmlns:a16="http://schemas.microsoft.com/office/drawing/2014/main" xmlns="" id="{4A7B5484-C861-47FE-A434-1B6D0C9FA66D}"/>
              </a:ext>
            </a:extLst>
          </p:cNvPr>
          <p:cNvPicPr>
            <a:picLocks noChangeAspect="1"/>
          </p:cNvPicPr>
          <p:nvPr/>
        </p:nvPicPr>
        <p:blipFill>
          <a:blip r:embed="rId3"/>
          <a:stretch>
            <a:fillRect/>
          </a:stretch>
        </p:blipFill>
        <p:spPr>
          <a:xfrm>
            <a:off x="0" y="-27448"/>
            <a:ext cx="1384300" cy="812800"/>
          </a:xfrm>
          <a:prstGeom prst="rect">
            <a:avLst/>
          </a:prstGeom>
        </p:spPr>
      </p:pic>
    </p:spTree>
    <p:extLst>
      <p:ext uri="{BB962C8B-B14F-4D97-AF65-F5344CB8AC3E}">
        <p14:creationId xmlns:p14="http://schemas.microsoft.com/office/powerpoint/2010/main" val="247108908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1A39C3B9-E01B-4F3E-AAAB-CB36E6DD582C}"/>
              </a:ext>
            </a:extLst>
          </p:cNvPr>
          <p:cNvSpPr>
            <a:spLocks noGrp="1"/>
          </p:cNvSpPr>
          <p:nvPr>
            <p:ph idx="1"/>
          </p:nvPr>
        </p:nvSpPr>
        <p:spPr>
          <a:xfrm>
            <a:off x="152400" y="685798"/>
            <a:ext cx="8763000" cy="5670552"/>
          </a:xfrm>
        </p:spPr>
        <p:txBody>
          <a:bodyPr>
            <a:normAutofit lnSpcReduction="10000"/>
          </a:bodyPr>
          <a:lstStyle/>
          <a:p>
            <a:pPr algn="just"/>
            <a:r>
              <a:rPr lang="en-US" sz="1700" b="1" dirty="0"/>
              <a:t>MongoDB supports many datatypes. Some of them are −</a:t>
            </a:r>
          </a:p>
          <a:p>
            <a:pPr algn="just"/>
            <a:r>
              <a:rPr lang="en-US" sz="1600" b="1" dirty="0"/>
              <a:t>String</a:t>
            </a:r>
            <a:r>
              <a:rPr lang="en-US" sz="1600" dirty="0"/>
              <a:t> − This is the most commonly used datatype to store the data. String in MongoDB must be UTF-8 valid.</a:t>
            </a:r>
          </a:p>
          <a:p>
            <a:pPr algn="just"/>
            <a:r>
              <a:rPr lang="en-US" sz="1600" b="1" dirty="0"/>
              <a:t>Integer</a:t>
            </a:r>
            <a:r>
              <a:rPr lang="en-US" sz="1600" dirty="0"/>
              <a:t> − This type is used to store a numerical value. Integer can be 32 bit or 64 bit depending upon your server.</a:t>
            </a:r>
          </a:p>
          <a:p>
            <a:pPr algn="just"/>
            <a:r>
              <a:rPr lang="en-US" sz="1600" b="1" dirty="0"/>
              <a:t>Boolean</a:t>
            </a:r>
            <a:r>
              <a:rPr lang="en-US" sz="1600" dirty="0"/>
              <a:t> − This type is used to store a </a:t>
            </a:r>
            <a:r>
              <a:rPr lang="en-US" sz="1600" dirty="0" err="1"/>
              <a:t>boolean</a:t>
            </a:r>
            <a:r>
              <a:rPr lang="en-US" sz="1600" dirty="0"/>
              <a:t> (true/ false) value.</a:t>
            </a:r>
          </a:p>
          <a:p>
            <a:pPr algn="just"/>
            <a:r>
              <a:rPr lang="en-US" sz="1600" b="1" dirty="0"/>
              <a:t>Double</a:t>
            </a:r>
            <a:r>
              <a:rPr lang="en-US" sz="1600" dirty="0"/>
              <a:t> − This type is used to store floating point values.</a:t>
            </a:r>
          </a:p>
          <a:p>
            <a:pPr algn="just"/>
            <a:r>
              <a:rPr lang="en-US" sz="1600" b="1" dirty="0"/>
              <a:t>Min/ Max keys</a:t>
            </a:r>
            <a:r>
              <a:rPr lang="en-US" sz="1600" dirty="0"/>
              <a:t> − This type is used to compare a value against the lowest and highest BSON elements.</a:t>
            </a:r>
          </a:p>
          <a:p>
            <a:pPr algn="just"/>
            <a:r>
              <a:rPr lang="en-US" sz="1600" b="1" dirty="0"/>
              <a:t>Arrays</a:t>
            </a:r>
            <a:r>
              <a:rPr lang="en-US" sz="1600" dirty="0"/>
              <a:t> − This type is used to store arrays or list or multiple values into one key.</a:t>
            </a:r>
          </a:p>
          <a:p>
            <a:pPr algn="just"/>
            <a:r>
              <a:rPr lang="en-US" sz="1600" b="1" dirty="0"/>
              <a:t>Timestamp</a:t>
            </a:r>
            <a:r>
              <a:rPr lang="en-US" sz="1600" dirty="0"/>
              <a:t> − </a:t>
            </a:r>
            <a:r>
              <a:rPr lang="en-US" sz="1600" dirty="0" err="1"/>
              <a:t>ctimestamp</a:t>
            </a:r>
            <a:r>
              <a:rPr lang="en-US" sz="1600" dirty="0"/>
              <a:t>. This can be handy for recording when a document has been modified or added.</a:t>
            </a:r>
          </a:p>
          <a:p>
            <a:pPr algn="just"/>
            <a:r>
              <a:rPr lang="en-US" sz="1600" b="1" dirty="0"/>
              <a:t>Object</a:t>
            </a:r>
            <a:r>
              <a:rPr lang="en-US" sz="1600" dirty="0"/>
              <a:t> − This datatype is used for embedded documents.</a:t>
            </a:r>
          </a:p>
          <a:p>
            <a:pPr algn="just"/>
            <a:r>
              <a:rPr lang="en-US" sz="1600" b="1" dirty="0"/>
              <a:t>Null</a:t>
            </a:r>
            <a:r>
              <a:rPr lang="en-US" sz="1600" dirty="0"/>
              <a:t> − This type is used to store a Null value.</a:t>
            </a:r>
          </a:p>
          <a:p>
            <a:pPr algn="just"/>
            <a:r>
              <a:rPr lang="en-US" sz="1600" b="1" dirty="0"/>
              <a:t>Symbol</a:t>
            </a:r>
            <a:r>
              <a:rPr lang="en-US" sz="1600" dirty="0"/>
              <a:t> − This datatype is used identically to a string; however, it's generally reserved for languages that use a specific symbol type.</a:t>
            </a:r>
          </a:p>
          <a:p>
            <a:pPr algn="just"/>
            <a:r>
              <a:rPr lang="en-US" sz="1600" b="1" dirty="0"/>
              <a:t>Date </a:t>
            </a:r>
            <a:r>
              <a:rPr lang="en-US" sz="1600" dirty="0"/>
              <a:t>− This datatype is used to store the current date or time in UNIX time format. You can specify your own date time by creating object of Date and passing day, month, year into it.</a:t>
            </a:r>
          </a:p>
          <a:p>
            <a:pPr algn="just"/>
            <a:r>
              <a:rPr lang="en-US" sz="1600" b="1" dirty="0"/>
              <a:t>Object ID</a:t>
            </a:r>
            <a:r>
              <a:rPr lang="en-US" sz="1600" dirty="0"/>
              <a:t> − This datatype is used to store the document’s ID.</a:t>
            </a:r>
          </a:p>
          <a:p>
            <a:pPr algn="just"/>
            <a:r>
              <a:rPr lang="en-US" sz="1600" b="1" dirty="0"/>
              <a:t>Binary data</a:t>
            </a:r>
            <a:r>
              <a:rPr lang="en-US" sz="1600" dirty="0"/>
              <a:t> − This datatype is used to store binary data.</a:t>
            </a:r>
          </a:p>
          <a:p>
            <a:pPr algn="just"/>
            <a:r>
              <a:rPr lang="en-US" sz="1600" b="1" dirty="0"/>
              <a:t>Code</a:t>
            </a:r>
            <a:r>
              <a:rPr lang="en-US" sz="1600" dirty="0"/>
              <a:t> − This datatype is used to store JavaScript code into the document.</a:t>
            </a:r>
          </a:p>
          <a:p>
            <a:pPr algn="just"/>
            <a:r>
              <a:rPr lang="en-US" sz="1600" b="1" dirty="0"/>
              <a:t>Regular expression</a:t>
            </a:r>
            <a:r>
              <a:rPr lang="en-US" sz="1600" dirty="0"/>
              <a:t> − This datatype is used to store regular expression.</a:t>
            </a:r>
          </a:p>
          <a:p>
            <a:pPr algn="just"/>
            <a:endParaRPr lang="en-IN" sz="1600" dirty="0"/>
          </a:p>
        </p:txBody>
      </p:sp>
      <p:sp>
        <p:nvSpPr>
          <p:cNvPr id="4" name="Date Placeholder 3">
            <a:extLst>
              <a:ext uri="{FF2B5EF4-FFF2-40B4-BE49-F238E27FC236}">
                <a16:creationId xmlns:a16="http://schemas.microsoft.com/office/drawing/2014/main" xmlns="" id="{588023D0-D017-4589-9F9C-AAA6367476F0}"/>
              </a:ext>
            </a:extLst>
          </p:cNvPr>
          <p:cNvSpPr>
            <a:spLocks noGrp="1"/>
          </p:cNvSpPr>
          <p:nvPr>
            <p:ph type="dt" sz="half" idx="10"/>
          </p:nvPr>
        </p:nvSpPr>
        <p:spPr/>
        <p:txBody>
          <a:bodyPr/>
          <a:lstStyle/>
          <a:p>
            <a:fld id="{6A514783-A360-42AD-90A2-9D43FDDEA46E}" type="datetime1">
              <a:rPr lang="en-US" smtClean="0"/>
              <a:pPr/>
              <a:t>09/05/22</a:t>
            </a:fld>
            <a:endParaRPr lang="en-US" dirty="0"/>
          </a:p>
        </p:txBody>
      </p:sp>
      <p:sp>
        <p:nvSpPr>
          <p:cNvPr id="5" name="Footer Placeholder 4">
            <a:extLst>
              <a:ext uri="{FF2B5EF4-FFF2-40B4-BE49-F238E27FC236}">
                <a16:creationId xmlns:a16="http://schemas.microsoft.com/office/drawing/2014/main" xmlns="" id="{56931E9A-37EA-4EEC-B3D3-33A7232FA7BB}"/>
              </a:ext>
            </a:extLst>
          </p:cNvPr>
          <p:cNvSpPr>
            <a:spLocks noGrp="1"/>
          </p:cNvSpPr>
          <p:nvPr>
            <p:ph type="ftr" sz="quarter" idx="11"/>
          </p:nvPr>
        </p:nvSpPr>
        <p:spPr/>
        <p:txBody>
          <a:bodyPr/>
          <a:lstStyle/>
          <a:p>
            <a:r>
              <a:rPr lang="en-US"/>
              <a:t>Mr. SOVERS SINGH BISHT                  UNIT 05</a:t>
            </a:r>
            <a:endParaRPr lang="en-US" dirty="0"/>
          </a:p>
        </p:txBody>
      </p:sp>
      <p:sp>
        <p:nvSpPr>
          <p:cNvPr id="6" name="Slide Number Placeholder 5">
            <a:extLst>
              <a:ext uri="{FF2B5EF4-FFF2-40B4-BE49-F238E27FC236}">
                <a16:creationId xmlns:a16="http://schemas.microsoft.com/office/drawing/2014/main" xmlns="" id="{9E1634A3-25BB-4E9C-B218-41AD0AC0FF5E}"/>
              </a:ext>
            </a:extLst>
          </p:cNvPr>
          <p:cNvSpPr>
            <a:spLocks noGrp="1"/>
          </p:cNvSpPr>
          <p:nvPr>
            <p:ph type="sldNum" sz="quarter" idx="12"/>
          </p:nvPr>
        </p:nvSpPr>
        <p:spPr/>
        <p:txBody>
          <a:bodyPr/>
          <a:lstStyle/>
          <a:p>
            <a:fld id="{B6F15528-21DE-4FAA-801E-634DDDAF4B2B}" type="slidenum">
              <a:rPr lang="en-US" smtClean="0"/>
              <a:pPr/>
              <a:t>56</a:t>
            </a:fld>
            <a:endParaRPr lang="en-US" dirty="0"/>
          </a:p>
        </p:txBody>
      </p:sp>
      <p:sp>
        <p:nvSpPr>
          <p:cNvPr id="7" name="Title 1">
            <a:extLst>
              <a:ext uri="{FF2B5EF4-FFF2-40B4-BE49-F238E27FC236}">
                <a16:creationId xmlns:a16="http://schemas.microsoft.com/office/drawing/2014/main" xmlns="" id="{F81D8282-DD2F-40D4-AB7D-C4F0333E6C76}"/>
              </a:ext>
            </a:extLst>
          </p:cNvPr>
          <p:cNvSpPr txBox="1">
            <a:spLocks/>
          </p:cNvSpPr>
          <p:nvPr/>
        </p:nvSpPr>
        <p:spPr>
          <a:xfrm>
            <a:off x="1374058"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dirty="0">
                <a:cs typeface="Times New Roman" panose="02020603050405020304" pitchFamily="18" charset="0"/>
              </a:rPr>
              <a:t>Data types</a:t>
            </a:r>
          </a:p>
        </p:txBody>
      </p:sp>
      <p:pic>
        <p:nvPicPr>
          <p:cNvPr id="9" name="Picture 8">
            <a:extLst>
              <a:ext uri="{FF2B5EF4-FFF2-40B4-BE49-F238E27FC236}">
                <a16:creationId xmlns:a16="http://schemas.microsoft.com/office/drawing/2014/main" xmlns="" id="{D1E8DEA1-5DC5-4D72-9023-27A101A202EA}"/>
              </a:ext>
            </a:extLst>
          </p:cNvPr>
          <p:cNvPicPr>
            <a:picLocks noChangeAspect="1"/>
          </p:cNvPicPr>
          <p:nvPr/>
        </p:nvPicPr>
        <p:blipFill>
          <a:blip r:embed="rId2"/>
          <a:stretch>
            <a:fillRect/>
          </a:stretch>
        </p:blipFill>
        <p:spPr>
          <a:xfrm>
            <a:off x="0" y="-27448"/>
            <a:ext cx="1384300" cy="812800"/>
          </a:xfrm>
          <a:prstGeom prst="rect">
            <a:avLst/>
          </a:prstGeom>
        </p:spPr>
      </p:pic>
    </p:spTree>
    <p:extLst>
      <p:ext uri="{BB962C8B-B14F-4D97-AF65-F5344CB8AC3E}">
        <p14:creationId xmlns:p14="http://schemas.microsoft.com/office/powerpoint/2010/main" val="8826043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200" b="1" dirty="0"/>
              <a:t>Data Model</a:t>
            </a:r>
          </a:p>
        </p:txBody>
      </p:sp>
      <p:sp>
        <p:nvSpPr>
          <p:cNvPr id="3" name="Content Placeholder 2"/>
          <p:cNvSpPr>
            <a:spLocks noGrp="1"/>
          </p:cNvSpPr>
          <p:nvPr>
            <p:ph idx="1"/>
          </p:nvPr>
        </p:nvSpPr>
        <p:spPr>
          <a:xfrm>
            <a:off x="692772" y="1796693"/>
            <a:ext cx="7821110" cy="4332421"/>
          </a:xfrm>
        </p:spPr>
        <p:txBody>
          <a:bodyPr>
            <a:normAutofit/>
          </a:bodyPr>
          <a:lstStyle/>
          <a:p>
            <a:pPr>
              <a:spcBef>
                <a:spcPts val="650"/>
              </a:spcBef>
              <a:buClr>
                <a:srgbClr val="0BD0D9"/>
              </a:buClr>
              <a:buSzPct val="95000"/>
              <a:buFont typeface="Wingdings 2" charset="0"/>
              <a:buChar char=""/>
            </a:pPr>
            <a:r>
              <a:rPr lang="en-US" altLang="zh-CN" sz="2000" dirty="0">
                <a:solidFill>
                  <a:srgbClr val="000000"/>
                </a:solidFill>
                <a:latin typeface="+mj-lt"/>
              </a:rPr>
              <a:t>BSON format (binary JSON)</a:t>
            </a:r>
          </a:p>
          <a:p>
            <a:pPr>
              <a:spcBef>
                <a:spcPts val="650"/>
              </a:spcBef>
              <a:buClr>
                <a:srgbClr val="0BD0D9"/>
              </a:buClr>
              <a:buSzPct val="95000"/>
              <a:buFont typeface="Wingdings 2" charset="0"/>
              <a:buChar char=""/>
            </a:pPr>
            <a:endParaRPr lang="en-US" altLang="zh-CN" sz="2000" dirty="0">
              <a:solidFill>
                <a:srgbClr val="000000"/>
              </a:solidFill>
              <a:latin typeface="+mj-lt"/>
            </a:endParaRPr>
          </a:p>
          <a:p>
            <a:pPr>
              <a:spcBef>
                <a:spcPts val="650"/>
              </a:spcBef>
              <a:buClr>
                <a:srgbClr val="0BD0D9"/>
              </a:buClr>
              <a:buSzPct val="95000"/>
              <a:buFont typeface="Wingdings 2" charset="0"/>
              <a:buChar char=""/>
            </a:pPr>
            <a:r>
              <a:rPr lang="en-US" altLang="zh-CN" sz="2000" dirty="0">
                <a:solidFill>
                  <a:srgbClr val="000000"/>
                </a:solidFill>
                <a:latin typeface="+mj-lt"/>
              </a:rPr>
              <a:t>Developers can easily map to modern object-oriented languages without a complicated ORM layer. </a:t>
            </a:r>
          </a:p>
          <a:p>
            <a:pPr>
              <a:spcBef>
                <a:spcPts val="650"/>
              </a:spcBef>
              <a:buClr>
                <a:srgbClr val="0BD0D9"/>
              </a:buClr>
              <a:buSzPct val="95000"/>
              <a:buFont typeface="Wingdings 2" charset="0"/>
              <a:buChar char=""/>
            </a:pPr>
            <a:endParaRPr lang="en-US" altLang="zh-CN" sz="2000" dirty="0">
              <a:solidFill>
                <a:srgbClr val="000000"/>
              </a:solidFill>
              <a:latin typeface="+mj-lt"/>
            </a:endParaRPr>
          </a:p>
          <a:p>
            <a:pPr>
              <a:spcBef>
                <a:spcPts val="650"/>
              </a:spcBef>
              <a:buClr>
                <a:srgbClr val="0BD0D9"/>
              </a:buClr>
              <a:buSzPct val="95000"/>
              <a:buFont typeface="Wingdings 2" charset="0"/>
              <a:buChar char=""/>
            </a:pPr>
            <a:r>
              <a:rPr lang="en-US" altLang="zh-CN" sz="2000" dirty="0">
                <a:solidFill>
                  <a:srgbClr val="000000"/>
                </a:solidFill>
                <a:latin typeface="+mj-lt"/>
              </a:rPr>
              <a:t>lightweight,  traversable,  efficient</a:t>
            </a:r>
          </a:p>
          <a:p>
            <a:endParaRPr lang="en-US" sz="2000" dirty="0">
              <a:latin typeface="+mj-lt"/>
            </a:endParaRPr>
          </a:p>
        </p:txBody>
      </p:sp>
      <p:sp>
        <p:nvSpPr>
          <p:cNvPr id="4" name="Slide Number Placeholder 3"/>
          <p:cNvSpPr>
            <a:spLocks noGrp="1"/>
          </p:cNvSpPr>
          <p:nvPr>
            <p:ph type="sldNum" sz="quarter" idx="12"/>
          </p:nvPr>
        </p:nvSpPr>
        <p:spPr/>
        <p:txBody>
          <a:bodyPr/>
          <a:lstStyle/>
          <a:p>
            <a:fld id="{EBFB1032-EA64-7144-B003-9BCC9D94B503}" type="slidenum">
              <a:rPr lang="en-US" smtClean="0"/>
              <a:pPr/>
              <a:t>57</a:t>
            </a:fld>
            <a:endParaRPr lang="en-US" dirty="0"/>
          </a:p>
        </p:txBody>
      </p:sp>
      <p:sp>
        <p:nvSpPr>
          <p:cNvPr id="5" name="Date Placeholder 4">
            <a:extLst>
              <a:ext uri="{FF2B5EF4-FFF2-40B4-BE49-F238E27FC236}">
                <a16:creationId xmlns:a16="http://schemas.microsoft.com/office/drawing/2014/main" xmlns="" id="{2EBB2FD1-3428-47EB-A7F5-9FEBA2169260}"/>
              </a:ext>
            </a:extLst>
          </p:cNvPr>
          <p:cNvSpPr>
            <a:spLocks noGrp="1"/>
          </p:cNvSpPr>
          <p:nvPr>
            <p:ph type="dt" sz="half" idx="10"/>
          </p:nvPr>
        </p:nvSpPr>
        <p:spPr/>
        <p:txBody>
          <a:bodyPr/>
          <a:lstStyle/>
          <a:p>
            <a:fld id="{ED511F43-1AF8-4CBB-8DB4-1454FC3065CC}" type="datetime1">
              <a:rPr lang="en-US" smtClean="0"/>
              <a:pPr/>
              <a:t>09/05/22</a:t>
            </a:fld>
            <a:endParaRPr lang="en-US" dirty="0"/>
          </a:p>
        </p:txBody>
      </p:sp>
      <p:sp>
        <p:nvSpPr>
          <p:cNvPr id="6" name="Footer Placeholder 5">
            <a:extLst>
              <a:ext uri="{FF2B5EF4-FFF2-40B4-BE49-F238E27FC236}">
                <a16:creationId xmlns:a16="http://schemas.microsoft.com/office/drawing/2014/main" xmlns="" id="{586D9BDA-94C4-49FF-BE70-79E332C18792}"/>
              </a:ext>
            </a:extLst>
          </p:cNvPr>
          <p:cNvSpPr>
            <a:spLocks noGrp="1"/>
          </p:cNvSpPr>
          <p:nvPr>
            <p:ph type="ftr" sz="quarter" idx="11"/>
          </p:nvPr>
        </p:nvSpPr>
        <p:spPr/>
        <p:txBody>
          <a:bodyPr/>
          <a:lstStyle/>
          <a:p>
            <a:r>
              <a:rPr lang="en-US"/>
              <a:t>Mr. SOVERS SINGH BISHT                  UNIT 05</a:t>
            </a:r>
            <a:endParaRPr lang="en-US" dirty="0"/>
          </a:p>
        </p:txBody>
      </p:sp>
      <p:sp>
        <p:nvSpPr>
          <p:cNvPr id="7" name="Title 1">
            <a:extLst>
              <a:ext uri="{FF2B5EF4-FFF2-40B4-BE49-F238E27FC236}">
                <a16:creationId xmlns:a16="http://schemas.microsoft.com/office/drawing/2014/main" xmlns="" id="{0600DC48-E914-4899-86BE-DC322039D50F}"/>
              </a:ext>
            </a:extLst>
          </p:cNvPr>
          <p:cNvSpPr txBox="1">
            <a:spLocks/>
          </p:cNvSpPr>
          <p:nvPr/>
        </p:nvSpPr>
        <p:spPr>
          <a:xfrm>
            <a:off x="1374058"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dirty="0">
                <a:cs typeface="Times New Roman" panose="02020603050405020304" pitchFamily="18" charset="0"/>
              </a:rPr>
              <a:t>Data types</a:t>
            </a:r>
          </a:p>
        </p:txBody>
      </p:sp>
      <p:pic>
        <p:nvPicPr>
          <p:cNvPr id="8" name="Picture 7">
            <a:extLst>
              <a:ext uri="{FF2B5EF4-FFF2-40B4-BE49-F238E27FC236}">
                <a16:creationId xmlns:a16="http://schemas.microsoft.com/office/drawing/2014/main" xmlns="" id="{BD8498D3-96D6-42CA-8C19-539528D84FBA}"/>
              </a:ext>
            </a:extLst>
          </p:cNvPr>
          <p:cNvPicPr>
            <a:picLocks noChangeAspect="1"/>
          </p:cNvPicPr>
          <p:nvPr/>
        </p:nvPicPr>
        <p:blipFill>
          <a:blip r:embed="rId3"/>
          <a:stretch>
            <a:fillRect/>
          </a:stretch>
        </p:blipFill>
        <p:spPr>
          <a:xfrm>
            <a:off x="0" y="-27448"/>
            <a:ext cx="1384300" cy="812800"/>
          </a:xfrm>
          <a:prstGeom prst="rect">
            <a:avLst/>
          </a:prstGeom>
        </p:spPr>
      </p:pic>
    </p:spTree>
    <p:extLst>
      <p:ext uri="{BB962C8B-B14F-4D97-AF65-F5344CB8AC3E}">
        <p14:creationId xmlns:p14="http://schemas.microsoft.com/office/powerpoint/2010/main" val="249114384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2844" y="244158"/>
            <a:ext cx="8436130" cy="1339850"/>
          </a:xfrm>
        </p:spPr>
        <p:txBody>
          <a:bodyPr>
            <a:normAutofit/>
          </a:bodyPr>
          <a:lstStyle/>
          <a:p>
            <a:r>
              <a:rPr lang="en-US" sz="2200" b="1" dirty="0"/>
              <a:t>Terms Mapping (DB vs. </a:t>
            </a:r>
            <a:r>
              <a:rPr lang="en-US" sz="2200" b="1" dirty="0" err="1"/>
              <a:t>MongoDB</a:t>
            </a:r>
            <a:r>
              <a:rPr lang="en-US" sz="2200" b="1" dirty="0"/>
              <a:t>)</a:t>
            </a:r>
          </a:p>
        </p:txBody>
      </p:sp>
      <p:sp>
        <p:nvSpPr>
          <p:cNvPr id="4" name="Slide Number Placeholder 3"/>
          <p:cNvSpPr>
            <a:spLocks noGrp="1"/>
          </p:cNvSpPr>
          <p:nvPr>
            <p:ph type="sldNum" sz="quarter" idx="12"/>
          </p:nvPr>
        </p:nvSpPr>
        <p:spPr/>
        <p:txBody>
          <a:bodyPr/>
          <a:lstStyle/>
          <a:p>
            <a:fld id="{EBFB1032-EA64-7144-B003-9BCC9D94B503}" type="slidenum">
              <a:rPr lang="en-US" smtClean="0"/>
              <a:pPr/>
              <a:t>58</a:t>
            </a:fld>
            <a:endParaRPr lang="en-US" dirty="0"/>
          </a:p>
        </p:txBody>
      </p:sp>
      <p:pic>
        <p:nvPicPr>
          <p:cNvPr id="6" name="Picture 5" descr="Screen Shot 2015-03-13 at 8.30.59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4152" y="1950425"/>
            <a:ext cx="7606771" cy="3401212"/>
          </a:xfrm>
          <a:prstGeom prst="rect">
            <a:avLst/>
          </a:prstGeom>
        </p:spPr>
      </p:pic>
      <p:sp>
        <p:nvSpPr>
          <p:cNvPr id="3" name="Date Placeholder 2">
            <a:extLst>
              <a:ext uri="{FF2B5EF4-FFF2-40B4-BE49-F238E27FC236}">
                <a16:creationId xmlns:a16="http://schemas.microsoft.com/office/drawing/2014/main" xmlns="" id="{5B922A7A-F911-45F9-83F9-3A5658FE6B99}"/>
              </a:ext>
            </a:extLst>
          </p:cNvPr>
          <p:cNvSpPr>
            <a:spLocks noGrp="1"/>
          </p:cNvSpPr>
          <p:nvPr>
            <p:ph type="dt" sz="half" idx="10"/>
          </p:nvPr>
        </p:nvSpPr>
        <p:spPr/>
        <p:txBody>
          <a:bodyPr/>
          <a:lstStyle/>
          <a:p>
            <a:fld id="{1B2CB1EA-D06B-4E8A-874D-54B05ED2B0FC}" type="datetime1">
              <a:rPr lang="en-US" smtClean="0"/>
              <a:pPr/>
              <a:t>09/05/22</a:t>
            </a:fld>
            <a:endParaRPr lang="en-US" dirty="0"/>
          </a:p>
        </p:txBody>
      </p:sp>
      <p:sp>
        <p:nvSpPr>
          <p:cNvPr id="5" name="Footer Placeholder 4">
            <a:extLst>
              <a:ext uri="{FF2B5EF4-FFF2-40B4-BE49-F238E27FC236}">
                <a16:creationId xmlns:a16="http://schemas.microsoft.com/office/drawing/2014/main" xmlns="" id="{438B8C6E-A9E9-4E33-AE70-1E318C2076F2}"/>
              </a:ext>
            </a:extLst>
          </p:cNvPr>
          <p:cNvSpPr>
            <a:spLocks noGrp="1"/>
          </p:cNvSpPr>
          <p:nvPr>
            <p:ph type="ftr" sz="quarter" idx="11"/>
          </p:nvPr>
        </p:nvSpPr>
        <p:spPr/>
        <p:txBody>
          <a:bodyPr/>
          <a:lstStyle/>
          <a:p>
            <a:r>
              <a:rPr lang="en-US"/>
              <a:t>Mr. SOVERS SINGH BISHT                  UNIT 05</a:t>
            </a:r>
            <a:endParaRPr lang="en-US" dirty="0"/>
          </a:p>
        </p:txBody>
      </p:sp>
      <p:sp>
        <p:nvSpPr>
          <p:cNvPr id="7" name="Title 1">
            <a:extLst>
              <a:ext uri="{FF2B5EF4-FFF2-40B4-BE49-F238E27FC236}">
                <a16:creationId xmlns:a16="http://schemas.microsoft.com/office/drawing/2014/main" xmlns="" id="{2C80589D-405F-4AE4-9E49-EA6CC0F1320A}"/>
              </a:ext>
            </a:extLst>
          </p:cNvPr>
          <p:cNvSpPr txBox="1">
            <a:spLocks/>
          </p:cNvSpPr>
          <p:nvPr/>
        </p:nvSpPr>
        <p:spPr>
          <a:xfrm>
            <a:off x="1374058"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dirty="0">
                <a:cs typeface="Times New Roman" panose="02020603050405020304" pitchFamily="18" charset="0"/>
              </a:rPr>
              <a:t>Data types</a:t>
            </a:r>
          </a:p>
        </p:txBody>
      </p:sp>
      <p:pic>
        <p:nvPicPr>
          <p:cNvPr id="8" name="Picture 7">
            <a:extLst>
              <a:ext uri="{FF2B5EF4-FFF2-40B4-BE49-F238E27FC236}">
                <a16:creationId xmlns:a16="http://schemas.microsoft.com/office/drawing/2014/main" xmlns="" id="{52769CAB-BFE4-4B11-99A6-FB2A83F11B27}"/>
              </a:ext>
            </a:extLst>
          </p:cNvPr>
          <p:cNvPicPr>
            <a:picLocks noChangeAspect="1"/>
          </p:cNvPicPr>
          <p:nvPr/>
        </p:nvPicPr>
        <p:blipFill>
          <a:blip r:embed="rId3"/>
          <a:stretch>
            <a:fillRect/>
          </a:stretch>
        </p:blipFill>
        <p:spPr>
          <a:xfrm>
            <a:off x="0" y="-27448"/>
            <a:ext cx="1384300" cy="812800"/>
          </a:xfrm>
          <a:prstGeom prst="rect">
            <a:avLst/>
          </a:prstGeom>
        </p:spPr>
      </p:pic>
    </p:spTree>
    <p:extLst>
      <p:ext uri="{BB962C8B-B14F-4D97-AF65-F5344CB8AC3E}">
        <p14:creationId xmlns:p14="http://schemas.microsoft.com/office/powerpoint/2010/main" val="312624988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8229600" cy="1143000"/>
          </a:xfrm>
        </p:spPr>
        <p:txBody>
          <a:bodyPr>
            <a:normAutofit/>
          </a:bodyPr>
          <a:lstStyle/>
          <a:p>
            <a:r>
              <a:rPr lang="en-US" sz="2200" b="1" dirty="0"/>
              <a:t>JSON</a:t>
            </a:r>
          </a:p>
        </p:txBody>
      </p:sp>
      <p:sp>
        <p:nvSpPr>
          <p:cNvPr id="4" name="Slide Number Placeholder 3"/>
          <p:cNvSpPr>
            <a:spLocks noGrp="1"/>
          </p:cNvSpPr>
          <p:nvPr>
            <p:ph type="sldNum" sz="quarter" idx="12"/>
          </p:nvPr>
        </p:nvSpPr>
        <p:spPr/>
        <p:txBody>
          <a:bodyPr/>
          <a:lstStyle/>
          <a:p>
            <a:fld id="{EBFB1032-EA64-7144-B003-9BCC9D94B503}" type="slidenum">
              <a:rPr lang="en-US" smtClean="0"/>
              <a:pPr/>
              <a:t>59</a:t>
            </a:fld>
            <a:endParaRPr lang="en-US" dirty="0"/>
          </a:p>
        </p:txBody>
      </p:sp>
      <p:pic>
        <p:nvPicPr>
          <p:cNvPr id="7" name="Picture 6" descr="Screen Shot 2015-03-13 at 10.27.04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93282" y="1788160"/>
            <a:ext cx="3924636" cy="4456430"/>
          </a:xfrm>
          <a:prstGeom prst="rect">
            <a:avLst/>
          </a:prstGeom>
        </p:spPr>
      </p:pic>
      <p:cxnSp>
        <p:nvCxnSpPr>
          <p:cNvPr id="9" name="Straight Arrow Connector 8"/>
          <p:cNvCxnSpPr/>
          <p:nvPr/>
        </p:nvCxnSpPr>
        <p:spPr>
          <a:xfrm>
            <a:off x="1146895" y="2794000"/>
            <a:ext cx="446387" cy="52832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116696" y="2455446"/>
            <a:ext cx="1476586" cy="338554"/>
          </a:xfrm>
          <a:prstGeom prst="rect">
            <a:avLst/>
          </a:prstGeom>
          <a:noFill/>
        </p:spPr>
        <p:txBody>
          <a:bodyPr wrap="none" rtlCol="0">
            <a:spAutoFit/>
          </a:bodyPr>
          <a:lstStyle/>
          <a:p>
            <a:r>
              <a:rPr lang="en-US" sz="1600" dirty="0"/>
              <a:t>One document</a:t>
            </a:r>
          </a:p>
        </p:txBody>
      </p:sp>
      <p:cxnSp>
        <p:nvCxnSpPr>
          <p:cNvPr id="12" name="Straight Arrow Connector 11"/>
          <p:cNvCxnSpPr/>
          <p:nvPr/>
        </p:nvCxnSpPr>
        <p:spPr>
          <a:xfrm>
            <a:off x="1898735" y="1493520"/>
            <a:ext cx="507347" cy="61880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1122536" y="1175286"/>
            <a:ext cx="1218202" cy="338554"/>
          </a:xfrm>
          <a:prstGeom prst="rect">
            <a:avLst/>
          </a:prstGeom>
          <a:noFill/>
        </p:spPr>
        <p:txBody>
          <a:bodyPr wrap="none" rtlCol="0">
            <a:spAutoFit/>
          </a:bodyPr>
          <a:lstStyle/>
          <a:p>
            <a:r>
              <a:rPr lang="en-US" sz="1600" dirty="0"/>
              <a:t>Field Name</a:t>
            </a:r>
          </a:p>
        </p:txBody>
      </p:sp>
      <p:cxnSp>
        <p:nvCxnSpPr>
          <p:cNvPr id="16" name="Straight Arrow Connector 15"/>
          <p:cNvCxnSpPr/>
          <p:nvPr/>
        </p:nvCxnSpPr>
        <p:spPr>
          <a:xfrm flipH="1">
            <a:off x="3615775" y="1662797"/>
            <a:ext cx="944880" cy="44953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4129354" y="1344563"/>
            <a:ext cx="1174019" cy="338554"/>
          </a:xfrm>
          <a:prstGeom prst="rect">
            <a:avLst/>
          </a:prstGeom>
          <a:noFill/>
        </p:spPr>
        <p:txBody>
          <a:bodyPr wrap="none" rtlCol="0">
            <a:spAutoFit/>
          </a:bodyPr>
          <a:lstStyle/>
          <a:p>
            <a:r>
              <a:rPr lang="en-US" sz="1600" dirty="0"/>
              <a:t>Field Value</a:t>
            </a:r>
          </a:p>
        </p:txBody>
      </p:sp>
      <p:sp>
        <p:nvSpPr>
          <p:cNvPr id="19" name="Content Placeholder 2"/>
          <p:cNvSpPr>
            <a:spLocks noGrp="1"/>
          </p:cNvSpPr>
          <p:nvPr>
            <p:ph idx="1"/>
          </p:nvPr>
        </p:nvSpPr>
        <p:spPr>
          <a:xfrm>
            <a:off x="5212081" y="2016760"/>
            <a:ext cx="3312160" cy="3124200"/>
          </a:xfrm>
        </p:spPr>
        <p:txBody>
          <a:bodyPr>
            <a:noAutofit/>
          </a:bodyPr>
          <a:lstStyle/>
          <a:p>
            <a:r>
              <a:rPr lang="en-US" sz="1800" b="1" i="1" dirty="0">
                <a:solidFill>
                  <a:srgbClr val="800000"/>
                </a:solidFill>
              </a:rPr>
              <a:t>Field Value</a:t>
            </a:r>
          </a:p>
          <a:p>
            <a:pPr lvl="1"/>
            <a:r>
              <a:rPr lang="en-US" sz="1600" dirty="0"/>
              <a:t>Scalar (</a:t>
            </a:r>
            <a:r>
              <a:rPr lang="en-US" sz="1600" dirty="0" err="1"/>
              <a:t>Int</a:t>
            </a:r>
            <a:r>
              <a:rPr lang="en-US" sz="1600" dirty="0"/>
              <a:t>, Boolean, String, Date, …)</a:t>
            </a:r>
          </a:p>
          <a:p>
            <a:pPr lvl="1"/>
            <a:endParaRPr lang="en-US" sz="1600" dirty="0"/>
          </a:p>
          <a:p>
            <a:pPr lvl="1"/>
            <a:r>
              <a:rPr lang="en-US" sz="1600" dirty="0"/>
              <a:t>Document (Embedding or Nesting)</a:t>
            </a:r>
          </a:p>
          <a:p>
            <a:pPr lvl="1"/>
            <a:endParaRPr lang="en-US" sz="1600" dirty="0"/>
          </a:p>
          <a:p>
            <a:pPr lvl="1"/>
            <a:r>
              <a:rPr lang="en-US" sz="1600" dirty="0"/>
              <a:t>Array of JSON objects</a:t>
            </a:r>
          </a:p>
          <a:p>
            <a:pPr lvl="1"/>
            <a:endParaRPr lang="en-US" sz="1600" dirty="0"/>
          </a:p>
          <a:p>
            <a:pPr lvl="1"/>
            <a:endParaRPr lang="en-US" sz="1600" dirty="0"/>
          </a:p>
        </p:txBody>
      </p:sp>
      <p:sp>
        <p:nvSpPr>
          <p:cNvPr id="3" name="Date Placeholder 2">
            <a:extLst>
              <a:ext uri="{FF2B5EF4-FFF2-40B4-BE49-F238E27FC236}">
                <a16:creationId xmlns:a16="http://schemas.microsoft.com/office/drawing/2014/main" xmlns="" id="{CB40D77E-C2AE-4AC4-9F98-1B640E40C39D}"/>
              </a:ext>
            </a:extLst>
          </p:cNvPr>
          <p:cNvSpPr>
            <a:spLocks noGrp="1"/>
          </p:cNvSpPr>
          <p:nvPr>
            <p:ph type="dt" sz="half" idx="10"/>
          </p:nvPr>
        </p:nvSpPr>
        <p:spPr/>
        <p:txBody>
          <a:bodyPr/>
          <a:lstStyle/>
          <a:p>
            <a:fld id="{3C8DE4D2-3389-44DA-A15E-5D769AE22947}" type="datetime1">
              <a:rPr lang="en-US" smtClean="0"/>
              <a:pPr/>
              <a:t>09/05/22</a:t>
            </a:fld>
            <a:endParaRPr lang="en-US" dirty="0"/>
          </a:p>
        </p:txBody>
      </p:sp>
      <p:sp>
        <p:nvSpPr>
          <p:cNvPr id="5" name="Footer Placeholder 4">
            <a:extLst>
              <a:ext uri="{FF2B5EF4-FFF2-40B4-BE49-F238E27FC236}">
                <a16:creationId xmlns:a16="http://schemas.microsoft.com/office/drawing/2014/main" xmlns="" id="{7771EC58-EB48-4772-8DCF-E542755DC80D}"/>
              </a:ext>
            </a:extLst>
          </p:cNvPr>
          <p:cNvSpPr>
            <a:spLocks noGrp="1"/>
          </p:cNvSpPr>
          <p:nvPr>
            <p:ph type="ftr" sz="quarter" idx="11"/>
          </p:nvPr>
        </p:nvSpPr>
        <p:spPr/>
        <p:txBody>
          <a:bodyPr/>
          <a:lstStyle/>
          <a:p>
            <a:r>
              <a:rPr lang="en-US"/>
              <a:t>Mr. SOVERS SINGH BISHT                  UNIT 05</a:t>
            </a:r>
            <a:endParaRPr lang="en-US" dirty="0"/>
          </a:p>
        </p:txBody>
      </p:sp>
      <p:sp>
        <p:nvSpPr>
          <p:cNvPr id="14" name="Title 1">
            <a:extLst>
              <a:ext uri="{FF2B5EF4-FFF2-40B4-BE49-F238E27FC236}">
                <a16:creationId xmlns:a16="http://schemas.microsoft.com/office/drawing/2014/main" xmlns="" id="{3C6D16DD-F31D-4CAD-8793-9D362B2E2BC8}"/>
              </a:ext>
            </a:extLst>
          </p:cNvPr>
          <p:cNvSpPr txBox="1">
            <a:spLocks/>
          </p:cNvSpPr>
          <p:nvPr/>
        </p:nvSpPr>
        <p:spPr>
          <a:xfrm>
            <a:off x="1374058"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dirty="0">
                <a:cs typeface="Times New Roman" panose="02020603050405020304" pitchFamily="18" charset="0"/>
              </a:rPr>
              <a:t>Data types</a:t>
            </a:r>
          </a:p>
        </p:txBody>
      </p:sp>
      <p:pic>
        <p:nvPicPr>
          <p:cNvPr id="18" name="Picture 17">
            <a:extLst>
              <a:ext uri="{FF2B5EF4-FFF2-40B4-BE49-F238E27FC236}">
                <a16:creationId xmlns:a16="http://schemas.microsoft.com/office/drawing/2014/main" xmlns="" id="{0AAEEA78-05BB-4729-83C6-A45F6E021D52}"/>
              </a:ext>
            </a:extLst>
          </p:cNvPr>
          <p:cNvPicPr>
            <a:picLocks noChangeAspect="1"/>
          </p:cNvPicPr>
          <p:nvPr/>
        </p:nvPicPr>
        <p:blipFill>
          <a:blip r:embed="rId3"/>
          <a:stretch>
            <a:fillRect/>
          </a:stretch>
        </p:blipFill>
        <p:spPr>
          <a:xfrm>
            <a:off x="0" y="-27448"/>
            <a:ext cx="1384300" cy="812800"/>
          </a:xfrm>
          <a:prstGeom prst="rect">
            <a:avLst/>
          </a:prstGeom>
        </p:spPr>
      </p:pic>
    </p:spTree>
    <p:extLst>
      <p:ext uri="{BB962C8B-B14F-4D97-AF65-F5344CB8AC3E}">
        <p14:creationId xmlns:p14="http://schemas.microsoft.com/office/powerpoint/2010/main" val="3451057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xmlns="" id="{7F729364-E233-400C-A9FA-517A1A28335A}"/>
              </a:ext>
            </a:extLst>
          </p:cNvPr>
          <p:cNvSpPr txBox="1">
            <a:spLocks/>
          </p:cNvSpPr>
          <p:nvPr/>
        </p:nvSpPr>
        <p:spPr>
          <a:xfrm>
            <a:off x="1676400" y="0"/>
            <a:ext cx="7467600" cy="685800"/>
          </a:xfrm>
          <a:prstGeom prst="rect">
            <a:avLst/>
          </a:prstGeom>
        </p:spPr>
        <p:style>
          <a:lnRef idx="1">
            <a:schemeClr val="accent5"/>
          </a:lnRef>
          <a:fillRef idx="2">
            <a:schemeClr val="accent5"/>
          </a:fillRef>
          <a:effectRef idx="1">
            <a:schemeClr val="accent5"/>
          </a:effectRef>
          <a:fontRef idx="minor">
            <a:schemeClr val="dk1"/>
          </a:fontRef>
        </p:style>
        <p:txBody>
          <a:bodyPr vert="horz" lIns="68580" tIns="34290" rIns="68580" bIns="34290" rtlCol="0" anchor="ctr">
            <a:noAutofit/>
          </a:bodyPr>
          <a:lstStyle/>
          <a:p>
            <a:pPr algn="ctr">
              <a:spcBef>
                <a:spcPct val="0"/>
              </a:spcBef>
              <a:defRPr/>
            </a:pPr>
            <a:r>
              <a:rPr lang="en-US" sz="3000" dirty="0">
                <a:solidFill>
                  <a:prstClr val="black"/>
                </a:solidFill>
              </a:rPr>
              <a:t>Course Contents / Syllabus</a:t>
            </a:r>
          </a:p>
        </p:txBody>
      </p:sp>
      <p:pic>
        <p:nvPicPr>
          <p:cNvPr id="8" name="Picture 7">
            <a:extLst>
              <a:ext uri="{FF2B5EF4-FFF2-40B4-BE49-F238E27FC236}">
                <a16:creationId xmlns:a16="http://schemas.microsoft.com/office/drawing/2014/main" xmlns="" id="{6CE57599-9B58-184E-8F16-53AF48D1CFE3}"/>
              </a:ext>
            </a:extLst>
          </p:cNvPr>
          <p:cNvPicPr>
            <a:picLocks noChangeAspect="1"/>
          </p:cNvPicPr>
          <p:nvPr/>
        </p:nvPicPr>
        <p:blipFill>
          <a:blip r:embed="rId2"/>
          <a:stretch>
            <a:fillRect/>
          </a:stretch>
        </p:blipFill>
        <p:spPr>
          <a:xfrm>
            <a:off x="0" y="-27448"/>
            <a:ext cx="1384300" cy="812800"/>
          </a:xfrm>
          <a:prstGeom prst="rect">
            <a:avLst/>
          </a:prstGeom>
        </p:spPr>
      </p:pic>
      <p:pic>
        <p:nvPicPr>
          <p:cNvPr id="3" name="Content Placeholder 2">
            <a:extLst>
              <a:ext uri="{FF2B5EF4-FFF2-40B4-BE49-F238E27FC236}">
                <a16:creationId xmlns:a16="http://schemas.microsoft.com/office/drawing/2014/main" xmlns="" id="{001FF950-BE28-48D3-B185-E8B84A6E3A8F}"/>
              </a:ext>
            </a:extLst>
          </p:cNvPr>
          <p:cNvPicPr>
            <a:picLocks noGrp="1" noChangeAspect="1"/>
          </p:cNvPicPr>
          <p:nvPr>
            <p:ph idx="1"/>
          </p:nvPr>
        </p:nvPicPr>
        <p:blipFill rotWithShape="1">
          <a:blip r:embed="rId3"/>
          <a:srcRect l="24443" t="33672" r="28229" b="30972"/>
          <a:stretch/>
        </p:blipFill>
        <p:spPr>
          <a:xfrm>
            <a:off x="76200" y="785351"/>
            <a:ext cx="9053015" cy="3772924"/>
          </a:xfrm>
        </p:spPr>
      </p:pic>
      <p:pic>
        <p:nvPicPr>
          <p:cNvPr id="6" name="Picture 5">
            <a:extLst>
              <a:ext uri="{FF2B5EF4-FFF2-40B4-BE49-F238E27FC236}">
                <a16:creationId xmlns:a16="http://schemas.microsoft.com/office/drawing/2014/main" xmlns="" id="{DDC909B4-6C18-4C60-A41A-50BBB9941387}"/>
              </a:ext>
            </a:extLst>
          </p:cNvPr>
          <p:cNvPicPr>
            <a:picLocks noChangeAspect="1"/>
          </p:cNvPicPr>
          <p:nvPr/>
        </p:nvPicPr>
        <p:blipFill rotWithShape="1">
          <a:blip r:embed="rId4"/>
          <a:srcRect l="24167" t="35178" r="28333" b="46582"/>
          <a:stretch/>
        </p:blipFill>
        <p:spPr>
          <a:xfrm>
            <a:off x="1" y="4657827"/>
            <a:ext cx="9129214" cy="2123973"/>
          </a:xfrm>
          <a:prstGeom prst="rect">
            <a:avLst/>
          </a:prstGeom>
        </p:spPr>
      </p:pic>
      <p:sp>
        <p:nvSpPr>
          <p:cNvPr id="7" name="Date Placeholder 6">
            <a:extLst>
              <a:ext uri="{FF2B5EF4-FFF2-40B4-BE49-F238E27FC236}">
                <a16:creationId xmlns:a16="http://schemas.microsoft.com/office/drawing/2014/main" xmlns="" id="{793A340C-6130-40FE-9FCB-6FA7FE302003}"/>
              </a:ext>
            </a:extLst>
          </p:cNvPr>
          <p:cNvSpPr>
            <a:spLocks noGrp="1"/>
          </p:cNvSpPr>
          <p:nvPr>
            <p:ph type="dt" sz="half" idx="10"/>
          </p:nvPr>
        </p:nvSpPr>
        <p:spPr/>
        <p:txBody>
          <a:bodyPr/>
          <a:lstStyle/>
          <a:p>
            <a:fld id="{B04FB5F8-40CF-4E3E-A12C-6554433949D8}" type="datetime1">
              <a:rPr lang="en-US" smtClean="0"/>
              <a:pPr/>
              <a:t>09/05/22</a:t>
            </a:fld>
            <a:endParaRPr lang="en-US" dirty="0"/>
          </a:p>
        </p:txBody>
      </p:sp>
      <p:sp>
        <p:nvSpPr>
          <p:cNvPr id="10" name="Footer Placeholder 9">
            <a:extLst>
              <a:ext uri="{FF2B5EF4-FFF2-40B4-BE49-F238E27FC236}">
                <a16:creationId xmlns:a16="http://schemas.microsoft.com/office/drawing/2014/main" xmlns="" id="{603F28DB-F477-4CC5-9E62-FDBB50735EF4}"/>
              </a:ext>
            </a:extLst>
          </p:cNvPr>
          <p:cNvSpPr>
            <a:spLocks noGrp="1"/>
          </p:cNvSpPr>
          <p:nvPr>
            <p:ph type="ftr" sz="quarter" idx="11"/>
          </p:nvPr>
        </p:nvSpPr>
        <p:spPr/>
        <p:txBody>
          <a:bodyPr/>
          <a:lstStyle/>
          <a:p>
            <a:r>
              <a:rPr lang="en-US"/>
              <a:t>Mr. SOVERS SINGH BISHT                  UNIT 05</a:t>
            </a:r>
            <a:endParaRPr lang="en-US" dirty="0"/>
          </a:p>
        </p:txBody>
      </p:sp>
      <p:sp>
        <p:nvSpPr>
          <p:cNvPr id="11" name="Slide Number Placeholder 10">
            <a:extLst>
              <a:ext uri="{FF2B5EF4-FFF2-40B4-BE49-F238E27FC236}">
                <a16:creationId xmlns:a16="http://schemas.microsoft.com/office/drawing/2014/main" xmlns="" id="{66B35394-35B4-450E-9546-F0AC68EDFB46}"/>
              </a:ext>
            </a:extLst>
          </p:cNvPr>
          <p:cNvSpPr>
            <a:spLocks noGrp="1"/>
          </p:cNvSpPr>
          <p:nvPr>
            <p:ph type="sldNum" sz="quarter" idx="12"/>
          </p:nvPr>
        </p:nvSpPr>
        <p:spPr/>
        <p:txBody>
          <a:bodyPr/>
          <a:lstStyle/>
          <a:p>
            <a:fld id="{B6F15528-21DE-4FAA-801E-634DDDAF4B2B}" type="slidenum">
              <a:rPr lang="en-US" smtClean="0"/>
              <a:pPr/>
              <a:t>6</a:t>
            </a:fld>
            <a:endParaRPr lang="en-US" dirty="0"/>
          </a:p>
        </p:txBody>
      </p:sp>
    </p:spTree>
    <p:extLst>
      <p:ext uri="{BB962C8B-B14F-4D97-AF65-F5344CB8AC3E}">
        <p14:creationId xmlns:p14="http://schemas.microsoft.com/office/powerpoint/2010/main" val="60615521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9600" cy="1143000"/>
          </a:xfrm>
        </p:spPr>
        <p:txBody>
          <a:bodyPr>
            <a:normAutofit/>
          </a:bodyPr>
          <a:lstStyle/>
          <a:p>
            <a:r>
              <a:rPr lang="en-US" sz="2200" b="1" dirty="0"/>
              <a:t>Another Example</a:t>
            </a:r>
          </a:p>
        </p:txBody>
      </p:sp>
      <p:sp>
        <p:nvSpPr>
          <p:cNvPr id="4" name="Slide Number Placeholder 3"/>
          <p:cNvSpPr>
            <a:spLocks noGrp="1"/>
          </p:cNvSpPr>
          <p:nvPr>
            <p:ph type="sldNum" sz="quarter" idx="12"/>
          </p:nvPr>
        </p:nvSpPr>
        <p:spPr/>
        <p:txBody>
          <a:bodyPr/>
          <a:lstStyle/>
          <a:p>
            <a:fld id="{EBFB1032-EA64-7144-B003-9BCC9D94B503}" type="slidenum">
              <a:rPr lang="en-US" smtClean="0"/>
              <a:pPr/>
              <a:t>60</a:t>
            </a:fld>
            <a:endParaRPr lang="en-US" dirty="0"/>
          </a:p>
        </p:txBody>
      </p:sp>
      <p:pic>
        <p:nvPicPr>
          <p:cNvPr id="5" name="Picture 4" descr="Screen Shot 2015-03-13 at 10.55.16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2058" y="1937004"/>
            <a:ext cx="3686671" cy="3695146"/>
          </a:xfrm>
          <a:prstGeom prst="rect">
            <a:avLst/>
          </a:prstGeom>
        </p:spPr>
      </p:pic>
      <p:grpSp>
        <p:nvGrpSpPr>
          <p:cNvPr id="3" name="Group 2"/>
          <p:cNvGrpSpPr/>
          <p:nvPr/>
        </p:nvGrpSpPr>
        <p:grpSpPr>
          <a:xfrm>
            <a:off x="4191000" y="2428293"/>
            <a:ext cx="4054475" cy="1972350"/>
            <a:chOff x="4191000" y="2428293"/>
            <a:chExt cx="4054475" cy="1972350"/>
          </a:xfrm>
        </p:grpSpPr>
        <p:sp>
          <p:nvSpPr>
            <p:cNvPr id="6" name="Right Arrow 5"/>
            <p:cNvSpPr/>
            <p:nvPr/>
          </p:nvSpPr>
          <p:spPr>
            <a:xfrm>
              <a:off x="4191000" y="3331400"/>
              <a:ext cx="762000" cy="89531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5128942" y="2428293"/>
              <a:ext cx="3116533" cy="646331"/>
            </a:xfrm>
            <a:prstGeom prst="rect">
              <a:avLst/>
            </a:prstGeom>
            <a:noFill/>
          </p:spPr>
          <p:txBody>
            <a:bodyPr wrap="square" rtlCol="0">
              <a:spAutoFit/>
            </a:bodyPr>
            <a:lstStyle/>
            <a:p>
              <a:r>
                <a:rPr lang="en-US" b="1" dirty="0">
                  <a:solidFill>
                    <a:srgbClr val="800000"/>
                  </a:solidFill>
                </a:rPr>
                <a:t>Remember it is stored in binary formats (BSON)</a:t>
              </a:r>
            </a:p>
          </p:txBody>
        </p:sp>
        <p:pic>
          <p:nvPicPr>
            <p:cNvPr id="8" name="Picture 7" descr="Screen Shot 2015-03-13 at 10.58.00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57117" y="3093701"/>
              <a:ext cx="2525645" cy="1306942"/>
            </a:xfrm>
            <a:prstGeom prst="rect">
              <a:avLst/>
            </a:prstGeom>
          </p:spPr>
        </p:pic>
      </p:grpSp>
      <p:sp>
        <p:nvSpPr>
          <p:cNvPr id="9" name="Date Placeholder 8">
            <a:extLst>
              <a:ext uri="{FF2B5EF4-FFF2-40B4-BE49-F238E27FC236}">
                <a16:creationId xmlns:a16="http://schemas.microsoft.com/office/drawing/2014/main" xmlns="" id="{07A164A5-9685-467E-9CC0-C91B704F448C}"/>
              </a:ext>
            </a:extLst>
          </p:cNvPr>
          <p:cNvSpPr>
            <a:spLocks noGrp="1"/>
          </p:cNvSpPr>
          <p:nvPr>
            <p:ph type="dt" sz="half" idx="10"/>
          </p:nvPr>
        </p:nvSpPr>
        <p:spPr/>
        <p:txBody>
          <a:bodyPr/>
          <a:lstStyle/>
          <a:p>
            <a:fld id="{831C314C-610A-4594-911C-6F94D7A81BCC}" type="datetime1">
              <a:rPr lang="en-US" smtClean="0"/>
              <a:pPr/>
              <a:t>09/05/22</a:t>
            </a:fld>
            <a:endParaRPr lang="en-US" dirty="0"/>
          </a:p>
        </p:txBody>
      </p:sp>
      <p:sp>
        <p:nvSpPr>
          <p:cNvPr id="10" name="Footer Placeholder 9">
            <a:extLst>
              <a:ext uri="{FF2B5EF4-FFF2-40B4-BE49-F238E27FC236}">
                <a16:creationId xmlns:a16="http://schemas.microsoft.com/office/drawing/2014/main" xmlns="" id="{05FADAA2-2BDC-4384-AB6C-4045E3257A93}"/>
              </a:ext>
            </a:extLst>
          </p:cNvPr>
          <p:cNvSpPr>
            <a:spLocks noGrp="1"/>
          </p:cNvSpPr>
          <p:nvPr>
            <p:ph type="ftr" sz="quarter" idx="11"/>
          </p:nvPr>
        </p:nvSpPr>
        <p:spPr/>
        <p:txBody>
          <a:bodyPr/>
          <a:lstStyle/>
          <a:p>
            <a:r>
              <a:rPr lang="en-US"/>
              <a:t>Mr. SOVERS SINGH BISHT                  UNIT 05</a:t>
            </a:r>
            <a:endParaRPr lang="en-US" dirty="0"/>
          </a:p>
        </p:txBody>
      </p:sp>
      <p:sp>
        <p:nvSpPr>
          <p:cNvPr id="11" name="Title 1">
            <a:extLst>
              <a:ext uri="{FF2B5EF4-FFF2-40B4-BE49-F238E27FC236}">
                <a16:creationId xmlns:a16="http://schemas.microsoft.com/office/drawing/2014/main" xmlns="" id="{77B99DD8-5902-4263-B971-BD978ACF06D4}"/>
              </a:ext>
            </a:extLst>
          </p:cNvPr>
          <p:cNvSpPr txBox="1">
            <a:spLocks/>
          </p:cNvSpPr>
          <p:nvPr/>
        </p:nvSpPr>
        <p:spPr>
          <a:xfrm>
            <a:off x="1374058"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dirty="0">
                <a:cs typeface="Times New Roman" panose="02020603050405020304" pitchFamily="18" charset="0"/>
              </a:rPr>
              <a:t>Data types</a:t>
            </a:r>
          </a:p>
        </p:txBody>
      </p:sp>
      <p:pic>
        <p:nvPicPr>
          <p:cNvPr id="12" name="Picture 11">
            <a:extLst>
              <a:ext uri="{FF2B5EF4-FFF2-40B4-BE49-F238E27FC236}">
                <a16:creationId xmlns:a16="http://schemas.microsoft.com/office/drawing/2014/main" xmlns="" id="{6CEBDD93-F6F7-4AAC-BECD-6EA74E21FB88}"/>
              </a:ext>
            </a:extLst>
          </p:cNvPr>
          <p:cNvPicPr>
            <a:picLocks noChangeAspect="1"/>
          </p:cNvPicPr>
          <p:nvPr/>
        </p:nvPicPr>
        <p:blipFill>
          <a:blip r:embed="rId4"/>
          <a:stretch>
            <a:fillRect/>
          </a:stretch>
        </p:blipFill>
        <p:spPr>
          <a:xfrm>
            <a:off x="0" y="-27448"/>
            <a:ext cx="1384300" cy="812800"/>
          </a:xfrm>
          <a:prstGeom prst="rect">
            <a:avLst/>
          </a:prstGeom>
        </p:spPr>
      </p:pic>
    </p:spTree>
    <p:extLst>
      <p:ext uri="{BB962C8B-B14F-4D97-AF65-F5344CB8AC3E}">
        <p14:creationId xmlns:p14="http://schemas.microsoft.com/office/powerpoint/2010/main" val="129940953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8229600" cy="1143000"/>
          </a:xfrm>
        </p:spPr>
        <p:txBody>
          <a:bodyPr>
            <a:normAutofit/>
          </a:bodyPr>
          <a:lstStyle/>
          <a:p>
            <a:r>
              <a:rPr lang="en-US" sz="2200" b="1" dirty="0" err="1"/>
              <a:t>MongoDB</a:t>
            </a:r>
            <a:r>
              <a:rPr lang="en-US" sz="2200" b="1" dirty="0"/>
              <a:t> Model</a:t>
            </a:r>
          </a:p>
        </p:txBody>
      </p:sp>
      <p:sp>
        <p:nvSpPr>
          <p:cNvPr id="4" name="Slide Number Placeholder 3"/>
          <p:cNvSpPr>
            <a:spLocks noGrp="1"/>
          </p:cNvSpPr>
          <p:nvPr>
            <p:ph type="sldNum" sz="quarter" idx="12"/>
          </p:nvPr>
        </p:nvSpPr>
        <p:spPr/>
        <p:txBody>
          <a:bodyPr/>
          <a:lstStyle/>
          <a:p>
            <a:fld id="{EBFB1032-EA64-7144-B003-9BCC9D94B503}" type="slidenum">
              <a:rPr lang="en-US" smtClean="0"/>
              <a:pPr/>
              <a:t>61</a:t>
            </a:fld>
            <a:endParaRPr lang="en-US" dirty="0"/>
          </a:p>
        </p:txBody>
      </p:sp>
      <p:sp>
        <p:nvSpPr>
          <p:cNvPr id="5" name="TextBox 4"/>
          <p:cNvSpPr txBox="1"/>
          <p:nvPr/>
        </p:nvSpPr>
        <p:spPr>
          <a:xfrm>
            <a:off x="294641" y="1673860"/>
            <a:ext cx="4371885" cy="369332"/>
          </a:xfrm>
          <a:prstGeom prst="rect">
            <a:avLst/>
          </a:prstGeom>
          <a:noFill/>
        </p:spPr>
        <p:txBody>
          <a:bodyPr wrap="none" rtlCol="0">
            <a:spAutoFit/>
          </a:bodyPr>
          <a:lstStyle/>
          <a:p>
            <a:r>
              <a:rPr lang="en-US" dirty="0"/>
              <a:t>One </a:t>
            </a:r>
            <a:r>
              <a:rPr lang="en-US" b="1" i="1" dirty="0">
                <a:solidFill>
                  <a:srgbClr val="FF0000"/>
                </a:solidFill>
              </a:rPr>
              <a:t>document</a:t>
            </a:r>
            <a:r>
              <a:rPr lang="en-US" dirty="0">
                <a:solidFill>
                  <a:srgbClr val="FF0000"/>
                </a:solidFill>
              </a:rPr>
              <a:t> </a:t>
            </a:r>
            <a:r>
              <a:rPr lang="en-US" dirty="0"/>
              <a:t>(e.g., one </a:t>
            </a:r>
            <a:r>
              <a:rPr lang="en-US" dirty="0">
                <a:solidFill>
                  <a:srgbClr val="800000"/>
                </a:solidFill>
              </a:rPr>
              <a:t>tuple</a:t>
            </a:r>
            <a:r>
              <a:rPr lang="en-US" dirty="0"/>
              <a:t> in RDBMS)</a:t>
            </a:r>
          </a:p>
        </p:txBody>
      </p:sp>
      <p:pic>
        <p:nvPicPr>
          <p:cNvPr id="6" name="Picture 5" descr="Screen Shot 2015-03-13 at 10.37.50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5320" y="2063512"/>
            <a:ext cx="3535680" cy="1353820"/>
          </a:xfrm>
          <a:prstGeom prst="rect">
            <a:avLst/>
          </a:prstGeom>
          <a:ln>
            <a:solidFill>
              <a:schemeClr val="tx1"/>
            </a:solidFill>
          </a:ln>
        </p:spPr>
      </p:pic>
      <p:pic>
        <p:nvPicPr>
          <p:cNvPr id="7" name="Picture 6" descr="Screen Shot 2015-03-13 at 10.39.29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7841" y="4069218"/>
            <a:ext cx="4612639" cy="2287132"/>
          </a:xfrm>
          <a:prstGeom prst="rect">
            <a:avLst/>
          </a:prstGeom>
        </p:spPr>
      </p:pic>
      <p:sp>
        <p:nvSpPr>
          <p:cNvPr id="8" name="TextBox 7"/>
          <p:cNvSpPr txBox="1"/>
          <p:nvPr/>
        </p:nvSpPr>
        <p:spPr>
          <a:xfrm>
            <a:off x="294641" y="3805208"/>
            <a:ext cx="4458334" cy="369332"/>
          </a:xfrm>
          <a:prstGeom prst="rect">
            <a:avLst/>
          </a:prstGeom>
          <a:noFill/>
        </p:spPr>
        <p:txBody>
          <a:bodyPr wrap="none" rtlCol="0">
            <a:spAutoFit/>
          </a:bodyPr>
          <a:lstStyle/>
          <a:p>
            <a:r>
              <a:rPr lang="en-US" dirty="0"/>
              <a:t>One </a:t>
            </a:r>
            <a:r>
              <a:rPr lang="en-US" b="1" i="1" dirty="0">
                <a:solidFill>
                  <a:srgbClr val="FF0000"/>
                </a:solidFill>
              </a:rPr>
              <a:t>Collection</a:t>
            </a:r>
            <a:r>
              <a:rPr lang="en-US" dirty="0"/>
              <a:t> (e.g., one </a:t>
            </a:r>
            <a:r>
              <a:rPr lang="en-US" dirty="0">
                <a:solidFill>
                  <a:srgbClr val="800000"/>
                </a:solidFill>
              </a:rPr>
              <a:t>Table</a:t>
            </a:r>
            <a:r>
              <a:rPr lang="en-US" dirty="0"/>
              <a:t> in RDBMS)</a:t>
            </a:r>
          </a:p>
        </p:txBody>
      </p:sp>
      <p:sp>
        <p:nvSpPr>
          <p:cNvPr id="9" name="TextBox 8"/>
          <p:cNvSpPr txBox="1"/>
          <p:nvPr/>
        </p:nvSpPr>
        <p:spPr>
          <a:xfrm>
            <a:off x="5201921" y="1712761"/>
            <a:ext cx="3413759" cy="1815882"/>
          </a:xfrm>
          <a:prstGeom prst="rect">
            <a:avLst/>
          </a:prstGeom>
          <a:noFill/>
        </p:spPr>
        <p:txBody>
          <a:bodyPr wrap="square" rtlCol="0">
            <a:spAutoFit/>
          </a:bodyPr>
          <a:lstStyle/>
          <a:p>
            <a:pPr marL="285750" indent="-285750">
              <a:buFont typeface="Arial"/>
              <a:buChar char="•"/>
            </a:pPr>
            <a:r>
              <a:rPr lang="en-US" sz="1600" b="1" dirty="0">
                <a:solidFill>
                  <a:srgbClr val="800000"/>
                </a:solidFill>
                <a:latin typeface="Times New Roman"/>
                <a:cs typeface="Times New Roman"/>
              </a:rPr>
              <a:t>Collection</a:t>
            </a:r>
            <a:r>
              <a:rPr lang="en-US" sz="1600" dirty="0">
                <a:latin typeface="Times New Roman"/>
                <a:cs typeface="Times New Roman"/>
              </a:rPr>
              <a:t> is a group of similar documents</a:t>
            </a:r>
          </a:p>
          <a:p>
            <a:pPr marL="285750" indent="-285750">
              <a:buFont typeface="Arial"/>
              <a:buChar char="•"/>
            </a:pPr>
            <a:endParaRPr lang="en-US" sz="1600" dirty="0">
              <a:latin typeface="Times New Roman"/>
              <a:cs typeface="Times New Roman"/>
            </a:endParaRPr>
          </a:p>
          <a:p>
            <a:pPr marL="285750" indent="-285750">
              <a:buFont typeface="Arial"/>
              <a:buChar char="•"/>
            </a:pPr>
            <a:r>
              <a:rPr lang="en-US" sz="1600" dirty="0">
                <a:latin typeface="Times New Roman"/>
                <a:cs typeface="Times New Roman"/>
              </a:rPr>
              <a:t>Within a collection, each document must have a unique Id</a:t>
            </a:r>
          </a:p>
          <a:p>
            <a:endParaRPr lang="en-US" sz="1600" dirty="0"/>
          </a:p>
          <a:p>
            <a:pPr marL="285750" indent="-285750">
              <a:buFont typeface="Arial"/>
              <a:buChar char="•"/>
            </a:pPr>
            <a:endParaRPr lang="en-US" sz="1600" dirty="0"/>
          </a:p>
        </p:txBody>
      </p:sp>
      <p:sp>
        <p:nvSpPr>
          <p:cNvPr id="10" name="Rectangle 9"/>
          <p:cNvSpPr/>
          <p:nvPr/>
        </p:nvSpPr>
        <p:spPr>
          <a:xfrm>
            <a:off x="5334000" y="4028578"/>
            <a:ext cx="3098800" cy="97536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rgbClr val="FFFF00"/>
                </a:solidFill>
              </a:rPr>
              <a:t>Unlike RDBMS: </a:t>
            </a:r>
          </a:p>
          <a:p>
            <a:pPr algn="ctr"/>
            <a:r>
              <a:rPr lang="en-US" b="1" dirty="0">
                <a:solidFill>
                  <a:srgbClr val="FFFF00"/>
                </a:solidFill>
              </a:rPr>
              <a:t>No Integrity Constraints in </a:t>
            </a:r>
            <a:r>
              <a:rPr lang="en-US" b="1" dirty="0" err="1">
                <a:solidFill>
                  <a:srgbClr val="FFFF00"/>
                </a:solidFill>
              </a:rPr>
              <a:t>MongoDB</a:t>
            </a:r>
            <a:endParaRPr lang="en-US" b="1" dirty="0">
              <a:solidFill>
                <a:srgbClr val="FFFF00"/>
              </a:solidFill>
            </a:endParaRPr>
          </a:p>
        </p:txBody>
      </p:sp>
      <p:sp>
        <p:nvSpPr>
          <p:cNvPr id="3" name="Date Placeholder 2">
            <a:extLst>
              <a:ext uri="{FF2B5EF4-FFF2-40B4-BE49-F238E27FC236}">
                <a16:creationId xmlns:a16="http://schemas.microsoft.com/office/drawing/2014/main" xmlns="" id="{ACC0D459-E0B9-48E8-B7CB-40A5F1DCB6B8}"/>
              </a:ext>
            </a:extLst>
          </p:cNvPr>
          <p:cNvSpPr>
            <a:spLocks noGrp="1"/>
          </p:cNvSpPr>
          <p:nvPr>
            <p:ph type="dt" sz="half" idx="10"/>
          </p:nvPr>
        </p:nvSpPr>
        <p:spPr/>
        <p:txBody>
          <a:bodyPr/>
          <a:lstStyle/>
          <a:p>
            <a:fld id="{F6089FDC-F2E2-4B96-8D15-CDC236C70577}" type="datetime1">
              <a:rPr lang="en-US" smtClean="0"/>
              <a:pPr/>
              <a:t>09/05/22</a:t>
            </a:fld>
            <a:endParaRPr lang="en-US" dirty="0"/>
          </a:p>
        </p:txBody>
      </p:sp>
      <p:sp>
        <p:nvSpPr>
          <p:cNvPr id="11" name="Footer Placeholder 10">
            <a:extLst>
              <a:ext uri="{FF2B5EF4-FFF2-40B4-BE49-F238E27FC236}">
                <a16:creationId xmlns:a16="http://schemas.microsoft.com/office/drawing/2014/main" xmlns="" id="{9A9A5CBD-950B-47C7-A0CD-08356E52D21D}"/>
              </a:ext>
            </a:extLst>
          </p:cNvPr>
          <p:cNvSpPr>
            <a:spLocks noGrp="1"/>
          </p:cNvSpPr>
          <p:nvPr>
            <p:ph type="ftr" sz="quarter" idx="11"/>
          </p:nvPr>
        </p:nvSpPr>
        <p:spPr/>
        <p:txBody>
          <a:bodyPr/>
          <a:lstStyle/>
          <a:p>
            <a:r>
              <a:rPr lang="en-US"/>
              <a:t>Mr. SOVERS SINGH BISHT                  UNIT 05</a:t>
            </a:r>
            <a:endParaRPr lang="en-US" dirty="0"/>
          </a:p>
        </p:txBody>
      </p:sp>
      <p:sp>
        <p:nvSpPr>
          <p:cNvPr id="12" name="Title 1">
            <a:extLst>
              <a:ext uri="{FF2B5EF4-FFF2-40B4-BE49-F238E27FC236}">
                <a16:creationId xmlns:a16="http://schemas.microsoft.com/office/drawing/2014/main" xmlns="" id="{E5A6C362-17D0-464D-92B5-403DD3B1689A}"/>
              </a:ext>
            </a:extLst>
          </p:cNvPr>
          <p:cNvSpPr txBox="1">
            <a:spLocks/>
          </p:cNvSpPr>
          <p:nvPr/>
        </p:nvSpPr>
        <p:spPr>
          <a:xfrm>
            <a:off x="1374058"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dirty="0">
                <a:cs typeface="Times New Roman" panose="02020603050405020304" pitchFamily="18" charset="0"/>
              </a:rPr>
              <a:t>Data types</a:t>
            </a:r>
          </a:p>
        </p:txBody>
      </p:sp>
      <p:pic>
        <p:nvPicPr>
          <p:cNvPr id="13" name="Picture 12">
            <a:extLst>
              <a:ext uri="{FF2B5EF4-FFF2-40B4-BE49-F238E27FC236}">
                <a16:creationId xmlns:a16="http://schemas.microsoft.com/office/drawing/2014/main" xmlns="" id="{C7FBF297-5293-4E87-BFD3-0160730811BB}"/>
              </a:ext>
            </a:extLst>
          </p:cNvPr>
          <p:cNvPicPr>
            <a:picLocks noChangeAspect="1"/>
          </p:cNvPicPr>
          <p:nvPr/>
        </p:nvPicPr>
        <p:blipFill>
          <a:blip r:embed="rId4"/>
          <a:stretch>
            <a:fillRect/>
          </a:stretch>
        </p:blipFill>
        <p:spPr>
          <a:xfrm>
            <a:off x="0" y="-27448"/>
            <a:ext cx="1384300" cy="812800"/>
          </a:xfrm>
          <a:prstGeom prst="rect">
            <a:avLst/>
          </a:prstGeom>
        </p:spPr>
      </p:pic>
    </p:spTree>
    <p:extLst>
      <p:ext uri="{BB962C8B-B14F-4D97-AF65-F5344CB8AC3E}">
        <p14:creationId xmlns:p14="http://schemas.microsoft.com/office/powerpoint/2010/main" val="184241609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9600" cy="1143000"/>
          </a:xfrm>
        </p:spPr>
        <p:txBody>
          <a:bodyPr>
            <a:normAutofit/>
          </a:bodyPr>
          <a:lstStyle/>
          <a:p>
            <a:r>
              <a:rPr lang="en-US" sz="2200" b="1" dirty="0" err="1"/>
              <a:t>MongoDB</a:t>
            </a:r>
            <a:r>
              <a:rPr lang="en-US" sz="2200" b="1" dirty="0"/>
              <a:t> Model</a:t>
            </a:r>
          </a:p>
        </p:txBody>
      </p:sp>
      <p:sp>
        <p:nvSpPr>
          <p:cNvPr id="4" name="Slide Number Placeholder 3"/>
          <p:cNvSpPr>
            <a:spLocks noGrp="1"/>
          </p:cNvSpPr>
          <p:nvPr>
            <p:ph type="sldNum" sz="quarter" idx="12"/>
          </p:nvPr>
        </p:nvSpPr>
        <p:spPr/>
        <p:txBody>
          <a:bodyPr/>
          <a:lstStyle/>
          <a:p>
            <a:fld id="{EBFB1032-EA64-7144-B003-9BCC9D94B503}" type="slidenum">
              <a:rPr lang="en-US" smtClean="0"/>
              <a:pPr/>
              <a:t>62</a:t>
            </a:fld>
            <a:endParaRPr lang="en-US" dirty="0"/>
          </a:p>
        </p:txBody>
      </p:sp>
      <p:sp>
        <p:nvSpPr>
          <p:cNvPr id="5" name="TextBox 4"/>
          <p:cNvSpPr txBox="1"/>
          <p:nvPr/>
        </p:nvSpPr>
        <p:spPr>
          <a:xfrm>
            <a:off x="294641" y="1673860"/>
            <a:ext cx="4371885" cy="369332"/>
          </a:xfrm>
          <a:prstGeom prst="rect">
            <a:avLst/>
          </a:prstGeom>
          <a:noFill/>
        </p:spPr>
        <p:txBody>
          <a:bodyPr wrap="none" rtlCol="0">
            <a:spAutoFit/>
          </a:bodyPr>
          <a:lstStyle/>
          <a:p>
            <a:r>
              <a:rPr lang="en-US" dirty="0"/>
              <a:t>One </a:t>
            </a:r>
            <a:r>
              <a:rPr lang="en-US" b="1" i="1" dirty="0">
                <a:solidFill>
                  <a:srgbClr val="FF0000"/>
                </a:solidFill>
              </a:rPr>
              <a:t>document</a:t>
            </a:r>
            <a:r>
              <a:rPr lang="en-US" dirty="0">
                <a:solidFill>
                  <a:srgbClr val="FF0000"/>
                </a:solidFill>
              </a:rPr>
              <a:t> </a:t>
            </a:r>
            <a:r>
              <a:rPr lang="en-US" dirty="0"/>
              <a:t>(e.g., one </a:t>
            </a:r>
            <a:r>
              <a:rPr lang="en-US" dirty="0">
                <a:solidFill>
                  <a:srgbClr val="800000"/>
                </a:solidFill>
              </a:rPr>
              <a:t>tuple</a:t>
            </a:r>
            <a:r>
              <a:rPr lang="en-US" dirty="0"/>
              <a:t> in RDBMS)</a:t>
            </a:r>
          </a:p>
        </p:txBody>
      </p:sp>
      <p:pic>
        <p:nvPicPr>
          <p:cNvPr id="6" name="Picture 5" descr="Screen Shot 2015-03-13 at 10.37.50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5320" y="2063512"/>
            <a:ext cx="3535680" cy="1353820"/>
          </a:xfrm>
          <a:prstGeom prst="rect">
            <a:avLst/>
          </a:prstGeom>
          <a:ln>
            <a:solidFill>
              <a:schemeClr val="tx1"/>
            </a:solidFill>
          </a:ln>
        </p:spPr>
      </p:pic>
      <p:pic>
        <p:nvPicPr>
          <p:cNvPr id="7" name="Picture 6" descr="Screen Shot 2015-03-13 at 10.39.29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7841" y="4069218"/>
            <a:ext cx="4612639" cy="2287132"/>
          </a:xfrm>
          <a:prstGeom prst="rect">
            <a:avLst/>
          </a:prstGeom>
        </p:spPr>
      </p:pic>
      <p:sp>
        <p:nvSpPr>
          <p:cNvPr id="8" name="TextBox 7"/>
          <p:cNvSpPr txBox="1"/>
          <p:nvPr/>
        </p:nvSpPr>
        <p:spPr>
          <a:xfrm>
            <a:off x="294641" y="3805208"/>
            <a:ext cx="4458334" cy="369332"/>
          </a:xfrm>
          <a:prstGeom prst="rect">
            <a:avLst/>
          </a:prstGeom>
          <a:noFill/>
        </p:spPr>
        <p:txBody>
          <a:bodyPr wrap="none" rtlCol="0">
            <a:spAutoFit/>
          </a:bodyPr>
          <a:lstStyle/>
          <a:p>
            <a:r>
              <a:rPr lang="en-US" dirty="0"/>
              <a:t>One </a:t>
            </a:r>
            <a:r>
              <a:rPr lang="en-US" b="1" i="1" dirty="0">
                <a:solidFill>
                  <a:srgbClr val="FF0000"/>
                </a:solidFill>
              </a:rPr>
              <a:t>Collection</a:t>
            </a:r>
            <a:r>
              <a:rPr lang="en-US" dirty="0"/>
              <a:t> (e.g., one </a:t>
            </a:r>
            <a:r>
              <a:rPr lang="en-US" dirty="0">
                <a:solidFill>
                  <a:srgbClr val="800000"/>
                </a:solidFill>
              </a:rPr>
              <a:t>Table</a:t>
            </a:r>
            <a:r>
              <a:rPr lang="en-US" dirty="0"/>
              <a:t> in RDBMS)</a:t>
            </a:r>
          </a:p>
        </p:txBody>
      </p:sp>
      <p:sp>
        <p:nvSpPr>
          <p:cNvPr id="9" name="TextBox 8"/>
          <p:cNvSpPr txBox="1"/>
          <p:nvPr/>
        </p:nvSpPr>
        <p:spPr>
          <a:xfrm>
            <a:off x="5201921" y="1712761"/>
            <a:ext cx="3413759" cy="3046988"/>
          </a:xfrm>
          <a:prstGeom prst="rect">
            <a:avLst/>
          </a:prstGeom>
          <a:noFill/>
        </p:spPr>
        <p:txBody>
          <a:bodyPr wrap="square" rtlCol="0">
            <a:spAutoFit/>
          </a:bodyPr>
          <a:lstStyle/>
          <a:p>
            <a:pPr marL="285750" indent="-285750">
              <a:buFont typeface="Arial"/>
              <a:buChar char="•"/>
            </a:pPr>
            <a:endParaRPr lang="en-US" sz="1600" dirty="0">
              <a:latin typeface="Times New Roman"/>
              <a:cs typeface="Times New Roman"/>
            </a:endParaRPr>
          </a:p>
          <a:p>
            <a:pPr marL="285750" indent="-285750">
              <a:buFont typeface="Arial"/>
              <a:buChar char="•"/>
            </a:pPr>
            <a:r>
              <a:rPr lang="hu-HU" dirty="0">
                <a:latin typeface="Times New Roman"/>
                <a:cs typeface="Times New Roman"/>
              </a:rPr>
              <a:t>The field names </a:t>
            </a:r>
            <a:r>
              <a:rPr lang="hu-HU" b="1" dirty="0">
                <a:latin typeface="Times New Roman"/>
                <a:cs typeface="Times New Roman"/>
              </a:rPr>
              <a:t>cannot</a:t>
            </a:r>
            <a:r>
              <a:rPr lang="hu-HU" dirty="0">
                <a:latin typeface="Times New Roman"/>
                <a:cs typeface="Times New Roman"/>
              </a:rPr>
              <a:t> start with the </a:t>
            </a:r>
            <a:r>
              <a:rPr lang="hu-HU" b="1" dirty="0">
                <a:solidFill>
                  <a:srgbClr val="FF0000"/>
                </a:solidFill>
                <a:latin typeface="Times New Roman"/>
                <a:cs typeface="Times New Roman"/>
              </a:rPr>
              <a:t>$</a:t>
            </a:r>
            <a:r>
              <a:rPr lang="hu-HU" dirty="0">
                <a:latin typeface="Times New Roman"/>
                <a:cs typeface="Times New Roman"/>
              </a:rPr>
              <a:t> character</a:t>
            </a:r>
          </a:p>
          <a:p>
            <a:pPr marL="285750" indent="-285750">
              <a:buFont typeface="Arial"/>
              <a:buChar char="•"/>
            </a:pPr>
            <a:endParaRPr lang="hu-HU" dirty="0">
              <a:latin typeface="Times New Roman"/>
              <a:cs typeface="Times New Roman"/>
            </a:endParaRPr>
          </a:p>
          <a:p>
            <a:pPr marL="285750" indent="-285750">
              <a:buFont typeface="Arial"/>
              <a:buChar char="•"/>
            </a:pPr>
            <a:r>
              <a:rPr lang="hu-HU" dirty="0">
                <a:latin typeface="Times New Roman"/>
                <a:cs typeface="Times New Roman"/>
              </a:rPr>
              <a:t>The field names </a:t>
            </a:r>
            <a:r>
              <a:rPr lang="hu-HU" b="1" dirty="0">
                <a:latin typeface="Times New Roman"/>
                <a:cs typeface="Times New Roman"/>
              </a:rPr>
              <a:t>cannot</a:t>
            </a:r>
            <a:r>
              <a:rPr lang="hu-HU" dirty="0">
                <a:latin typeface="Times New Roman"/>
                <a:cs typeface="Times New Roman"/>
              </a:rPr>
              <a:t> contain the </a:t>
            </a:r>
            <a:r>
              <a:rPr lang="hu-HU" b="1" dirty="0">
                <a:solidFill>
                  <a:srgbClr val="FF0000"/>
                </a:solidFill>
                <a:latin typeface="Times New Roman"/>
                <a:cs typeface="Times New Roman"/>
              </a:rPr>
              <a:t>.</a:t>
            </a:r>
            <a:r>
              <a:rPr lang="hu-HU" dirty="0">
                <a:latin typeface="Times New Roman"/>
                <a:cs typeface="Times New Roman"/>
              </a:rPr>
              <a:t> character </a:t>
            </a:r>
          </a:p>
          <a:p>
            <a:pPr marL="285750" indent="-285750">
              <a:buFont typeface="Arial"/>
              <a:buChar char="•"/>
            </a:pPr>
            <a:endParaRPr lang="hu-HU" dirty="0">
              <a:latin typeface="Times New Roman"/>
              <a:cs typeface="Times New Roman"/>
            </a:endParaRPr>
          </a:p>
          <a:p>
            <a:pPr marL="285750" indent="-285750">
              <a:buFont typeface="Arial"/>
              <a:buChar char="•"/>
            </a:pPr>
            <a:r>
              <a:rPr lang="hu-HU" dirty="0">
                <a:latin typeface="Times New Roman"/>
                <a:cs typeface="Times New Roman"/>
              </a:rPr>
              <a:t>Max size of single document 16MB</a:t>
            </a:r>
          </a:p>
          <a:p>
            <a:pPr marL="285750" indent="-285750">
              <a:buFont typeface="Arial"/>
              <a:buChar char="•"/>
            </a:pPr>
            <a:endParaRPr lang="en-US" sz="1600" dirty="0"/>
          </a:p>
          <a:p>
            <a:pPr marL="285750" indent="-285750">
              <a:buFont typeface="Arial"/>
              <a:buChar char="•"/>
            </a:pPr>
            <a:endParaRPr lang="en-US" sz="1600" dirty="0"/>
          </a:p>
        </p:txBody>
      </p:sp>
      <p:sp>
        <p:nvSpPr>
          <p:cNvPr id="3" name="Date Placeholder 2">
            <a:extLst>
              <a:ext uri="{FF2B5EF4-FFF2-40B4-BE49-F238E27FC236}">
                <a16:creationId xmlns:a16="http://schemas.microsoft.com/office/drawing/2014/main" xmlns="" id="{22DB8D37-E9A2-451F-925C-77CD0DE6CF8D}"/>
              </a:ext>
            </a:extLst>
          </p:cNvPr>
          <p:cNvSpPr>
            <a:spLocks noGrp="1"/>
          </p:cNvSpPr>
          <p:nvPr>
            <p:ph type="dt" sz="half" idx="10"/>
          </p:nvPr>
        </p:nvSpPr>
        <p:spPr/>
        <p:txBody>
          <a:bodyPr/>
          <a:lstStyle/>
          <a:p>
            <a:fld id="{F9F56212-A03D-4D02-9128-147C04BE5EC3}" type="datetime1">
              <a:rPr lang="en-US" smtClean="0"/>
              <a:pPr/>
              <a:t>09/05/22</a:t>
            </a:fld>
            <a:endParaRPr lang="en-US" dirty="0"/>
          </a:p>
        </p:txBody>
      </p:sp>
      <p:sp>
        <p:nvSpPr>
          <p:cNvPr id="10" name="Footer Placeholder 9">
            <a:extLst>
              <a:ext uri="{FF2B5EF4-FFF2-40B4-BE49-F238E27FC236}">
                <a16:creationId xmlns:a16="http://schemas.microsoft.com/office/drawing/2014/main" xmlns="" id="{4CFB08C1-D2DC-46AB-8CCF-7A4B98F7623C}"/>
              </a:ext>
            </a:extLst>
          </p:cNvPr>
          <p:cNvSpPr>
            <a:spLocks noGrp="1"/>
          </p:cNvSpPr>
          <p:nvPr>
            <p:ph type="ftr" sz="quarter" idx="11"/>
          </p:nvPr>
        </p:nvSpPr>
        <p:spPr/>
        <p:txBody>
          <a:bodyPr/>
          <a:lstStyle/>
          <a:p>
            <a:r>
              <a:rPr lang="en-US"/>
              <a:t>Mr. SOVERS SINGH BISHT                  UNIT 05</a:t>
            </a:r>
            <a:endParaRPr lang="en-US" dirty="0"/>
          </a:p>
        </p:txBody>
      </p:sp>
      <p:sp>
        <p:nvSpPr>
          <p:cNvPr id="11" name="Title 1">
            <a:extLst>
              <a:ext uri="{FF2B5EF4-FFF2-40B4-BE49-F238E27FC236}">
                <a16:creationId xmlns:a16="http://schemas.microsoft.com/office/drawing/2014/main" xmlns="" id="{9F176B4E-5D66-4A26-80C2-B7F330F689B8}"/>
              </a:ext>
            </a:extLst>
          </p:cNvPr>
          <p:cNvSpPr txBox="1">
            <a:spLocks/>
          </p:cNvSpPr>
          <p:nvPr/>
        </p:nvSpPr>
        <p:spPr>
          <a:xfrm>
            <a:off x="1374058"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dirty="0">
                <a:cs typeface="Times New Roman" panose="02020603050405020304" pitchFamily="18" charset="0"/>
              </a:rPr>
              <a:t>Data types</a:t>
            </a:r>
          </a:p>
        </p:txBody>
      </p:sp>
      <p:pic>
        <p:nvPicPr>
          <p:cNvPr id="12" name="Picture 11">
            <a:extLst>
              <a:ext uri="{FF2B5EF4-FFF2-40B4-BE49-F238E27FC236}">
                <a16:creationId xmlns:a16="http://schemas.microsoft.com/office/drawing/2014/main" xmlns="" id="{5636AECF-85B6-4661-B507-11CF117050F4}"/>
              </a:ext>
            </a:extLst>
          </p:cNvPr>
          <p:cNvPicPr>
            <a:picLocks noChangeAspect="1"/>
          </p:cNvPicPr>
          <p:nvPr/>
        </p:nvPicPr>
        <p:blipFill>
          <a:blip r:embed="rId4"/>
          <a:stretch>
            <a:fillRect/>
          </a:stretch>
        </p:blipFill>
        <p:spPr>
          <a:xfrm>
            <a:off x="0" y="-27448"/>
            <a:ext cx="1384300" cy="812800"/>
          </a:xfrm>
          <a:prstGeom prst="rect">
            <a:avLst/>
          </a:prstGeom>
        </p:spPr>
      </p:pic>
    </p:spTree>
    <p:extLst>
      <p:ext uri="{BB962C8B-B14F-4D97-AF65-F5344CB8AC3E}">
        <p14:creationId xmlns:p14="http://schemas.microsoft.com/office/powerpoint/2010/main" val="123258687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6613" y="488950"/>
            <a:ext cx="3904302" cy="1339850"/>
          </a:xfrm>
        </p:spPr>
        <p:txBody>
          <a:bodyPr>
            <a:noAutofit/>
          </a:bodyPr>
          <a:lstStyle/>
          <a:p>
            <a:r>
              <a:rPr lang="en-US" sz="2200" b="1" dirty="0"/>
              <a:t>Example Document in </a:t>
            </a:r>
            <a:r>
              <a:rPr lang="en-US" sz="2200" b="1" dirty="0" err="1"/>
              <a:t>MongoDB</a:t>
            </a:r>
            <a:endParaRPr lang="en-US" sz="2200" b="1" dirty="0"/>
          </a:p>
        </p:txBody>
      </p:sp>
      <p:sp>
        <p:nvSpPr>
          <p:cNvPr id="4" name="Slide Number Placeholder 3"/>
          <p:cNvSpPr>
            <a:spLocks noGrp="1"/>
          </p:cNvSpPr>
          <p:nvPr>
            <p:ph type="sldNum" sz="quarter" idx="12"/>
          </p:nvPr>
        </p:nvSpPr>
        <p:spPr/>
        <p:txBody>
          <a:bodyPr/>
          <a:lstStyle/>
          <a:p>
            <a:fld id="{EBFB1032-EA64-7144-B003-9BCC9D94B503}" type="slidenum">
              <a:rPr lang="en-US" smtClean="0"/>
              <a:pPr/>
              <a:t>63</a:t>
            </a:fld>
            <a:endParaRPr lang="en-US" dirty="0"/>
          </a:p>
        </p:txBody>
      </p:sp>
      <p:pic>
        <p:nvPicPr>
          <p:cNvPr id="5" name="Picture 4" descr="Screen Shot 2015-03-13 at 8.33.16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2382" y="877052"/>
            <a:ext cx="4199089" cy="5750761"/>
          </a:xfrm>
          <a:prstGeom prst="rect">
            <a:avLst/>
          </a:prstGeom>
        </p:spPr>
      </p:pic>
      <p:sp>
        <p:nvSpPr>
          <p:cNvPr id="6" name="TextBox 5"/>
          <p:cNvSpPr txBox="1"/>
          <p:nvPr/>
        </p:nvSpPr>
        <p:spPr>
          <a:xfrm>
            <a:off x="4561471" y="1917779"/>
            <a:ext cx="4302297" cy="4247317"/>
          </a:xfrm>
          <a:prstGeom prst="rect">
            <a:avLst/>
          </a:prstGeom>
          <a:noFill/>
        </p:spPr>
        <p:txBody>
          <a:bodyPr wrap="square" rtlCol="0">
            <a:spAutoFit/>
          </a:bodyPr>
          <a:lstStyle/>
          <a:p>
            <a:pPr marL="285750" indent="-285750">
              <a:buFont typeface="Arial"/>
              <a:buChar char="•"/>
            </a:pPr>
            <a:r>
              <a:rPr lang="en-US" dirty="0"/>
              <a:t>_id is a special column in each document </a:t>
            </a:r>
          </a:p>
          <a:p>
            <a:pPr marL="285750" indent="-285750">
              <a:buFont typeface="Arial"/>
              <a:buChar char="•"/>
            </a:pPr>
            <a:endParaRPr lang="en-US" dirty="0"/>
          </a:p>
          <a:p>
            <a:pPr marL="285750" indent="-285750">
              <a:buFont typeface="Arial"/>
              <a:buChar char="•"/>
            </a:pPr>
            <a:r>
              <a:rPr lang="en-US" dirty="0"/>
              <a:t>Unique within each collection</a:t>
            </a:r>
          </a:p>
          <a:p>
            <a:pPr marL="285750" indent="-285750">
              <a:buFont typeface="Arial"/>
              <a:buChar char="•"/>
            </a:pPr>
            <a:endParaRPr lang="en-US" dirty="0"/>
          </a:p>
          <a:p>
            <a:pPr marL="285750" indent="-285750">
              <a:buFont typeface="Arial"/>
              <a:buChar char="•"/>
            </a:pPr>
            <a:r>
              <a:rPr lang="en-US" dirty="0"/>
              <a:t>_id </a:t>
            </a:r>
            <a:r>
              <a:rPr lang="en-US" dirty="0">
                <a:sym typeface="Wingdings"/>
              </a:rPr>
              <a:t> Primary Key in RDBMS</a:t>
            </a:r>
            <a:endParaRPr lang="en-US" dirty="0"/>
          </a:p>
          <a:p>
            <a:pPr marL="285750" indent="-285750">
              <a:buFont typeface="Arial"/>
              <a:buChar char="•"/>
            </a:pPr>
            <a:endParaRPr lang="en-US" dirty="0"/>
          </a:p>
          <a:p>
            <a:pPr marL="285750" indent="-285750">
              <a:buFont typeface="Arial"/>
              <a:buChar char="•"/>
            </a:pPr>
            <a:r>
              <a:rPr lang="en-US" dirty="0"/>
              <a:t>_id is 12 Bytes, you can set it yourself</a:t>
            </a:r>
          </a:p>
          <a:p>
            <a:pPr marL="285750" indent="-285750">
              <a:buFont typeface="Arial"/>
              <a:buChar char="•"/>
            </a:pPr>
            <a:endParaRPr lang="en-US" dirty="0"/>
          </a:p>
          <a:p>
            <a:pPr marL="285750" indent="-285750">
              <a:buFont typeface="Arial"/>
              <a:buChar char="•"/>
            </a:pPr>
            <a:r>
              <a:rPr lang="en-US" dirty="0"/>
              <a:t>Or:</a:t>
            </a:r>
          </a:p>
          <a:p>
            <a:pPr marL="742950" lvl="1" indent="-285750">
              <a:buFont typeface="Arial"/>
              <a:buChar char="•"/>
            </a:pPr>
            <a:r>
              <a:rPr lang="en-US" dirty="0"/>
              <a:t>1</a:t>
            </a:r>
            <a:r>
              <a:rPr lang="en-US" baseline="30000" dirty="0"/>
              <a:t>st</a:t>
            </a:r>
            <a:r>
              <a:rPr lang="en-US" dirty="0"/>
              <a:t> 4 bytes </a:t>
            </a:r>
            <a:r>
              <a:rPr lang="en-US" dirty="0">
                <a:sym typeface="Wingdings"/>
              </a:rPr>
              <a:t> timestamp</a:t>
            </a:r>
          </a:p>
          <a:p>
            <a:pPr marL="742950" lvl="1" indent="-285750">
              <a:buFont typeface="Arial"/>
              <a:buChar char="•"/>
            </a:pPr>
            <a:r>
              <a:rPr lang="en-US" dirty="0">
                <a:sym typeface="Wingdings"/>
              </a:rPr>
              <a:t>Next 3 bytes  machine id</a:t>
            </a:r>
          </a:p>
          <a:p>
            <a:pPr marL="742950" lvl="1" indent="-285750">
              <a:buFont typeface="Arial"/>
              <a:buChar char="•"/>
            </a:pPr>
            <a:r>
              <a:rPr lang="en-US" dirty="0">
                <a:sym typeface="Wingdings"/>
              </a:rPr>
              <a:t>Next 2 bytes  Process id</a:t>
            </a:r>
          </a:p>
          <a:p>
            <a:pPr marL="742950" lvl="1" indent="-285750">
              <a:buFont typeface="Arial"/>
              <a:buChar char="•"/>
            </a:pPr>
            <a:r>
              <a:rPr lang="en-US" dirty="0">
                <a:sym typeface="Wingdings"/>
              </a:rPr>
              <a:t>Last 3 bytes  incremental values</a:t>
            </a:r>
            <a:endParaRPr lang="en-US" dirty="0"/>
          </a:p>
          <a:p>
            <a:endParaRPr lang="en-US" dirty="0"/>
          </a:p>
        </p:txBody>
      </p:sp>
      <p:sp>
        <p:nvSpPr>
          <p:cNvPr id="7" name="Oval 6"/>
          <p:cNvSpPr/>
          <p:nvPr/>
        </p:nvSpPr>
        <p:spPr>
          <a:xfrm>
            <a:off x="375920" y="457200"/>
            <a:ext cx="2651760" cy="487680"/>
          </a:xfrm>
          <a:prstGeom prst="ellipse">
            <a:avLst/>
          </a:prstGeom>
          <a:noFill/>
          <a:ln w="31750">
            <a:solidFill>
              <a:srgbClr val="FF0000"/>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xmlns="" id="{85B21851-6313-4E75-A19C-39DDB5E1B5EB}"/>
              </a:ext>
            </a:extLst>
          </p:cNvPr>
          <p:cNvSpPr>
            <a:spLocks noGrp="1"/>
          </p:cNvSpPr>
          <p:nvPr>
            <p:ph type="dt" sz="half" idx="10"/>
          </p:nvPr>
        </p:nvSpPr>
        <p:spPr/>
        <p:txBody>
          <a:bodyPr/>
          <a:lstStyle/>
          <a:p>
            <a:fld id="{C7557C94-940A-4060-A11F-18362559645D}" type="datetime1">
              <a:rPr lang="en-US" smtClean="0"/>
              <a:pPr/>
              <a:t>09/05/22</a:t>
            </a:fld>
            <a:endParaRPr lang="en-US" dirty="0"/>
          </a:p>
        </p:txBody>
      </p:sp>
      <p:sp>
        <p:nvSpPr>
          <p:cNvPr id="8" name="Footer Placeholder 7">
            <a:extLst>
              <a:ext uri="{FF2B5EF4-FFF2-40B4-BE49-F238E27FC236}">
                <a16:creationId xmlns:a16="http://schemas.microsoft.com/office/drawing/2014/main" xmlns="" id="{7D64F165-92EC-4340-8D7E-9C1535FF571B}"/>
              </a:ext>
            </a:extLst>
          </p:cNvPr>
          <p:cNvSpPr>
            <a:spLocks noGrp="1"/>
          </p:cNvSpPr>
          <p:nvPr>
            <p:ph type="ftr" sz="quarter" idx="11"/>
          </p:nvPr>
        </p:nvSpPr>
        <p:spPr/>
        <p:txBody>
          <a:bodyPr/>
          <a:lstStyle/>
          <a:p>
            <a:r>
              <a:rPr lang="en-US"/>
              <a:t>Mr. SOVERS SINGH BISHT                  UNIT 05</a:t>
            </a:r>
            <a:endParaRPr lang="en-US" dirty="0"/>
          </a:p>
        </p:txBody>
      </p:sp>
      <p:sp>
        <p:nvSpPr>
          <p:cNvPr id="9" name="Title 1">
            <a:extLst>
              <a:ext uri="{FF2B5EF4-FFF2-40B4-BE49-F238E27FC236}">
                <a16:creationId xmlns:a16="http://schemas.microsoft.com/office/drawing/2014/main" xmlns="" id="{94BB4778-DD63-4E95-BBA4-3611C251D2EC}"/>
              </a:ext>
            </a:extLst>
          </p:cNvPr>
          <p:cNvSpPr txBox="1">
            <a:spLocks/>
          </p:cNvSpPr>
          <p:nvPr/>
        </p:nvSpPr>
        <p:spPr>
          <a:xfrm>
            <a:off x="1374058"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dirty="0">
                <a:cs typeface="Times New Roman" panose="02020603050405020304" pitchFamily="18" charset="0"/>
              </a:rPr>
              <a:t>Data types</a:t>
            </a:r>
          </a:p>
        </p:txBody>
      </p:sp>
      <p:pic>
        <p:nvPicPr>
          <p:cNvPr id="10" name="Picture 9">
            <a:extLst>
              <a:ext uri="{FF2B5EF4-FFF2-40B4-BE49-F238E27FC236}">
                <a16:creationId xmlns:a16="http://schemas.microsoft.com/office/drawing/2014/main" xmlns="" id="{C07CACE5-1625-4BA3-A3E9-DA055AFDB24E}"/>
              </a:ext>
            </a:extLst>
          </p:cNvPr>
          <p:cNvPicPr>
            <a:picLocks noChangeAspect="1"/>
          </p:cNvPicPr>
          <p:nvPr/>
        </p:nvPicPr>
        <p:blipFill>
          <a:blip r:embed="rId3"/>
          <a:stretch>
            <a:fillRect/>
          </a:stretch>
        </p:blipFill>
        <p:spPr>
          <a:xfrm>
            <a:off x="0" y="-27448"/>
            <a:ext cx="1384300" cy="812800"/>
          </a:xfrm>
          <a:prstGeom prst="rect">
            <a:avLst/>
          </a:prstGeom>
        </p:spPr>
      </p:pic>
    </p:spTree>
    <p:extLst>
      <p:ext uri="{BB962C8B-B14F-4D97-AF65-F5344CB8AC3E}">
        <p14:creationId xmlns:p14="http://schemas.microsoft.com/office/powerpoint/2010/main" val="99130118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xEl>
                                              <p:pRg st="6" end="6"/>
                                            </p:txEl>
                                          </p:spTgt>
                                        </p:tgtEl>
                                        <p:attrNameLst>
                                          <p:attrName>style.visibility</p:attrName>
                                        </p:attrNameLst>
                                      </p:cBhvr>
                                      <p:to>
                                        <p:strVal val="visible"/>
                                      </p:to>
                                    </p:set>
                                    <p:animEffect transition="in" filter="dissolve">
                                      <p:cBhvr>
                                        <p:cTn id="7" dur="500"/>
                                        <p:tgtEl>
                                          <p:spTgt spid="6">
                                            <p:txEl>
                                              <p:pRg st="6" end="6"/>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6">
                                            <p:txEl>
                                              <p:pRg st="8" end="8"/>
                                            </p:txEl>
                                          </p:spTgt>
                                        </p:tgtEl>
                                        <p:attrNameLst>
                                          <p:attrName>style.visibility</p:attrName>
                                        </p:attrNameLst>
                                      </p:cBhvr>
                                      <p:to>
                                        <p:strVal val="visible"/>
                                      </p:to>
                                    </p:set>
                                    <p:animEffect transition="in" filter="dissolve">
                                      <p:cBhvr>
                                        <p:cTn id="10" dur="500"/>
                                        <p:tgtEl>
                                          <p:spTgt spid="6">
                                            <p:txEl>
                                              <p:pRg st="8" end="8"/>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6">
                                            <p:txEl>
                                              <p:pRg st="9" end="9"/>
                                            </p:txEl>
                                          </p:spTgt>
                                        </p:tgtEl>
                                        <p:attrNameLst>
                                          <p:attrName>style.visibility</p:attrName>
                                        </p:attrNameLst>
                                      </p:cBhvr>
                                      <p:to>
                                        <p:strVal val="visible"/>
                                      </p:to>
                                    </p:set>
                                    <p:animEffect transition="in" filter="dissolve">
                                      <p:cBhvr>
                                        <p:cTn id="13" dur="500"/>
                                        <p:tgtEl>
                                          <p:spTgt spid="6">
                                            <p:txEl>
                                              <p:pRg st="9" end="9"/>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6">
                                            <p:txEl>
                                              <p:pRg st="10" end="10"/>
                                            </p:txEl>
                                          </p:spTgt>
                                        </p:tgtEl>
                                        <p:attrNameLst>
                                          <p:attrName>style.visibility</p:attrName>
                                        </p:attrNameLst>
                                      </p:cBhvr>
                                      <p:to>
                                        <p:strVal val="visible"/>
                                      </p:to>
                                    </p:set>
                                    <p:animEffect transition="in" filter="dissolve">
                                      <p:cBhvr>
                                        <p:cTn id="16" dur="500"/>
                                        <p:tgtEl>
                                          <p:spTgt spid="6">
                                            <p:txEl>
                                              <p:pRg st="10" end="10"/>
                                            </p:txEl>
                                          </p:spTgt>
                                        </p:tgtEl>
                                      </p:cBhvr>
                                    </p:animEffect>
                                  </p:childTnLst>
                                </p:cTn>
                              </p:par>
                              <p:par>
                                <p:cTn id="17" presetID="9" presetClass="entr" presetSubtype="0" fill="hold" nodeType="withEffect">
                                  <p:stCondLst>
                                    <p:cond delay="0"/>
                                  </p:stCondLst>
                                  <p:childTnLst>
                                    <p:set>
                                      <p:cBhvr>
                                        <p:cTn id="18" dur="1" fill="hold">
                                          <p:stCondLst>
                                            <p:cond delay="0"/>
                                          </p:stCondLst>
                                        </p:cTn>
                                        <p:tgtEl>
                                          <p:spTgt spid="6">
                                            <p:txEl>
                                              <p:pRg st="11" end="11"/>
                                            </p:txEl>
                                          </p:spTgt>
                                        </p:tgtEl>
                                        <p:attrNameLst>
                                          <p:attrName>style.visibility</p:attrName>
                                        </p:attrNameLst>
                                      </p:cBhvr>
                                      <p:to>
                                        <p:strVal val="visible"/>
                                      </p:to>
                                    </p:set>
                                    <p:animEffect transition="in" filter="dissolve">
                                      <p:cBhvr>
                                        <p:cTn id="19" dur="500"/>
                                        <p:tgtEl>
                                          <p:spTgt spid="6">
                                            <p:txEl>
                                              <p:pRg st="11" end="11"/>
                                            </p:txEl>
                                          </p:spTgt>
                                        </p:tgtEl>
                                      </p:cBhvr>
                                    </p:animEffect>
                                  </p:childTnLst>
                                </p:cTn>
                              </p:par>
                              <p:par>
                                <p:cTn id="20" presetID="9" presetClass="entr" presetSubtype="0" fill="hold" nodeType="withEffect">
                                  <p:stCondLst>
                                    <p:cond delay="0"/>
                                  </p:stCondLst>
                                  <p:childTnLst>
                                    <p:set>
                                      <p:cBhvr>
                                        <p:cTn id="21" dur="1" fill="hold">
                                          <p:stCondLst>
                                            <p:cond delay="0"/>
                                          </p:stCondLst>
                                        </p:cTn>
                                        <p:tgtEl>
                                          <p:spTgt spid="6">
                                            <p:txEl>
                                              <p:pRg st="12" end="12"/>
                                            </p:txEl>
                                          </p:spTgt>
                                        </p:tgtEl>
                                        <p:attrNameLst>
                                          <p:attrName>style.visibility</p:attrName>
                                        </p:attrNameLst>
                                      </p:cBhvr>
                                      <p:to>
                                        <p:strVal val="visible"/>
                                      </p:to>
                                    </p:set>
                                    <p:animEffect transition="in" filter="dissolve">
                                      <p:cBhvr>
                                        <p:cTn id="22" dur="500"/>
                                        <p:tgtEl>
                                          <p:spTgt spid="6">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C894496-DFB5-4A03-98ED-51E71E00D93C}" type="datetime1">
              <a:rPr lang="en-US" smtClean="0"/>
              <a:pPr/>
              <a:t>09/05/22</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Mr. SOVERS SINGH BISHT                  UNIT 05</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64</a:t>
            </a:fld>
            <a:endParaRPr lang="en-US"/>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9" name="Content Placeholder 2">
            <a:extLst>
              <a:ext uri="{FF2B5EF4-FFF2-40B4-BE49-F238E27FC236}">
                <a16:creationId xmlns:a16="http://schemas.microsoft.com/office/drawing/2014/main" xmlns="" id="{00A7AD26-23DA-406A-BF60-C2E32E98A410}"/>
              </a:ext>
            </a:extLst>
          </p:cNvPr>
          <p:cNvSpPr>
            <a:spLocks noGrp="1"/>
          </p:cNvSpPr>
          <p:nvPr>
            <p:ph idx="1"/>
          </p:nvPr>
        </p:nvSpPr>
        <p:spPr>
          <a:xfrm>
            <a:off x="901337" y="1219200"/>
            <a:ext cx="7641771" cy="4405316"/>
          </a:xfrm>
        </p:spPr>
        <p:txBody>
          <a:bodyPr>
            <a:normAutofit/>
          </a:bodyPr>
          <a:lstStyle/>
          <a:p>
            <a:pPr marL="0" indent="0" algn="just">
              <a:buNone/>
            </a:pPr>
            <a:r>
              <a:rPr lang="en-IN" sz="2000" b="1" dirty="0"/>
              <a:t>Objective:</a:t>
            </a:r>
          </a:p>
          <a:p>
            <a:pPr algn="just">
              <a:lnSpc>
                <a:spcPct val="150000"/>
              </a:lnSpc>
              <a:buFont typeface="Wingdings" panose="05000000000000000000" pitchFamily="2" charset="2"/>
              <a:buChar char="§"/>
            </a:pPr>
            <a:r>
              <a:rPr lang="en-IN" sz="2000" b="1" dirty="0"/>
              <a:t>In this topic</a:t>
            </a:r>
            <a:r>
              <a:rPr lang="en-IN" sz="2000" dirty="0"/>
              <a:t> we focus </a:t>
            </a:r>
            <a:r>
              <a:rPr lang="en-US" sz="2000" dirty="0"/>
              <a:t>on the NoSQL database approach which is characterized by a move away from the complexity of SQL based servers. The logic of validation, access control, mapping </a:t>
            </a:r>
            <a:r>
              <a:rPr lang="en-US" sz="2000" dirty="0" err="1"/>
              <a:t>querieable</a:t>
            </a:r>
            <a:r>
              <a:rPr lang="en-US" sz="2000" dirty="0"/>
              <a:t> indexed data, correlating related data, conflict resolution, maintaining integrity constraints, and triggered procedures is moved out of the database layer.</a:t>
            </a:r>
          </a:p>
          <a:p>
            <a:pPr algn="just">
              <a:lnSpc>
                <a:spcPct val="150000"/>
              </a:lnSpc>
              <a:buFont typeface="Wingdings" panose="05000000000000000000" pitchFamily="2" charset="2"/>
              <a:buChar char="§"/>
            </a:pPr>
            <a:r>
              <a:rPr lang="en-IN" sz="2000" b="1" dirty="0"/>
              <a:t>Recap:</a:t>
            </a:r>
          </a:p>
          <a:p>
            <a:pPr algn="just">
              <a:lnSpc>
                <a:spcPct val="150000"/>
              </a:lnSpc>
              <a:buFont typeface="Wingdings" panose="05000000000000000000" pitchFamily="2" charset="2"/>
              <a:buChar char="§"/>
            </a:pPr>
            <a:r>
              <a:rPr lang="en-IN" sz="2000" dirty="0"/>
              <a:t>Revision of RDBMS architecture.</a:t>
            </a:r>
          </a:p>
          <a:p>
            <a:pPr marL="0" indent="0" algn="just">
              <a:lnSpc>
                <a:spcPct val="150000"/>
              </a:lnSpc>
              <a:buNone/>
            </a:pPr>
            <a:endParaRPr lang="en-IN" sz="1650" b="1" dirty="0"/>
          </a:p>
        </p:txBody>
      </p:sp>
      <p:sp>
        <p:nvSpPr>
          <p:cNvPr id="7" name="Title 1">
            <a:extLst>
              <a:ext uri="{FF2B5EF4-FFF2-40B4-BE49-F238E27FC236}">
                <a16:creationId xmlns:a16="http://schemas.microsoft.com/office/drawing/2014/main" xmlns="" id="{D1D0E20C-6B85-43E5-A843-3D413117ECE4}"/>
              </a:ext>
            </a:extLst>
          </p:cNvPr>
          <p:cNvSpPr txBox="1">
            <a:spLocks/>
          </p:cNvSpPr>
          <p:nvPr/>
        </p:nvSpPr>
        <p:spPr>
          <a:xfrm>
            <a:off x="1374058"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dirty="0"/>
              <a:t>NoSQL Storage Architecture </a:t>
            </a:r>
          </a:p>
        </p:txBody>
      </p:sp>
      <p:pic>
        <p:nvPicPr>
          <p:cNvPr id="10" name="Picture 9">
            <a:extLst>
              <a:ext uri="{FF2B5EF4-FFF2-40B4-BE49-F238E27FC236}">
                <a16:creationId xmlns:a16="http://schemas.microsoft.com/office/drawing/2014/main" xmlns="" id="{DB27F71B-78F2-40DF-BEAD-FB3A04D12407}"/>
              </a:ext>
            </a:extLst>
          </p:cNvPr>
          <p:cNvPicPr>
            <a:picLocks noChangeAspect="1"/>
          </p:cNvPicPr>
          <p:nvPr/>
        </p:nvPicPr>
        <p:blipFill>
          <a:blip r:embed="rId3"/>
          <a:stretch>
            <a:fillRect/>
          </a:stretch>
        </p:blipFill>
        <p:spPr>
          <a:xfrm>
            <a:off x="0" y="-27448"/>
            <a:ext cx="1384300" cy="812800"/>
          </a:xfrm>
          <a:prstGeom prst="rect">
            <a:avLst/>
          </a:prstGeom>
        </p:spPr>
      </p:pic>
    </p:spTree>
    <p:extLst>
      <p:ext uri="{BB962C8B-B14F-4D97-AF65-F5344CB8AC3E}">
        <p14:creationId xmlns:p14="http://schemas.microsoft.com/office/powerpoint/2010/main" val="278868891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D89BBE-C21D-4A08-8001-FDCC2766D99A}" type="datetime1">
              <a:rPr lang="en-US" smtClean="0"/>
              <a:pPr/>
              <a:t>09/05/22</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Mr. SOVERS SINGH BISHT                  UNIT 05</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65</a:t>
            </a:fld>
            <a:endParaRPr lang="en-US"/>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7" name="Title 1">
            <a:extLst>
              <a:ext uri="{FF2B5EF4-FFF2-40B4-BE49-F238E27FC236}">
                <a16:creationId xmlns:a16="http://schemas.microsoft.com/office/drawing/2014/main" xmlns="" id="{D1D0E20C-6B85-43E5-A843-3D413117ECE4}"/>
              </a:ext>
            </a:extLst>
          </p:cNvPr>
          <p:cNvSpPr txBox="1">
            <a:spLocks/>
          </p:cNvSpPr>
          <p:nvPr/>
        </p:nvSpPr>
        <p:spPr>
          <a:xfrm>
            <a:off x="1374058"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dirty="0"/>
              <a:t>NoSQL Storage Architecture </a:t>
            </a:r>
          </a:p>
        </p:txBody>
      </p:sp>
      <p:sp>
        <p:nvSpPr>
          <p:cNvPr id="3" name="Content Placeholder 2">
            <a:extLst>
              <a:ext uri="{FF2B5EF4-FFF2-40B4-BE49-F238E27FC236}">
                <a16:creationId xmlns:a16="http://schemas.microsoft.com/office/drawing/2014/main" xmlns="" id="{C41CFD62-ABCF-4A24-8F9F-F892304224A2}"/>
              </a:ext>
            </a:extLst>
          </p:cNvPr>
          <p:cNvSpPr>
            <a:spLocks noGrp="1"/>
          </p:cNvSpPr>
          <p:nvPr>
            <p:ph idx="1"/>
          </p:nvPr>
        </p:nvSpPr>
        <p:spPr>
          <a:xfrm>
            <a:off x="304800" y="817164"/>
            <a:ext cx="8382000" cy="5309000"/>
          </a:xfrm>
        </p:spPr>
        <p:txBody>
          <a:bodyPr>
            <a:normAutofit fontScale="77500" lnSpcReduction="20000"/>
          </a:bodyPr>
          <a:lstStyle/>
          <a:p>
            <a:r>
              <a:rPr lang="en-US" dirty="0"/>
              <a:t>Architecture Pattern is a logical way of categorizing data that will be stored on the Database. NoSQL is a type of database which helps to perform operations on big data and store it in a valid format. It is widely used because of its flexibility and a wide variety of services. </a:t>
            </a:r>
          </a:p>
          <a:p>
            <a:endParaRPr lang="en-US" dirty="0"/>
          </a:p>
          <a:p>
            <a:r>
              <a:rPr lang="en-US" dirty="0"/>
              <a:t>Architecture Patterns of NoSQL: </a:t>
            </a:r>
          </a:p>
          <a:p>
            <a:r>
              <a:rPr lang="en-US" dirty="0"/>
              <a:t>The data is stored in NoSQL in any of the following four data architecture patterns. </a:t>
            </a:r>
          </a:p>
          <a:p>
            <a:endParaRPr lang="en-US" dirty="0"/>
          </a:p>
          <a:p>
            <a:r>
              <a:rPr lang="en-US" dirty="0"/>
              <a:t>1. Key-Value Store Database</a:t>
            </a:r>
          </a:p>
          <a:p>
            <a:r>
              <a:rPr lang="en-US" dirty="0"/>
              <a:t>2. Column Store Database</a:t>
            </a:r>
          </a:p>
          <a:p>
            <a:r>
              <a:rPr lang="en-US" dirty="0"/>
              <a:t>3. Document Database</a:t>
            </a:r>
          </a:p>
          <a:p>
            <a:r>
              <a:rPr lang="en-US" dirty="0"/>
              <a:t>4. Graph Database </a:t>
            </a:r>
            <a:endParaRPr lang="en-IN" dirty="0"/>
          </a:p>
        </p:txBody>
      </p:sp>
      <p:pic>
        <p:nvPicPr>
          <p:cNvPr id="10" name="Picture 9">
            <a:extLst>
              <a:ext uri="{FF2B5EF4-FFF2-40B4-BE49-F238E27FC236}">
                <a16:creationId xmlns:a16="http://schemas.microsoft.com/office/drawing/2014/main" xmlns="" id="{AEDFFA47-F71E-4127-BBA1-E43E5C00C9A7}"/>
              </a:ext>
            </a:extLst>
          </p:cNvPr>
          <p:cNvPicPr>
            <a:picLocks noChangeAspect="1"/>
          </p:cNvPicPr>
          <p:nvPr/>
        </p:nvPicPr>
        <p:blipFill>
          <a:blip r:embed="rId3"/>
          <a:stretch>
            <a:fillRect/>
          </a:stretch>
        </p:blipFill>
        <p:spPr>
          <a:xfrm>
            <a:off x="0" y="-27448"/>
            <a:ext cx="1384300" cy="812800"/>
          </a:xfrm>
          <a:prstGeom prst="rect">
            <a:avLst/>
          </a:prstGeom>
        </p:spPr>
      </p:pic>
    </p:spTree>
    <p:extLst>
      <p:ext uri="{BB962C8B-B14F-4D97-AF65-F5344CB8AC3E}">
        <p14:creationId xmlns:p14="http://schemas.microsoft.com/office/powerpoint/2010/main" val="44078797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5A41B31F-951F-414F-BD04-27DD5B7F89C3}" type="datetime1">
              <a:rPr lang="en-US" smtClean="0"/>
              <a:pPr/>
              <a:t>09/05/22</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Mr. SOVERS SINGH BISHT                  UNIT 05</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66</a:t>
            </a:fld>
            <a:endParaRPr lang="en-US"/>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7" name="Title 1">
            <a:extLst>
              <a:ext uri="{FF2B5EF4-FFF2-40B4-BE49-F238E27FC236}">
                <a16:creationId xmlns:a16="http://schemas.microsoft.com/office/drawing/2014/main" xmlns="" id="{D1D0E20C-6B85-43E5-A843-3D413117ECE4}"/>
              </a:ext>
            </a:extLst>
          </p:cNvPr>
          <p:cNvSpPr txBox="1">
            <a:spLocks/>
          </p:cNvSpPr>
          <p:nvPr/>
        </p:nvSpPr>
        <p:spPr>
          <a:xfrm>
            <a:off x="1374058"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dirty="0"/>
              <a:t>NoSQL Storage Architecture </a:t>
            </a:r>
          </a:p>
        </p:txBody>
      </p:sp>
      <p:sp>
        <p:nvSpPr>
          <p:cNvPr id="3" name="Content Placeholder 2">
            <a:extLst>
              <a:ext uri="{FF2B5EF4-FFF2-40B4-BE49-F238E27FC236}">
                <a16:creationId xmlns:a16="http://schemas.microsoft.com/office/drawing/2014/main" xmlns="" id="{C41CFD62-ABCF-4A24-8F9F-F892304224A2}"/>
              </a:ext>
            </a:extLst>
          </p:cNvPr>
          <p:cNvSpPr>
            <a:spLocks noGrp="1"/>
          </p:cNvSpPr>
          <p:nvPr>
            <p:ph idx="1"/>
          </p:nvPr>
        </p:nvSpPr>
        <p:spPr>
          <a:xfrm>
            <a:off x="304800" y="817164"/>
            <a:ext cx="8610600" cy="5309000"/>
          </a:xfrm>
        </p:spPr>
        <p:txBody>
          <a:bodyPr>
            <a:normAutofit fontScale="70000" lnSpcReduction="20000"/>
          </a:bodyPr>
          <a:lstStyle/>
          <a:p>
            <a:r>
              <a:rPr lang="en-US" dirty="0"/>
              <a:t>These are explained as following below. </a:t>
            </a:r>
          </a:p>
          <a:p>
            <a:endParaRPr lang="en-US" dirty="0"/>
          </a:p>
          <a:p>
            <a:r>
              <a:rPr lang="en-US" dirty="0"/>
              <a:t>1. Key-Value Store Database: </a:t>
            </a:r>
          </a:p>
          <a:p>
            <a:r>
              <a:rPr lang="en-US" dirty="0"/>
              <a:t>This model is one of the most basic models of NoSQL databases. As the name suggests, the data is stored in form of Key-Value Pairs. The key is usually a sequence of strings, integers or characters but can also be a more advanced data type. The value is typically linked or co-related to the key. The key-value pair storage databases generally store data as a hash table where each key is unique. The value can be of any type (JSON, BLOB(Binary Large Object), strings, </a:t>
            </a:r>
            <a:r>
              <a:rPr lang="en-US" dirty="0" err="1"/>
              <a:t>etc</a:t>
            </a:r>
            <a:r>
              <a:rPr lang="en-US" dirty="0"/>
              <a:t>). This type of pattern is usually used in shopping websites or e-commerce applications. </a:t>
            </a:r>
          </a:p>
          <a:p>
            <a:endParaRPr lang="en-US" dirty="0"/>
          </a:p>
          <a:p>
            <a:r>
              <a:rPr lang="en-US" dirty="0"/>
              <a:t>Advantages: </a:t>
            </a:r>
          </a:p>
          <a:p>
            <a:r>
              <a:rPr lang="en-US" dirty="0"/>
              <a:t>Can handle large amounts of data and heavy load, </a:t>
            </a:r>
          </a:p>
          <a:p>
            <a:r>
              <a:rPr lang="en-US" dirty="0"/>
              <a:t>Easy retrieval of data by keys. </a:t>
            </a:r>
          </a:p>
          <a:p>
            <a:r>
              <a:rPr lang="en-US" dirty="0"/>
              <a:t>Limitations: </a:t>
            </a:r>
          </a:p>
          <a:p>
            <a:endParaRPr lang="en-US" dirty="0"/>
          </a:p>
        </p:txBody>
      </p:sp>
      <p:pic>
        <p:nvPicPr>
          <p:cNvPr id="9" name="Picture 8">
            <a:extLst>
              <a:ext uri="{FF2B5EF4-FFF2-40B4-BE49-F238E27FC236}">
                <a16:creationId xmlns:a16="http://schemas.microsoft.com/office/drawing/2014/main" xmlns="" id="{7C03CB03-49CD-4CC8-87F5-EA6886DEFF9D}"/>
              </a:ext>
            </a:extLst>
          </p:cNvPr>
          <p:cNvPicPr>
            <a:picLocks noChangeAspect="1"/>
          </p:cNvPicPr>
          <p:nvPr/>
        </p:nvPicPr>
        <p:blipFill>
          <a:blip r:embed="rId3"/>
          <a:stretch>
            <a:fillRect/>
          </a:stretch>
        </p:blipFill>
        <p:spPr>
          <a:xfrm>
            <a:off x="0" y="-27448"/>
            <a:ext cx="1384300" cy="812800"/>
          </a:xfrm>
          <a:prstGeom prst="rect">
            <a:avLst/>
          </a:prstGeom>
        </p:spPr>
      </p:pic>
    </p:spTree>
    <p:extLst>
      <p:ext uri="{BB962C8B-B14F-4D97-AF65-F5344CB8AC3E}">
        <p14:creationId xmlns:p14="http://schemas.microsoft.com/office/powerpoint/2010/main" val="10657273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594E1518-9400-483F-9D29-3BB1F8A3A5C2}" type="datetime1">
              <a:rPr lang="en-US" smtClean="0"/>
              <a:pPr/>
              <a:t>09/05/22</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Mr. SOVERS SINGH BISHT                  UNIT 05</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67</a:t>
            </a:fld>
            <a:endParaRPr lang="en-US"/>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7" name="Title 1">
            <a:extLst>
              <a:ext uri="{FF2B5EF4-FFF2-40B4-BE49-F238E27FC236}">
                <a16:creationId xmlns:a16="http://schemas.microsoft.com/office/drawing/2014/main" xmlns="" id="{D1D0E20C-6B85-43E5-A843-3D413117ECE4}"/>
              </a:ext>
            </a:extLst>
          </p:cNvPr>
          <p:cNvSpPr txBox="1">
            <a:spLocks/>
          </p:cNvSpPr>
          <p:nvPr/>
        </p:nvSpPr>
        <p:spPr>
          <a:xfrm>
            <a:off x="1374058"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dirty="0"/>
              <a:t>NoSQL Storage Architecture </a:t>
            </a:r>
          </a:p>
        </p:txBody>
      </p:sp>
      <p:sp>
        <p:nvSpPr>
          <p:cNvPr id="3" name="Content Placeholder 2">
            <a:extLst>
              <a:ext uri="{FF2B5EF4-FFF2-40B4-BE49-F238E27FC236}">
                <a16:creationId xmlns:a16="http://schemas.microsoft.com/office/drawing/2014/main" xmlns="" id="{C41CFD62-ABCF-4A24-8F9F-F892304224A2}"/>
              </a:ext>
            </a:extLst>
          </p:cNvPr>
          <p:cNvSpPr>
            <a:spLocks noGrp="1"/>
          </p:cNvSpPr>
          <p:nvPr>
            <p:ph idx="1"/>
          </p:nvPr>
        </p:nvSpPr>
        <p:spPr>
          <a:xfrm>
            <a:off x="304800" y="914400"/>
            <a:ext cx="8610600" cy="1904999"/>
          </a:xfrm>
        </p:spPr>
        <p:txBody>
          <a:bodyPr>
            <a:normAutofit fontScale="55000" lnSpcReduction="20000"/>
          </a:bodyPr>
          <a:lstStyle/>
          <a:p>
            <a:r>
              <a:rPr lang="en-US" dirty="0"/>
              <a:t>Complex queries may attempt to involve multiple key-value pairs which may delay performance. </a:t>
            </a:r>
          </a:p>
          <a:p>
            <a:r>
              <a:rPr lang="en-US" dirty="0"/>
              <a:t>Data can be involving many-to-many relationships which may collide. </a:t>
            </a:r>
          </a:p>
          <a:p>
            <a:r>
              <a:rPr lang="en-US" dirty="0"/>
              <a:t>Examples: </a:t>
            </a:r>
          </a:p>
          <a:p>
            <a:endParaRPr lang="en-US" dirty="0"/>
          </a:p>
          <a:p>
            <a:r>
              <a:rPr lang="en-US" dirty="0"/>
              <a:t>DynamoDB</a:t>
            </a:r>
          </a:p>
          <a:p>
            <a:r>
              <a:rPr lang="en-US" dirty="0"/>
              <a:t>Berkeley DB</a:t>
            </a:r>
          </a:p>
          <a:p>
            <a:endParaRPr lang="en-IN" dirty="0"/>
          </a:p>
        </p:txBody>
      </p:sp>
      <p:pic>
        <p:nvPicPr>
          <p:cNvPr id="2" name="Picture 1">
            <a:extLst>
              <a:ext uri="{FF2B5EF4-FFF2-40B4-BE49-F238E27FC236}">
                <a16:creationId xmlns:a16="http://schemas.microsoft.com/office/drawing/2014/main" xmlns="" id="{BDAEC4B3-2600-4D1B-A938-8F5983AD3165}"/>
              </a:ext>
            </a:extLst>
          </p:cNvPr>
          <p:cNvPicPr>
            <a:picLocks noChangeAspect="1"/>
          </p:cNvPicPr>
          <p:nvPr/>
        </p:nvPicPr>
        <p:blipFill>
          <a:blip r:embed="rId3"/>
          <a:stretch>
            <a:fillRect/>
          </a:stretch>
        </p:blipFill>
        <p:spPr>
          <a:xfrm>
            <a:off x="228600" y="2819399"/>
            <a:ext cx="8610600" cy="3215877"/>
          </a:xfrm>
          <a:prstGeom prst="rect">
            <a:avLst/>
          </a:prstGeom>
        </p:spPr>
      </p:pic>
      <p:pic>
        <p:nvPicPr>
          <p:cNvPr id="10" name="Picture 9">
            <a:extLst>
              <a:ext uri="{FF2B5EF4-FFF2-40B4-BE49-F238E27FC236}">
                <a16:creationId xmlns:a16="http://schemas.microsoft.com/office/drawing/2014/main" xmlns="" id="{68E47195-B9FD-4800-BD4A-1ABAB6CFBE67}"/>
              </a:ext>
            </a:extLst>
          </p:cNvPr>
          <p:cNvPicPr>
            <a:picLocks noChangeAspect="1"/>
          </p:cNvPicPr>
          <p:nvPr/>
        </p:nvPicPr>
        <p:blipFill>
          <a:blip r:embed="rId4"/>
          <a:stretch>
            <a:fillRect/>
          </a:stretch>
        </p:blipFill>
        <p:spPr>
          <a:xfrm>
            <a:off x="0" y="-27448"/>
            <a:ext cx="1384300" cy="812800"/>
          </a:xfrm>
          <a:prstGeom prst="rect">
            <a:avLst/>
          </a:prstGeom>
        </p:spPr>
      </p:pic>
    </p:spTree>
    <p:extLst>
      <p:ext uri="{BB962C8B-B14F-4D97-AF65-F5344CB8AC3E}">
        <p14:creationId xmlns:p14="http://schemas.microsoft.com/office/powerpoint/2010/main" val="69150510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84480B76-B432-43DB-AD6B-BACF5A9F888D}" type="datetime1">
              <a:rPr lang="en-US" smtClean="0"/>
              <a:pPr/>
              <a:t>09/05/22</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Mr. SOVERS SINGH BISHT                  UNIT 05</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68</a:t>
            </a:fld>
            <a:endParaRPr lang="en-US"/>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7" name="Title 1">
            <a:extLst>
              <a:ext uri="{FF2B5EF4-FFF2-40B4-BE49-F238E27FC236}">
                <a16:creationId xmlns:a16="http://schemas.microsoft.com/office/drawing/2014/main" xmlns="" id="{D1D0E20C-6B85-43E5-A843-3D413117ECE4}"/>
              </a:ext>
            </a:extLst>
          </p:cNvPr>
          <p:cNvSpPr txBox="1">
            <a:spLocks/>
          </p:cNvSpPr>
          <p:nvPr/>
        </p:nvSpPr>
        <p:spPr>
          <a:xfrm>
            <a:off x="1374058"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dirty="0"/>
              <a:t>NoSQL Storage Architecture </a:t>
            </a:r>
          </a:p>
        </p:txBody>
      </p:sp>
      <p:sp>
        <p:nvSpPr>
          <p:cNvPr id="3" name="Content Placeholder 2">
            <a:extLst>
              <a:ext uri="{FF2B5EF4-FFF2-40B4-BE49-F238E27FC236}">
                <a16:creationId xmlns:a16="http://schemas.microsoft.com/office/drawing/2014/main" xmlns="" id="{C41CFD62-ABCF-4A24-8F9F-F892304224A2}"/>
              </a:ext>
            </a:extLst>
          </p:cNvPr>
          <p:cNvSpPr>
            <a:spLocks noGrp="1"/>
          </p:cNvSpPr>
          <p:nvPr>
            <p:ph idx="1"/>
          </p:nvPr>
        </p:nvSpPr>
        <p:spPr>
          <a:xfrm>
            <a:off x="457200" y="817164"/>
            <a:ext cx="8382000" cy="5309000"/>
          </a:xfrm>
        </p:spPr>
        <p:txBody>
          <a:bodyPr>
            <a:normAutofit fontScale="62500" lnSpcReduction="20000"/>
          </a:bodyPr>
          <a:lstStyle/>
          <a:p>
            <a:r>
              <a:rPr lang="en-US" dirty="0"/>
              <a:t>2. Column Store Database: </a:t>
            </a:r>
          </a:p>
          <a:p>
            <a:r>
              <a:rPr lang="en-US" dirty="0"/>
              <a:t>Rather than storing data in relational tuples, the data is stored in individual cells which are further grouped into columns. Column-oriented databases work only on columns. They store large amounts of data into columns together. Format and titles of the columns can diverge from one row to other. Every column is treated separately. But still, each individual column may contain multiple other columns like traditional databases. </a:t>
            </a:r>
          </a:p>
          <a:p>
            <a:r>
              <a:rPr lang="en-US" dirty="0"/>
              <a:t>Basically, columns are mode of storage in this type. </a:t>
            </a:r>
          </a:p>
          <a:p>
            <a:endParaRPr lang="en-US" dirty="0"/>
          </a:p>
          <a:p>
            <a:r>
              <a:rPr lang="en-US" dirty="0"/>
              <a:t>Advantages: </a:t>
            </a:r>
          </a:p>
          <a:p>
            <a:endParaRPr lang="en-US" dirty="0"/>
          </a:p>
          <a:p>
            <a:r>
              <a:rPr lang="en-US" dirty="0"/>
              <a:t>Data is readily available </a:t>
            </a:r>
          </a:p>
          <a:p>
            <a:r>
              <a:rPr lang="en-US" dirty="0"/>
              <a:t>Queries like SUM, AVERAGE, COUNT can be easily performed on columns. </a:t>
            </a:r>
          </a:p>
          <a:p>
            <a:r>
              <a:rPr lang="en-US" dirty="0"/>
              <a:t>Examples: </a:t>
            </a:r>
          </a:p>
          <a:p>
            <a:endParaRPr lang="en-US" dirty="0"/>
          </a:p>
          <a:p>
            <a:r>
              <a:rPr lang="en-US" dirty="0"/>
              <a:t>HBase</a:t>
            </a:r>
          </a:p>
          <a:p>
            <a:r>
              <a:rPr lang="en-US" dirty="0"/>
              <a:t>Bigtable by Google</a:t>
            </a:r>
          </a:p>
          <a:p>
            <a:r>
              <a:rPr lang="en-US" dirty="0"/>
              <a:t>Cassandra</a:t>
            </a:r>
            <a:endParaRPr lang="en-IN" dirty="0"/>
          </a:p>
        </p:txBody>
      </p:sp>
      <p:pic>
        <p:nvPicPr>
          <p:cNvPr id="9" name="Picture 8">
            <a:extLst>
              <a:ext uri="{FF2B5EF4-FFF2-40B4-BE49-F238E27FC236}">
                <a16:creationId xmlns:a16="http://schemas.microsoft.com/office/drawing/2014/main" xmlns="" id="{D2E82966-19AA-4035-85C2-CCC407160597}"/>
              </a:ext>
            </a:extLst>
          </p:cNvPr>
          <p:cNvPicPr>
            <a:picLocks noChangeAspect="1"/>
          </p:cNvPicPr>
          <p:nvPr/>
        </p:nvPicPr>
        <p:blipFill>
          <a:blip r:embed="rId3"/>
          <a:stretch>
            <a:fillRect/>
          </a:stretch>
        </p:blipFill>
        <p:spPr>
          <a:xfrm>
            <a:off x="0" y="-27448"/>
            <a:ext cx="1384300" cy="812800"/>
          </a:xfrm>
          <a:prstGeom prst="rect">
            <a:avLst/>
          </a:prstGeom>
        </p:spPr>
      </p:pic>
    </p:spTree>
    <p:extLst>
      <p:ext uri="{BB962C8B-B14F-4D97-AF65-F5344CB8AC3E}">
        <p14:creationId xmlns:p14="http://schemas.microsoft.com/office/powerpoint/2010/main" val="123753202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F002B6D3-DBCF-4989-846F-C72D1AE46B64}" type="datetime1">
              <a:rPr lang="en-US" smtClean="0"/>
              <a:pPr/>
              <a:t>09/05/22</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Mr. SOVERS SINGH BISHT                  UNIT 05</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69</a:t>
            </a:fld>
            <a:endParaRPr lang="en-US"/>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7" name="Title 1">
            <a:extLst>
              <a:ext uri="{FF2B5EF4-FFF2-40B4-BE49-F238E27FC236}">
                <a16:creationId xmlns:a16="http://schemas.microsoft.com/office/drawing/2014/main" xmlns="" id="{D1D0E20C-6B85-43E5-A843-3D413117ECE4}"/>
              </a:ext>
            </a:extLst>
          </p:cNvPr>
          <p:cNvSpPr txBox="1">
            <a:spLocks/>
          </p:cNvSpPr>
          <p:nvPr/>
        </p:nvSpPr>
        <p:spPr>
          <a:xfrm>
            <a:off x="1374058"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dirty="0"/>
              <a:t>NoSQL Storage Architecture </a:t>
            </a:r>
          </a:p>
        </p:txBody>
      </p:sp>
      <p:pic>
        <p:nvPicPr>
          <p:cNvPr id="10" name="Content Placeholder 9">
            <a:extLst>
              <a:ext uri="{FF2B5EF4-FFF2-40B4-BE49-F238E27FC236}">
                <a16:creationId xmlns:a16="http://schemas.microsoft.com/office/drawing/2014/main" xmlns="" id="{FD0FA8DF-6923-44F7-B0A9-5CE579C7C31F}"/>
              </a:ext>
            </a:extLst>
          </p:cNvPr>
          <p:cNvPicPr>
            <a:picLocks noGrp="1" noChangeAspect="1"/>
          </p:cNvPicPr>
          <p:nvPr>
            <p:ph idx="1"/>
          </p:nvPr>
        </p:nvPicPr>
        <p:blipFill>
          <a:blip r:embed="rId3"/>
          <a:stretch>
            <a:fillRect/>
          </a:stretch>
        </p:blipFill>
        <p:spPr>
          <a:xfrm>
            <a:off x="990600" y="837635"/>
            <a:ext cx="7413578" cy="4525963"/>
          </a:xfrm>
          <a:prstGeom prst="rect">
            <a:avLst/>
          </a:prstGeom>
        </p:spPr>
      </p:pic>
      <p:pic>
        <p:nvPicPr>
          <p:cNvPr id="11" name="Picture 10">
            <a:extLst>
              <a:ext uri="{FF2B5EF4-FFF2-40B4-BE49-F238E27FC236}">
                <a16:creationId xmlns:a16="http://schemas.microsoft.com/office/drawing/2014/main" xmlns="" id="{06410CC8-5BBC-4742-B2EA-FC990184A9A9}"/>
              </a:ext>
            </a:extLst>
          </p:cNvPr>
          <p:cNvPicPr>
            <a:picLocks noChangeAspect="1"/>
          </p:cNvPicPr>
          <p:nvPr/>
        </p:nvPicPr>
        <p:blipFill>
          <a:blip r:embed="rId4"/>
          <a:stretch>
            <a:fillRect/>
          </a:stretch>
        </p:blipFill>
        <p:spPr>
          <a:xfrm>
            <a:off x="0" y="-27448"/>
            <a:ext cx="1384300" cy="812800"/>
          </a:xfrm>
          <a:prstGeom prst="rect">
            <a:avLst/>
          </a:prstGeom>
        </p:spPr>
      </p:pic>
    </p:spTree>
    <p:extLst>
      <p:ext uri="{BB962C8B-B14F-4D97-AF65-F5344CB8AC3E}">
        <p14:creationId xmlns:p14="http://schemas.microsoft.com/office/powerpoint/2010/main" val="5014047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defTabSz="685800">
              <a:defRPr/>
            </a:pPr>
            <a:fld id="{5AD5EAB9-92D6-4172-825F-88F3E9852622}" type="datetime1">
              <a:rPr lang="en-US" sz="900" smtClean="0">
                <a:solidFill>
                  <a:prstClr val="black">
                    <a:tint val="75000"/>
                  </a:prstClr>
                </a:solidFill>
                <a:latin typeface="Calibri"/>
              </a:rPr>
              <a:pPr defTabSz="685800">
                <a:defRPr/>
              </a:pPr>
              <a:t>09/05/22</a:t>
            </a:fld>
            <a:endParaRPr lang="en-US" sz="900">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pPr defTabSz="685800">
              <a:defRPr/>
            </a:pPr>
            <a:fld id="{B6F15528-21DE-4FAA-801E-634DDDAF4B2B}" type="slidenum">
              <a:rPr lang="en-US" sz="900">
                <a:solidFill>
                  <a:prstClr val="black">
                    <a:tint val="75000"/>
                  </a:prstClr>
                </a:solidFill>
                <a:latin typeface="Calibri"/>
              </a:rPr>
              <a:pPr defTabSz="685800">
                <a:defRPr/>
              </a:pPr>
              <a:t>7</a:t>
            </a:fld>
            <a:endParaRPr lang="en-US" sz="900">
              <a:solidFill>
                <a:prstClr val="black">
                  <a:tint val="75000"/>
                </a:prstClr>
              </a:solidFill>
              <a:latin typeface="Calibri"/>
            </a:endParaRPr>
          </a:p>
        </p:txBody>
      </p:sp>
      <p:sp>
        <p:nvSpPr>
          <p:cNvPr id="7" name="Title 1"/>
          <p:cNvSpPr txBox="1">
            <a:spLocks/>
          </p:cNvSpPr>
          <p:nvPr/>
        </p:nvSpPr>
        <p:spPr>
          <a:xfrm>
            <a:off x="1649896" y="8591"/>
            <a:ext cx="7494104" cy="685800"/>
          </a:xfrm>
          <a:prstGeom prst="rect">
            <a:avLst/>
          </a:prstGeom>
        </p:spPr>
        <p:style>
          <a:lnRef idx="1">
            <a:schemeClr val="accent5"/>
          </a:lnRef>
          <a:fillRef idx="2">
            <a:schemeClr val="accent5"/>
          </a:fillRef>
          <a:effectRef idx="1">
            <a:schemeClr val="accent5"/>
          </a:effectRef>
          <a:fontRef idx="minor">
            <a:schemeClr val="dk1"/>
          </a:fontRef>
        </p:style>
        <p:txBody>
          <a:bodyPr vert="horz" lIns="68580" tIns="34290" rIns="68580" bIns="34290" rtlCol="0" anchor="ctr">
            <a:noAutofit/>
          </a:bodyPr>
          <a:lstStyle/>
          <a:p>
            <a:pPr algn="ctr" defTabSz="685800">
              <a:spcBef>
                <a:spcPct val="0"/>
              </a:spcBef>
              <a:defRPr/>
            </a:pPr>
            <a:r>
              <a:rPr lang="en-US" sz="2400" dirty="0">
                <a:solidFill>
                  <a:prstClr val="black"/>
                </a:solidFill>
                <a:latin typeface="Calibri"/>
              </a:rPr>
              <a:t>Branch wise Applications</a:t>
            </a:r>
          </a:p>
        </p:txBody>
      </p:sp>
      <p:sp>
        <p:nvSpPr>
          <p:cNvPr id="2" name="Footer Placeholder 1">
            <a:extLst>
              <a:ext uri="{FF2B5EF4-FFF2-40B4-BE49-F238E27FC236}">
                <a16:creationId xmlns:a16="http://schemas.microsoft.com/office/drawing/2014/main" xmlns="" id="{F70E247F-F21E-4820-A9EC-E0DDDBEFB4F8}"/>
              </a:ext>
            </a:extLst>
          </p:cNvPr>
          <p:cNvSpPr>
            <a:spLocks noGrp="1"/>
          </p:cNvSpPr>
          <p:nvPr>
            <p:ph type="ftr" sz="quarter" idx="11"/>
          </p:nvPr>
        </p:nvSpPr>
        <p:spPr/>
        <p:txBody>
          <a:bodyPr/>
          <a:lstStyle/>
          <a:p>
            <a:r>
              <a:rPr lang="en-US"/>
              <a:t>Mr. SOVERS SINGH BISHT                  UNIT 05</a:t>
            </a:r>
            <a:endParaRPr lang="en-US" dirty="0"/>
          </a:p>
        </p:txBody>
      </p:sp>
      <p:sp>
        <p:nvSpPr>
          <p:cNvPr id="8" name="Content Placeholder 7">
            <a:extLst>
              <a:ext uri="{FF2B5EF4-FFF2-40B4-BE49-F238E27FC236}">
                <a16:creationId xmlns:a16="http://schemas.microsoft.com/office/drawing/2014/main" xmlns="" id="{D455D4FD-79DE-564F-9587-50D0944AFBA6}"/>
              </a:ext>
            </a:extLst>
          </p:cNvPr>
          <p:cNvSpPr>
            <a:spLocks noGrp="1"/>
          </p:cNvSpPr>
          <p:nvPr>
            <p:ph idx="1"/>
          </p:nvPr>
        </p:nvSpPr>
        <p:spPr>
          <a:xfrm>
            <a:off x="228600" y="785352"/>
            <a:ext cx="8610600" cy="5691648"/>
          </a:xfrm>
        </p:spPr>
        <p:txBody>
          <a:bodyPr>
            <a:normAutofit lnSpcReduction="10000"/>
          </a:bodyPr>
          <a:lstStyle/>
          <a:p>
            <a:pPr algn="just"/>
            <a:r>
              <a:rPr lang="en-US" sz="2000" b="1" dirty="0">
                <a:solidFill>
                  <a:srgbClr val="181818"/>
                </a:solidFill>
                <a:latin typeface="Trade Gothic W01 Roman"/>
              </a:rPr>
              <a:t>From the 1980s to the Internet era in the late 1990s, SQL databases dominated the development landscape. Large commercial applications, niche products, and custom applications of all types were based on SQL.</a:t>
            </a:r>
          </a:p>
          <a:p>
            <a:pPr algn="just"/>
            <a:r>
              <a:rPr lang="en-US" sz="2000" b="1" dirty="0">
                <a:solidFill>
                  <a:srgbClr val="181818"/>
                </a:solidFill>
                <a:latin typeface="Trade Gothic W01 Roman"/>
              </a:rPr>
              <a:t>But the rise of the Internet has changed application development profoundly. The amount of data, the structure of the data, the scale of applications, the way applications have developed have all changed dramatically.</a:t>
            </a:r>
          </a:p>
          <a:p>
            <a:pPr algn="just"/>
            <a:r>
              <a:rPr lang="en-US" sz="2000" b="1" dirty="0">
                <a:solidFill>
                  <a:srgbClr val="181818"/>
                </a:solidFill>
                <a:latin typeface="Trade Gothic W01 Roman"/>
              </a:rPr>
              <a:t>These changes have led many organizations of all sizes to adopt NoSQL database technology.</a:t>
            </a:r>
          </a:p>
          <a:p>
            <a:pPr algn="just"/>
            <a:r>
              <a:rPr lang="en-US" sz="2000" b="1" dirty="0">
                <a:solidFill>
                  <a:srgbClr val="181818"/>
                </a:solidFill>
                <a:latin typeface="Trade Gothic W01 Roman"/>
              </a:rPr>
              <a:t>In recent times you can easily capture and access data from various sources, like Facebook, Google, etc.</a:t>
            </a:r>
          </a:p>
          <a:p>
            <a:pPr algn="just"/>
            <a:r>
              <a:rPr lang="en-US" sz="2000" b="1" dirty="0">
                <a:solidFill>
                  <a:srgbClr val="181818"/>
                </a:solidFill>
                <a:latin typeface="Trade Gothic W01 Roman"/>
              </a:rPr>
              <a:t>User’s personal information, geographic location data, user generated content, social graphs and machine logging data are some of the examples where data is increasing rapidly.</a:t>
            </a:r>
          </a:p>
          <a:p>
            <a:pPr algn="just"/>
            <a:r>
              <a:rPr lang="en-US" sz="2000" b="1" dirty="0">
                <a:solidFill>
                  <a:srgbClr val="181818"/>
                </a:solidFill>
                <a:latin typeface="Trade Gothic W01 Roman"/>
              </a:rPr>
              <a:t>To use above mentioned properties, it is necessary to process large volume of data.</a:t>
            </a:r>
          </a:p>
          <a:p>
            <a:pPr algn="just"/>
            <a:r>
              <a:rPr lang="en-US" sz="2000" b="1" dirty="0">
                <a:solidFill>
                  <a:srgbClr val="181818"/>
                </a:solidFill>
                <a:latin typeface="Trade Gothic W01 Roman"/>
              </a:rPr>
              <a:t>For which relational databases are not suitable. The evolution of NoSQL databases is to handle this large volume of data properly.</a:t>
            </a:r>
          </a:p>
          <a:p>
            <a:pPr algn="just"/>
            <a:endParaRPr lang="en-US" sz="2000" b="1" dirty="0">
              <a:solidFill>
                <a:srgbClr val="181818"/>
              </a:solidFill>
              <a:latin typeface="Trade Gothic W01 Roman"/>
            </a:endParaRPr>
          </a:p>
        </p:txBody>
      </p:sp>
      <p:pic>
        <p:nvPicPr>
          <p:cNvPr id="9" name="Picture 8">
            <a:extLst>
              <a:ext uri="{FF2B5EF4-FFF2-40B4-BE49-F238E27FC236}">
                <a16:creationId xmlns:a16="http://schemas.microsoft.com/office/drawing/2014/main" xmlns="" id="{1A8C513B-AE17-1B4D-948D-037A94802E81}"/>
              </a:ext>
            </a:extLst>
          </p:cNvPr>
          <p:cNvPicPr>
            <a:picLocks noChangeAspect="1"/>
          </p:cNvPicPr>
          <p:nvPr/>
        </p:nvPicPr>
        <p:blipFill>
          <a:blip r:embed="rId2"/>
          <a:stretch>
            <a:fillRect/>
          </a:stretch>
        </p:blipFill>
        <p:spPr>
          <a:xfrm>
            <a:off x="0" y="-27448"/>
            <a:ext cx="1384300" cy="812800"/>
          </a:xfrm>
          <a:prstGeom prst="rect">
            <a:avLst/>
          </a:prstGeom>
        </p:spPr>
      </p:pic>
    </p:spTree>
    <p:extLst>
      <p:ext uri="{BB962C8B-B14F-4D97-AF65-F5344CB8AC3E}">
        <p14:creationId xmlns:p14="http://schemas.microsoft.com/office/powerpoint/2010/main" val="280080487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81C03A76-1DC4-4F45-9EA0-A5D604C8F550}" type="datetime1">
              <a:rPr lang="en-US" smtClean="0"/>
              <a:pPr/>
              <a:t>09/05/22</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Mr. SOVERS SINGH BISHT                  UNIT 05</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70</a:t>
            </a:fld>
            <a:endParaRPr lang="en-US"/>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7" name="Title 1">
            <a:extLst>
              <a:ext uri="{FF2B5EF4-FFF2-40B4-BE49-F238E27FC236}">
                <a16:creationId xmlns:a16="http://schemas.microsoft.com/office/drawing/2014/main" xmlns="" id="{D1D0E20C-6B85-43E5-A843-3D413117ECE4}"/>
              </a:ext>
            </a:extLst>
          </p:cNvPr>
          <p:cNvSpPr txBox="1">
            <a:spLocks/>
          </p:cNvSpPr>
          <p:nvPr/>
        </p:nvSpPr>
        <p:spPr>
          <a:xfrm>
            <a:off x="1374058"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dirty="0"/>
              <a:t>NoSQL Storage Architecture </a:t>
            </a:r>
          </a:p>
        </p:txBody>
      </p:sp>
      <p:sp>
        <p:nvSpPr>
          <p:cNvPr id="3" name="Content Placeholder 2">
            <a:extLst>
              <a:ext uri="{FF2B5EF4-FFF2-40B4-BE49-F238E27FC236}">
                <a16:creationId xmlns:a16="http://schemas.microsoft.com/office/drawing/2014/main" xmlns="" id="{C7F1C70B-EB61-4C86-929B-4660A03D3056}"/>
              </a:ext>
            </a:extLst>
          </p:cNvPr>
          <p:cNvSpPr>
            <a:spLocks noGrp="1"/>
          </p:cNvSpPr>
          <p:nvPr>
            <p:ph idx="1"/>
          </p:nvPr>
        </p:nvSpPr>
        <p:spPr>
          <a:xfrm>
            <a:off x="228600" y="817164"/>
            <a:ext cx="8686800" cy="5309000"/>
          </a:xfrm>
        </p:spPr>
        <p:txBody>
          <a:bodyPr>
            <a:normAutofit fontScale="70000" lnSpcReduction="20000"/>
          </a:bodyPr>
          <a:lstStyle/>
          <a:p>
            <a:r>
              <a:rPr lang="en-US" dirty="0"/>
              <a:t>3. Document Database: </a:t>
            </a:r>
          </a:p>
          <a:p>
            <a:r>
              <a:rPr lang="en-US" dirty="0"/>
              <a:t>The document database fetches and accumulates data in form of key-value pairs but here, the values are called as Documents. Document can be stated as a complex data structure. Document here can be a form of text, arrays, strings, JSON, XML or any such format. The use of nested documents is also very common. It is very effective as most of the data created is usually in form of JSONs and is unstructured. </a:t>
            </a:r>
          </a:p>
          <a:p>
            <a:pPr algn="l" fontAlgn="base"/>
            <a:r>
              <a:rPr lang="en-US" b="0" i="0" u="sng" dirty="0">
                <a:solidFill>
                  <a:srgbClr val="273239"/>
                </a:solidFill>
                <a:effectLst/>
                <a:latin typeface="urw-din"/>
              </a:rPr>
              <a:t>Advantages:</a:t>
            </a:r>
            <a:r>
              <a:rPr lang="en-US" b="0" i="0" dirty="0">
                <a:solidFill>
                  <a:srgbClr val="273239"/>
                </a:solidFill>
                <a:effectLst/>
                <a:latin typeface="urw-din"/>
              </a:rPr>
              <a:t> </a:t>
            </a:r>
          </a:p>
          <a:p>
            <a:pPr algn="l" fontAlgn="base">
              <a:buFont typeface="Arial" panose="020B0604020202020204" pitchFamily="34" charset="0"/>
              <a:buChar char="•"/>
            </a:pPr>
            <a:r>
              <a:rPr lang="en-US" b="0" i="0" dirty="0">
                <a:solidFill>
                  <a:srgbClr val="273239"/>
                </a:solidFill>
                <a:effectLst/>
                <a:latin typeface="urw-din"/>
              </a:rPr>
              <a:t>This type of format is very useful and apt for semi-structured data. </a:t>
            </a:r>
          </a:p>
          <a:p>
            <a:pPr algn="l" fontAlgn="base">
              <a:buFont typeface="Arial" panose="020B0604020202020204" pitchFamily="34" charset="0"/>
              <a:buChar char="•"/>
            </a:pPr>
            <a:r>
              <a:rPr lang="en-US" b="0" i="0" dirty="0">
                <a:solidFill>
                  <a:srgbClr val="273239"/>
                </a:solidFill>
                <a:effectLst/>
                <a:latin typeface="urw-din"/>
              </a:rPr>
              <a:t>Storage retrieval and managing of documents is easy. </a:t>
            </a:r>
          </a:p>
          <a:p>
            <a:pPr algn="l" fontAlgn="base"/>
            <a:r>
              <a:rPr lang="en-US" b="0" i="0" u="sng" dirty="0">
                <a:solidFill>
                  <a:srgbClr val="273239"/>
                </a:solidFill>
                <a:effectLst/>
                <a:latin typeface="urw-din"/>
              </a:rPr>
              <a:t>Limitations:</a:t>
            </a:r>
            <a:r>
              <a:rPr lang="en-US" b="0" i="0" dirty="0">
                <a:solidFill>
                  <a:srgbClr val="273239"/>
                </a:solidFill>
                <a:effectLst/>
                <a:latin typeface="urw-din"/>
              </a:rPr>
              <a:t>  </a:t>
            </a:r>
          </a:p>
          <a:p>
            <a:pPr algn="l" fontAlgn="base">
              <a:buFont typeface="Arial" panose="020B0604020202020204" pitchFamily="34" charset="0"/>
              <a:buChar char="•"/>
            </a:pPr>
            <a:r>
              <a:rPr lang="en-US" b="0" i="0" dirty="0">
                <a:solidFill>
                  <a:srgbClr val="273239"/>
                </a:solidFill>
                <a:effectLst/>
                <a:latin typeface="urw-din"/>
              </a:rPr>
              <a:t>Handling multiple documents is challenging </a:t>
            </a:r>
          </a:p>
          <a:p>
            <a:pPr algn="l" fontAlgn="base">
              <a:buFont typeface="Arial" panose="020B0604020202020204" pitchFamily="34" charset="0"/>
              <a:buChar char="•"/>
            </a:pPr>
            <a:r>
              <a:rPr lang="en-US" b="0" i="0" dirty="0">
                <a:solidFill>
                  <a:srgbClr val="273239"/>
                </a:solidFill>
                <a:effectLst/>
                <a:latin typeface="urw-din"/>
              </a:rPr>
              <a:t>Aggregation operations may not work accurately. </a:t>
            </a:r>
          </a:p>
          <a:p>
            <a:pPr algn="l" fontAlgn="base"/>
            <a:r>
              <a:rPr lang="en-US" b="0" i="0" u="sng" dirty="0">
                <a:solidFill>
                  <a:srgbClr val="273239"/>
                </a:solidFill>
                <a:effectLst/>
                <a:latin typeface="urw-din"/>
              </a:rPr>
              <a:t>Examples:</a:t>
            </a:r>
            <a:r>
              <a:rPr lang="en-US" b="0" i="0" dirty="0">
                <a:solidFill>
                  <a:srgbClr val="273239"/>
                </a:solidFill>
                <a:effectLst/>
                <a:latin typeface="urw-din"/>
              </a:rPr>
              <a:t> </a:t>
            </a:r>
          </a:p>
          <a:p>
            <a:pPr algn="l" fontAlgn="base">
              <a:buFont typeface="Arial" panose="020B0604020202020204" pitchFamily="34" charset="0"/>
              <a:buChar char="•"/>
            </a:pPr>
            <a:r>
              <a:rPr lang="en-US" b="0" i="0" dirty="0">
                <a:solidFill>
                  <a:srgbClr val="273239"/>
                </a:solidFill>
                <a:effectLst/>
                <a:latin typeface="urw-din"/>
              </a:rPr>
              <a:t>MongoDB</a:t>
            </a:r>
          </a:p>
          <a:p>
            <a:pPr algn="l" fontAlgn="base">
              <a:buFont typeface="Arial" panose="020B0604020202020204" pitchFamily="34" charset="0"/>
              <a:buChar char="•"/>
            </a:pPr>
            <a:r>
              <a:rPr lang="en-US" b="0" i="0" dirty="0">
                <a:solidFill>
                  <a:srgbClr val="273239"/>
                </a:solidFill>
                <a:effectLst/>
                <a:latin typeface="urw-din"/>
              </a:rPr>
              <a:t>CouchDB</a:t>
            </a:r>
          </a:p>
          <a:p>
            <a:endParaRPr lang="en-IN" dirty="0"/>
          </a:p>
        </p:txBody>
      </p:sp>
      <p:pic>
        <p:nvPicPr>
          <p:cNvPr id="11" name="Picture 10">
            <a:extLst>
              <a:ext uri="{FF2B5EF4-FFF2-40B4-BE49-F238E27FC236}">
                <a16:creationId xmlns:a16="http://schemas.microsoft.com/office/drawing/2014/main" xmlns="" id="{6A13D5B1-A043-4DCB-8A64-CB1289C910D3}"/>
              </a:ext>
            </a:extLst>
          </p:cNvPr>
          <p:cNvPicPr>
            <a:picLocks noChangeAspect="1"/>
          </p:cNvPicPr>
          <p:nvPr/>
        </p:nvPicPr>
        <p:blipFill>
          <a:blip r:embed="rId3"/>
          <a:stretch>
            <a:fillRect/>
          </a:stretch>
        </p:blipFill>
        <p:spPr>
          <a:xfrm>
            <a:off x="0" y="-27448"/>
            <a:ext cx="1384300" cy="812800"/>
          </a:xfrm>
          <a:prstGeom prst="rect">
            <a:avLst/>
          </a:prstGeom>
        </p:spPr>
      </p:pic>
    </p:spTree>
    <p:extLst>
      <p:ext uri="{BB962C8B-B14F-4D97-AF65-F5344CB8AC3E}">
        <p14:creationId xmlns:p14="http://schemas.microsoft.com/office/powerpoint/2010/main" val="366751935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EFAAC5C-3219-4300-8C4E-8254E478D3B2}" type="datetime1">
              <a:rPr lang="en-US" smtClean="0"/>
              <a:pPr/>
              <a:t>09/05/22</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Mr. SOVERS SINGH BISHT                  UNIT 05</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71</a:t>
            </a:fld>
            <a:endParaRPr lang="en-US"/>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7" name="Title 1">
            <a:extLst>
              <a:ext uri="{FF2B5EF4-FFF2-40B4-BE49-F238E27FC236}">
                <a16:creationId xmlns:a16="http://schemas.microsoft.com/office/drawing/2014/main" xmlns="" id="{D1D0E20C-6B85-43E5-A843-3D413117ECE4}"/>
              </a:ext>
            </a:extLst>
          </p:cNvPr>
          <p:cNvSpPr txBox="1">
            <a:spLocks/>
          </p:cNvSpPr>
          <p:nvPr/>
        </p:nvSpPr>
        <p:spPr>
          <a:xfrm>
            <a:off x="1374058"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dirty="0"/>
              <a:t>NoSQL Storage Architecture </a:t>
            </a:r>
          </a:p>
        </p:txBody>
      </p:sp>
      <p:pic>
        <p:nvPicPr>
          <p:cNvPr id="9" name="Content Placeholder 8">
            <a:extLst>
              <a:ext uri="{FF2B5EF4-FFF2-40B4-BE49-F238E27FC236}">
                <a16:creationId xmlns:a16="http://schemas.microsoft.com/office/drawing/2014/main" xmlns="" id="{B45715FF-3883-4A73-8FF7-D6FBF1A98DDE}"/>
              </a:ext>
            </a:extLst>
          </p:cNvPr>
          <p:cNvPicPr>
            <a:picLocks noGrp="1" noChangeAspect="1"/>
          </p:cNvPicPr>
          <p:nvPr>
            <p:ph idx="1"/>
          </p:nvPr>
        </p:nvPicPr>
        <p:blipFill>
          <a:blip r:embed="rId3"/>
          <a:stretch>
            <a:fillRect/>
          </a:stretch>
        </p:blipFill>
        <p:spPr>
          <a:xfrm>
            <a:off x="1000125" y="821293"/>
            <a:ext cx="7143750" cy="4524375"/>
          </a:xfrm>
          <a:prstGeom prst="rect">
            <a:avLst/>
          </a:prstGeom>
        </p:spPr>
      </p:pic>
      <p:sp>
        <p:nvSpPr>
          <p:cNvPr id="12" name="TextBox 11">
            <a:extLst>
              <a:ext uri="{FF2B5EF4-FFF2-40B4-BE49-F238E27FC236}">
                <a16:creationId xmlns:a16="http://schemas.microsoft.com/office/drawing/2014/main" xmlns="" id="{7CF1A74E-9395-478D-BA45-1B19DAD04B6A}"/>
              </a:ext>
            </a:extLst>
          </p:cNvPr>
          <p:cNvSpPr txBox="1"/>
          <p:nvPr/>
        </p:nvSpPr>
        <p:spPr>
          <a:xfrm>
            <a:off x="1806908" y="5574268"/>
            <a:ext cx="6041692" cy="369332"/>
          </a:xfrm>
          <a:prstGeom prst="rect">
            <a:avLst/>
          </a:prstGeom>
          <a:noFill/>
        </p:spPr>
        <p:txBody>
          <a:bodyPr wrap="square">
            <a:spAutoFit/>
          </a:bodyPr>
          <a:lstStyle/>
          <a:p>
            <a:r>
              <a:rPr lang="en-US" b="1" dirty="0"/>
              <a:t>Figure – Document Store Model in form of JSON documents</a:t>
            </a:r>
            <a:endParaRPr lang="en-IN" b="1" dirty="0"/>
          </a:p>
        </p:txBody>
      </p:sp>
      <p:pic>
        <p:nvPicPr>
          <p:cNvPr id="13" name="Picture 12">
            <a:extLst>
              <a:ext uri="{FF2B5EF4-FFF2-40B4-BE49-F238E27FC236}">
                <a16:creationId xmlns:a16="http://schemas.microsoft.com/office/drawing/2014/main" xmlns="" id="{19A37A5A-ECC6-482B-A3CF-2173D2951C7D}"/>
              </a:ext>
            </a:extLst>
          </p:cNvPr>
          <p:cNvPicPr>
            <a:picLocks noChangeAspect="1"/>
          </p:cNvPicPr>
          <p:nvPr/>
        </p:nvPicPr>
        <p:blipFill>
          <a:blip r:embed="rId4"/>
          <a:stretch>
            <a:fillRect/>
          </a:stretch>
        </p:blipFill>
        <p:spPr>
          <a:xfrm>
            <a:off x="0" y="-27448"/>
            <a:ext cx="1384300" cy="812800"/>
          </a:xfrm>
          <a:prstGeom prst="rect">
            <a:avLst/>
          </a:prstGeom>
        </p:spPr>
      </p:pic>
    </p:spTree>
    <p:extLst>
      <p:ext uri="{BB962C8B-B14F-4D97-AF65-F5344CB8AC3E}">
        <p14:creationId xmlns:p14="http://schemas.microsoft.com/office/powerpoint/2010/main" val="224307097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684883E9-217A-4013-A934-EC447EB434AF}" type="datetime1">
              <a:rPr lang="en-US" smtClean="0"/>
              <a:pPr/>
              <a:t>09/05/22</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Mr. SOVERS SINGH BISHT                  UNIT 05</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72</a:t>
            </a:fld>
            <a:endParaRPr lang="en-US"/>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7" name="Title 1">
            <a:extLst>
              <a:ext uri="{FF2B5EF4-FFF2-40B4-BE49-F238E27FC236}">
                <a16:creationId xmlns:a16="http://schemas.microsoft.com/office/drawing/2014/main" xmlns="" id="{D1D0E20C-6B85-43E5-A843-3D413117ECE4}"/>
              </a:ext>
            </a:extLst>
          </p:cNvPr>
          <p:cNvSpPr txBox="1">
            <a:spLocks/>
          </p:cNvSpPr>
          <p:nvPr/>
        </p:nvSpPr>
        <p:spPr>
          <a:xfrm>
            <a:off x="1374058"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dirty="0"/>
              <a:t>NoSQL Storage Architecture </a:t>
            </a:r>
          </a:p>
        </p:txBody>
      </p:sp>
      <p:sp>
        <p:nvSpPr>
          <p:cNvPr id="3" name="Content Placeholder 2">
            <a:extLst>
              <a:ext uri="{FF2B5EF4-FFF2-40B4-BE49-F238E27FC236}">
                <a16:creationId xmlns:a16="http://schemas.microsoft.com/office/drawing/2014/main" xmlns="" id="{E49D6E27-24B2-4C6B-A9DC-23EA50CB8E11}"/>
              </a:ext>
            </a:extLst>
          </p:cNvPr>
          <p:cNvSpPr>
            <a:spLocks noGrp="1"/>
          </p:cNvSpPr>
          <p:nvPr>
            <p:ph idx="1"/>
          </p:nvPr>
        </p:nvSpPr>
        <p:spPr>
          <a:xfrm>
            <a:off x="457200" y="740964"/>
            <a:ext cx="8382000" cy="5583636"/>
          </a:xfrm>
        </p:spPr>
        <p:txBody>
          <a:bodyPr>
            <a:noAutofit/>
          </a:bodyPr>
          <a:lstStyle/>
          <a:p>
            <a:pPr marL="0" indent="0" algn="just">
              <a:buNone/>
            </a:pPr>
            <a:r>
              <a:rPr lang="en-US" sz="1800" dirty="0"/>
              <a:t>4. Graph Databases: </a:t>
            </a:r>
          </a:p>
          <a:p>
            <a:pPr algn="just"/>
            <a:r>
              <a:rPr lang="en-US" sz="1800" dirty="0"/>
              <a:t>Clearly, this architecture pattern deals with the storage and management of data in graphs. Graphs are basically structures that depict connections between two or more objects in some data. The objects or entities are called as nodes and are joined together by relationships called Edges. Each edge has a unique identifier. Each node serves as a point of contact for the graph. This pattern is very commonly used in social networks where there are a large number of entities and each entity has one or many characteristics which are connected by edges. The relational database pattern has tables that are loosely connected, whereas graphs are often very strong and rigid in nature. </a:t>
            </a:r>
          </a:p>
          <a:p>
            <a:pPr marL="0" indent="0" algn="just">
              <a:buNone/>
            </a:pPr>
            <a:r>
              <a:rPr lang="en-US" sz="1800" dirty="0" smtClean="0"/>
              <a:t>Advantages</a:t>
            </a:r>
            <a:r>
              <a:rPr lang="en-US" sz="1800" dirty="0"/>
              <a:t>: </a:t>
            </a:r>
          </a:p>
          <a:p>
            <a:pPr algn="just"/>
            <a:r>
              <a:rPr lang="en-US" sz="1800" dirty="0"/>
              <a:t>Fastest traversal because of connections. </a:t>
            </a:r>
          </a:p>
          <a:p>
            <a:pPr algn="just"/>
            <a:r>
              <a:rPr lang="en-US" sz="1800" dirty="0"/>
              <a:t>Spatial data can be easily handled. </a:t>
            </a:r>
          </a:p>
          <a:p>
            <a:pPr algn="just"/>
            <a:r>
              <a:rPr lang="en-US" sz="1800" dirty="0"/>
              <a:t>Limitations: </a:t>
            </a:r>
          </a:p>
          <a:p>
            <a:pPr algn="just"/>
            <a:r>
              <a:rPr lang="en-US" sz="1800" dirty="0"/>
              <a:t>Wrong connections may lead to infinite loops. </a:t>
            </a:r>
          </a:p>
          <a:p>
            <a:pPr marL="0" indent="0" algn="just">
              <a:buNone/>
            </a:pPr>
            <a:r>
              <a:rPr lang="en-US" sz="1800" dirty="0" smtClean="0"/>
              <a:t>Examples</a:t>
            </a:r>
            <a:r>
              <a:rPr lang="en-US" sz="1800" dirty="0"/>
              <a:t>:  </a:t>
            </a:r>
          </a:p>
          <a:p>
            <a:pPr algn="just"/>
            <a:r>
              <a:rPr lang="en-US" sz="1800" dirty="0"/>
              <a:t>Neo4J</a:t>
            </a:r>
          </a:p>
          <a:p>
            <a:pPr algn="just"/>
            <a:r>
              <a:rPr lang="en-US" sz="1800" dirty="0" err="1"/>
              <a:t>FlockDB</a:t>
            </a:r>
            <a:r>
              <a:rPr lang="en-US" sz="1800" dirty="0"/>
              <a:t>( Used by Twitter)</a:t>
            </a:r>
            <a:endParaRPr lang="en-IN" sz="1800" dirty="0"/>
          </a:p>
        </p:txBody>
      </p:sp>
      <p:pic>
        <p:nvPicPr>
          <p:cNvPr id="11" name="Picture 10">
            <a:extLst>
              <a:ext uri="{FF2B5EF4-FFF2-40B4-BE49-F238E27FC236}">
                <a16:creationId xmlns:a16="http://schemas.microsoft.com/office/drawing/2014/main" xmlns="" id="{8F445429-245D-486D-AC3C-F747C7389210}"/>
              </a:ext>
            </a:extLst>
          </p:cNvPr>
          <p:cNvPicPr>
            <a:picLocks noChangeAspect="1"/>
          </p:cNvPicPr>
          <p:nvPr/>
        </p:nvPicPr>
        <p:blipFill>
          <a:blip r:embed="rId3"/>
          <a:stretch>
            <a:fillRect/>
          </a:stretch>
        </p:blipFill>
        <p:spPr>
          <a:xfrm>
            <a:off x="0" y="-27448"/>
            <a:ext cx="1384300" cy="812800"/>
          </a:xfrm>
          <a:prstGeom prst="rect">
            <a:avLst/>
          </a:prstGeom>
        </p:spPr>
      </p:pic>
    </p:spTree>
    <p:extLst>
      <p:ext uri="{BB962C8B-B14F-4D97-AF65-F5344CB8AC3E}">
        <p14:creationId xmlns:p14="http://schemas.microsoft.com/office/powerpoint/2010/main" val="33451763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54F18765-0470-4D7A-9417-0D96A62E6AAB}" type="datetime1">
              <a:rPr lang="en-US" smtClean="0"/>
              <a:pPr/>
              <a:t>09/05/22</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Mr. SOVERS SINGH BISHT                  UNIT 05</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73</a:t>
            </a:fld>
            <a:endParaRPr lang="en-US"/>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7" name="Title 1">
            <a:extLst>
              <a:ext uri="{FF2B5EF4-FFF2-40B4-BE49-F238E27FC236}">
                <a16:creationId xmlns:a16="http://schemas.microsoft.com/office/drawing/2014/main" xmlns="" id="{D1D0E20C-6B85-43E5-A843-3D413117ECE4}"/>
              </a:ext>
            </a:extLst>
          </p:cNvPr>
          <p:cNvSpPr txBox="1">
            <a:spLocks/>
          </p:cNvSpPr>
          <p:nvPr/>
        </p:nvSpPr>
        <p:spPr>
          <a:xfrm>
            <a:off x="1374058"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dirty="0"/>
              <a:t>NoSQL Storage Architecture </a:t>
            </a:r>
          </a:p>
        </p:txBody>
      </p:sp>
      <p:pic>
        <p:nvPicPr>
          <p:cNvPr id="10" name="Picture 9">
            <a:extLst>
              <a:ext uri="{FF2B5EF4-FFF2-40B4-BE49-F238E27FC236}">
                <a16:creationId xmlns:a16="http://schemas.microsoft.com/office/drawing/2014/main" xmlns="" id="{7CD72684-5D6A-4661-90C0-77796541FB92}"/>
              </a:ext>
            </a:extLst>
          </p:cNvPr>
          <p:cNvPicPr>
            <a:picLocks noChangeAspect="1"/>
          </p:cNvPicPr>
          <p:nvPr/>
        </p:nvPicPr>
        <p:blipFill>
          <a:blip r:embed="rId3"/>
          <a:stretch>
            <a:fillRect/>
          </a:stretch>
        </p:blipFill>
        <p:spPr>
          <a:xfrm>
            <a:off x="2133600" y="817163"/>
            <a:ext cx="5305425" cy="4924425"/>
          </a:xfrm>
          <a:prstGeom prst="rect">
            <a:avLst/>
          </a:prstGeom>
        </p:spPr>
      </p:pic>
      <p:sp>
        <p:nvSpPr>
          <p:cNvPr id="13" name="TextBox 12">
            <a:extLst>
              <a:ext uri="{FF2B5EF4-FFF2-40B4-BE49-F238E27FC236}">
                <a16:creationId xmlns:a16="http://schemas.microsoft.com/office/drawing/2014/main" xmlns="" id="{E21C5A2A-648F-43C1-9537-390A04B4DF54}"/>
              </a:ext>
            </a:extLst>
          </p:cNvPr>
          <p:cNvSpPr txBox="1"/>
          <p:nvPr/>
        </p:nvSpPr>
        <p:spPr>
          <a:xfrm>
            <a:off x="2502233" y="5726668"/>
            <a:ext cx="5193967" cy="369332"/>
          </a:xfrm>
          <a:prstGeom prst="rect">
            <a:avLst/>
          </a:prstGeom>
          <a:noFill/>
        </p:spPr>
        <p:txBody>
          <a:bodyPr wrap="square">
            <a:spAutoFit/>
          </a:bodyPr>
          <a:lstStyle/>
          <a:p>
            <a:r>
              <a:rPr lang="en-US" b="1" dirty="0"/>
              <a:t>Figure – Graph model format of NoSQL Databases</a:t>
            </a:r>
            <a:endParaRPr lang="en-IN" b="1" dirty="0"/>
          </a:p>
        </p:txBody>
      </p:sp>
      <p:pic>
        <p:nvPicPr>
          <p:cNvPr id="14" name="Picture 13">
            <a:extLst>
              <a:ext uri="{FF2B5EF4-FFF2-40B4-BE49-F238E27FC236}">
                <a16:creationId xmlns:a16="http://schemas.microsoft.com/office/drawing/2014/main" xmlns="" id="{76F1C337-F67D-4C1A-B343-5FE1662BD691}"/>
              </a:ext>
            </a:extLst>
          </p:cNvPr>
          <p:cNvPicPr>
            <a:picLocks noChangeAspect="1"/>
          </p:cNvPicPr>
          <p:nvPr/>
        </p:nvPicPr>
        <p:blipFill>
          <a:blip r:embed="rId4"/>
          <a:stretch>
            <a:fillRect/>
          </a:stretch>
        </p:blipFill>
        <p:spPr>
          <a:xfrm>
            <a:off x="0" y="-27448"/>
            <a:ext cx="1384300" cy="812800"/>
          </a:xfrm>
          <a:prstGeom prst="rect">
            <a:avLst/>
          </a:prstGeom>
        </p:spPr>
      </p:pic>
    </p:spTree>
    <p:extLst>
      <p:ext uri="{BB962C8B-B14F-4D97-AF65-F5344CB8AC3E}">
        <p14:creationId xmlns:p14="http://schemas.microsoft.com/office/powerpoint/2010/main" val="154186748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defTabSz="685800">
              <a:defRPr/>
            </a:pPr>
            <a:fld id="{AEAFF3A3-1429-440D-883A-840E8205F875}" type="datetime1">
              <a:rPr lang="en-US" sz="900" smtClean="0">
                <a:solidFill>
                  <a:prstClr val="black">
                    <a:tint val="75000"/>
                  </a:prstClr>
                </a:solidFill>
                <a:latin typeface="Calibri"/>
              </a:rPr>
              <a:pPr defTabSz="685800">
                <a:defRPr/>
              </a:pPr>
              <a:t>09/05/22</a:t>
            </a:fld>
            <a:endParaRPr lang="en-US" sz="900">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pPr defTabSz="685800">
              <a:defRPr/>
            </a:pPr>
            <a:fld id="{B6F15528-21DE-4FAA-801E-634DDDAF4B2B}" type="slidenum">
              <a:rPr lang="en-US" sz="900">
                <a:solidFill>
                  <a:prstClr val="black">
                    <a:tint val="75000"/>
                  </a:prstClr>
                </a:solidFill>
                <a:latin typeface="Calibri"/>
              </a:rPr>
              <a:pPr defTabSz="685800">
                <a:defRPr/>
              </a:pPr>
              <a:t>74</a:t>
            </a:fld>
            <a:endParaRPr lang="en-US" sz="900">
              <a:solidFill>
                <a:prstClr val="black">
                  <a:tint val="75000"/>
                </a:prstClr>
              </a:solidFill>
              <a:latin typeface="Calibri"/>
            </a:endParaRPr>
          </a:p>
        </p:txBody>
      </p:sp>
      <p:sp>
        <p:nvSpPr>
          <p:cNvPr id="9" name="Title 1">
            <a:extLst>
              <a:ext uri="{FF2B5EF4-FFF2-40B4-BE49-F238E27FC236}">
                <a16:creationId xmlns:a16="http://schemas.microsoft.com/office/drawing/2014/main" xmlns="" id="{21804AB5-1258-40FF-B1C3-A15800EBE9DE}"/>
              </a:ext>
            </a:extLst>
          </p:cNvPr>
          <p:cNvSpPr txBox="1">
            <a:spLocks/>
          </p:cNvSpPr>
          <p:nvPr/>
        </p:nvSpPr>
        <p:spPr>
          <a:xfrm>
            <a:off x="1378974"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dirty="0"/>
              <a:t>CRUD operations with MongoDB </a:t>
            </a:r>
          </a:p>
        </p:txBody>
      </p:sp>
      <p:sp>
        <p:nvSpPr>
          <p:cNvPr id="2" name="Footer Placeholder 1">
            <a:extLst>
              <a:ext uri="{FF2B5EF4-FFF2-40B4-BE49-F238E27FC236}">
                <a16:creationId xmlns:a16="http://schemas.microsoft.com/office/drawing/2014/main" xmlns="" id="{2A868212-4E78-4E6E-B054-B27AB3F857F7}"/>
              </a:ext>
            </a:extLst>
          </p:cNvPr>
          <p:cNvSpPr>
            <a:spLocks noGrp="1"/>
          </p:cNvSpPr>
          <p:nvPr>
            <p:ph type="ftr" sz="quarter" idx="11"/>
          </p:nvPr>
        </p:nvSpPr>
        <p:spPr/>
        <p:txBody>
          <a:bodyPr/>
          <a:lstStyle/>
          <a:p>
            <a:r>
              <a:rPr lang="en-US"/>
              <a:t>Mr. SOVERS SINGH BISHT                  UNIT 05</a:t>
            </a:r>
            <a:endParaRPr lang="en-US" dirty="0"/>
          </a:p>
        </p:txBody>
      </p:sp>
      <p:pic>
        <p:nvPicPr>
          <p:cNvPr id="7" name="Picture 6">
            <a:extLst>
              <a:ext uri="{FF2B5EF4-FFF2-40B4-BE49-F238E27FC236}">
                <a16:creationId xmlns:a16="http://schemas.microsoft.com/office/drawing/2014/main" xmlns="" id="{70049ABE-BC3A-7741-9C4B-820530C6C12B}"/>
              </a:ext>
            </a:extLst>
          </p:cNvPr>
          <p:cNvPicPr>
            <a:picLocks noChangeAspect="1"/>
          </p:cNvPicPr>
          <p:nvPr/>
        </p:nvPicPr>
        <p:blipFill>
          <a:blip r:embed="rId2"/>
          <a:stretch>
            <a:fillRect/>
          </a:stretch>
        </p:blipFill>
        <p:spPr>
          <a:xfrm>
            <a:off x="0" y="-27448"/>
            <a:ext cx="1384300" cy="812800"/>
          </a:xfrm>
          <a:prstGeom prst="rect">
            <a:avLst/>
          </a:prstGeom>
        </p:spPr>
      </p:pic>
      <p:sp>
        <p:nvSpPr>
          <p:cNvPr id="12" name="Content Placeholder 2">
            <a:extLst>
              <a:ext uri="{FF2B5EF4-FFF2-40B4-BE49-F238E27FC236}">
                <a16:creationId xmlns:a16="http://schemas.microsoft.com/office/drawing/2014/main" xmlns="" id="{8BB8158F-D750-467B-8B32-88CB8C96600D}"/>
              </a:ext>
            </a:extLst>
          </p:cNvPr>
          <p:cNvSpPr txBox="1">
            <a:spLocks/>
          </p:cNvSpPr>
          <p:nvPr/>
        </p:nvSpPr>
        <p:spPr>
          <a:xfrm>
            <a:off x="901337" y="1219200"/>
            <a:ext cx="7641771" cy="4405316"/>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buFont typeface="Arial" pitchFamily="34" charset="0"/>
              <a:buNone/>
            </a:pPr>
            <a:r>
              <a:rPr lang="en-IN" sz="2000" b="1" dirty="0"/>
              <a:t>Objective:</a:t>
            </a:r>
          </a:p>
          <a:p>
            <a:pPr algn="just">
              <a:lnSpc>
                <a:spcPct val="150000"/>
              </a:lnSpc>
              <a:buFont typeface="Wingdings" panose="05000000000000000000" pitchFamily="2" charset="2"/>
              <a:buChar char="§"/>
            </a:pPr>
            <a:r>
              <a:rPr lang="en-IN" sz="2000" b="1" dirty="0"/>
              <a:t>In this topic</a:t>
            </a:r>
            <a:r>
              <a:rPr lang="en-IN" sz="2000" dirty="0"/>
              <a:t> we focus on </a:t>
            </a:r>
            <a:r>
              <a:rPr lang="en-US" sz="2000" dirty="0"/>
              <a:t>CRUD Meaning: CRUD is an acronym that comes from the world of computer programming and refers to the four functions that are considered necessary to implement a persistent storage application: create, read, update and delete.</a:t>
            </a:r>
          </a:p>
          <a:p>
            <a:pPr algn="just">
              <a:lnSpc>
                <a:spcPct val="150000"/>
              </a:lnSpc>
              <a:buFont typeface="Wingdings" panose="05000000000000000000" pitchFamily="2" charset="2"/>
              <a:buChar char="§"/>
            </a:pPr>
            <a:r>
              <a:rPr lang="en-IN" sz="2000" b="1" dirty="0"/>
              <a:t>Recap:</a:t>
            </a:r>
          </a:p>
          <a:p>
            <a:pPr algn="just">
              <a:lnSpc>
                <a:spcPct val="150000"/>
              </a:lnSpc>
              <a:buFont typeface="Wingdings" panose="05000000000000000000" pitchFamily="2" charset="2"/>
              <a:buChar char="§"/>
            </a:pPr>
            <a:r>
              <a:rPr lang="en-IN" sz="2000" dirty="0"/>
              <a:t>Revision of </a:t>
            </a:r>
            <a:r>
              <a:rPr lang="en-US" sz="2000" dirty="0"/>
              <a:t>Database Management Systems.</a:t>
            </a:r>
            <a:endParaRPr lang="en-IN" sz="2000" dirty="0"/>
          </a:p>
          <a:p>
            <a:pPr marL="0" indent="0" algn="just">
              <a:lnSpc>
                <a:spcPct val="150000"/>
              </a:lnSpc>
              <a:buFont typeface="Arial" pitchFamily="34" charset="0"/>
              <a:buNone/>
            </a:pPr>
            <a:endParaRPr lang="en-IN" sz="1650" b="1" dirty="0"/>
          </a:p>
        </p:txBody>
      </p:sp>
    </p:spTree>
    <p:extLst>
      <p:ext uri="{BB962C8B-B14F-4D97-AF65-F5344CB8AC3E}">
        <p14:creationId xmlns:p14="http://schemas.microsoft.com/office/powerpoint/2010/main" val="214384402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33400"/>
            <a:ext cx="8229600" cy="1143000"/>
          </a:xfrm>
        </p:spPr>
        <p:txBody>
          <a:bodyPr>
            <a:normAutofit/>
          </a:bodyPr>
          <a:lstStyle/>
          <a:p>
            <a:r>
              <a:rPr lang="en-US" sz="2200" b="1" dirty="0"/>
              <a:t>Must Practice It</a:t>
            </a:r>
          </a:p>
        </p:txBody>
      </p:sp>
      <p:sp>
        <p:nvSpPr>
          <p:cNvPr id="4" name="Slide Number Placeholder 3"/>
          <p:cNvSpPr>
            <a:spLocks noGrp="1"/>
          </p:cNvSpPr>
          <p:nvPr>
            <p:ph type="sldNum" sz="quarter" idx="12"/>
          </p:nvPr>
        </p:nvSpPr>
        <p:spPr/>
        <p:txBody>
          <a:bodyPr/>
          <a:lstStyle/>
          <a:p>
            <a:fld id="{EBFB1032-EA64-7144-B003-9BCC9D94B503}" type="slidenum">
              <a:rPr lang="en-US" smtClean="0"/>
              <a:pPr/>
              <a:t>75</a:t>
            </a:fld>
            <a:endParaRPr lang="en-US" dirty="0"/>
          </a:p>
        </p:txBody>
      </p:sp>
      <p:pic>
        <p:nvPicPr>
          <p:cNvPr id="7" name="Picture 6"/>
          <p:cNvPicPr>
            <a:picLocks noChangeAspect="1"/>
          </p:cNvPicPr>
          <p:nvPr/>
        </p:nvPicPr>
        <p:blipFill>
          <a:blip r:embed="rId2" cstate="print"/>
          <a:stretch>
            <a:fillRect/>
          </a:stretch>
        </p:blipFill>
        <p:spPr>
          <a:xfrm>
            <a:off x="900113" y="2095501"/>
            <a:ext cx="1712016" cy="1155700"/>
          </a:xfrm>
          <a:prstGeom prst="rect">
            <a:avLst/>
          </a:prstGeom>
        </p:spPr>
      </p:pic>
      <p:pic>
        <p:nvPicPr>
          <p:cNvPr id="9" name="Picture 8"/>
          <p:cNvPicPr>
            <a:picLocks noChangeAspect="1"/>
          </p:cNvPicPr>
          <p:nvPr/>
        </p:nvPicPr>
        <p:blipFill>
          <a:blip r:embed="rId3"/>
          <a:stretch>
            <a:fillRect/>
          </a:stretch>
        </p:blipFill>
        <p:spPr>
          <a:xfrm>
            <a:off x="3713480" y="1742440"/>
            <a:ext cx="1727200" cy="1727200"/>
          </a:xfrm>
          <a:prstGeom prst="rect">
            <a:avLst/>
          </a:prstGeom>
        </p:spPr>
      </p:pic>
      <p:pic>
        <p:nvPicPr>
          <p:cNvPr id="10" name="Picture 9"/>
          <p:cNvPicPr>
            <a:picLocks noChangeAspect="1"/>
          </p:cNvPicPr>
          <p:nvPr/>
        </p:nvPicPr>
        <p:blipFill>
          <a:blip r:embed="rId4"/>
          <a:stretch>
            <a:fillRect/>
          </a:stretch>
        </p:blipFill>
        <p:spPr>
          <a:xfrm>
            <a:off x="6492240" y="1894840"/>
            <a:ext cx="1300480" cy="1368926"/>
          </a:xfrm>
          <a:prstGeom prst="rect">
            <a:avLst/>
          </a:prstGeom>
        </p:spPr>
      </p:pic>
      <p:sp>
        <p:nvSpPr>
          <p:cNvPr id="11" name="TextBox 10"/>
          <p:cNvSpPr txBox="1"/>
          <p:nvPr/>
        </p:nvSpPr>
        <p:spPr>
          <a:xfrm>
            <a:off x="1302030" y="3523734"/>
            <a:ext cx="992579" cy="369332"/>
          </a:xfrm>
          <a:prstGeom prst="rect">
            <a:avLst/>
          </a:prstGeom>
          <a:noFill/>
        </p:spPr>
        <p:txBody>
          <a:bodyPr wrap="none" rtlCol="0">
            <a:spAutoFit/>
          </a:bodyPr>
          <a:lstStyle/>
          <a:p>
            <a:r>
              <a:rPr lang="en-US" dirty="0"/>
              <a:t>Install it</a:t>
            </a:r>
          </a:p>
        </p:txBody>
      </p:sp>
      <p:sp>
        <p:nvSpPr>
          <p:cNvPr id="12" name="TextBox 11"/>
          <p:cNvSpPr txBox="1"/>
          <p:nvPr/>
        </p:nvSpPr>
        <p:spPr>
          <a:xfrm>
            <a:off x="3516910" y="3523734"/>
            <a:ext cx="2172390" cy="369332"/>
          </a:xfrm>
          <a:prstGeom prst="rect">
            <a:avLst/>
          </a:prstGeom>
          <a:noFill/>
        </p:spPr>
        <p:txBody>
          <a:bodyPr wrap="none" rtlCol="0">
            <a:spAutoFit/>
          </a:bodyPr>
          <a:lstStyle/>
          <a:p>
            <a:r>
              <a:rPr lang="en-US" dirty="0"/>
              <a:t>Practice simple stuff</a:t>
            </a:r>
          </a:p>
        </p:txBody>
      </p:sp>
      <p:sp>
        <p:nvSpPr>
          <p:cNvPr id="13" name="TextBox 12"/>
          <p:cNvSpPr txBox="1"/>
          <p:nvPr/>
        </p:nvSpPr>
        <p:spPr>
          <a:xfrm>
            <a:off x="6229630" y="3491468"/>
            <a:ext cx="2390398" cy="369332"/>
          </a:xfrm>
          <a:prstGeom prst="rect">
            <a:avLst/>
          </a:prstGeom>
          <a:noFill/>
        </p:spPr>
        <p:txBody>
          <a:bodyPr wrap="none" rtlCol="0">
            <a:spAutoFit/>
          </a:bodyPr>
          <a:lstStyle/>
          <a:p>
            <a:r>
              <a:rPr lang="en-US" dirty="0"/>
              <a:t>Move to complex stuff</a:t>
            </a:r>
          </a:p>
        </p:txBody>
      </p:sp>
      <p:sp>
        <p:nvSpPr>
          <p:cNvPr id="14" name="Rectangle 13"/>
          <p:cNvSpPr/>
          <p:nvPr/>
        </p:nvSpPr>
        <p:spPr>
          <a:xfrm>
            <a:off x="647104" y="4189214"/>
            <a:ext cx="4839786" cy="369332"/>
          </a:xfrm>
          <a:prstGeom prst="rect">
            <a:avLst/>
          </a:prstGeom>
        </p:spPr>
        <p:txBody>
          <a:bodyPr wrap="none">
            <a:spAutoFit/>
          </a:bodyPr>
          <a:lstStyle/>
          <a:p>
            <a:r>
              <a:rPr lang="en-US" b="1" dirty="0">
                <a:solidFill>
                  <a:srgbClr val="800000"/>
                </a:solidFill>
              </a:rPr>
              <a:t>Install it from here:  </a:t>
            </a:r>
            <a:r>
              <a:rPr lang="en-US" dirty="0">
                <a:hlinkClick r:id="rId5"/>
              </a:rPr>
              <a:t>http://www.mongodb.org</a:t>
            </a:r>
            <a:endParaRPr lang="en-US" dirty="0"/>
          </a:p>
        </p:txBody>
      </p:sp>
      <p:sp>
        <p:nvSpPr>
          <p:cNvPr id="15" name="Rectangle 14"/>
          <p:cNvSpPr/>
          <p:nvPr/>
        </p:nvSpPr>
        <p:spPr>
          <a:xfrm>
            <a:off x="647104" y="4727863"/>
            <a:ext cx="7394929" cy="646331"/>
          </a:xfrm>
          <a:prstGeom prst="rect">
            <a:avLst/>
          </a:prstGeom>
        </p:spPr>
        <p:txBody>
          <a:bodyPr wrap="square">
            <a:spAutoFit/>
          </a:bodyPr>
          <a:lstStyle/>
          <a:p>
            <a:r>
              <a:rPr lang="en-US" b="1" dirty="0">
                <a:solidFill>
                  <a:srgbClr val="800000"/>
                </a:solidFill>
              </a:rPr>
              <a:t>Manual:</a:t>
            </a:r>
            <a:r>
              <a:rPr lang="en-US" dirty="0"/>
              <a:t> </a:t>
            </a:r>
            <a:r>
              <a:rPr lang="en-US" dirty="0">
                <a:hlinkClick r:id="rId6"/>
              </a:rPr>
              <a:t>http://docs.mongodb.org/master/MongoDB-manual.pdf</a:t>
            </a:r>
            <a:endParaRPr lang="en-US" dirty="0"/>
          </a:p>
          <a:p>
            <a:r>
              <a:rPr lang="en-US" dirty="0"/>
              <a:t>	(Focus on Ch. 3, 4 for now)</a:t>
            </a:r>
          </a:p>
        </p:txBody>
      </p:sp>
      <p:sp>
        <p:nvSpPr>
          <p:cNvPr id="16" name="Rectangle 15"/>
          <p:cNvSpPr/>
          <p:nvPr/>
        </p:nvSpPr>
        <p:spPr>
          <a:xfrm>
            <a:off x="640080" y="5527041"/>
            <a:ext cx="8290560" cy="646331"/>
          </a:xfrm>
          <a:prstGeom prst="rect">
            <a:avLst/>
          </a:prstGeom>
        </p:spPr>
        <p:txBody>
          <a:bodyPr wrap="square">
            <a:spAutoFit/>
          </a:bodyPr>
          <a:lstStyle/>
          <a:p>
            <a:r>
              <a:rPr lang="en-US" b="1" dirty="0">
                <a:solidFill>
                  <a:srgbClr val="800000"/>
                </a:solidFill>
              </a:rPr>
              <a:t>Dataset:  </a:t>
            </a:r>
            <a:r>
              <a:rPr lang="en-US" dirty="0">
                <a:hlinkClick r:id="rId7"/>
              </a:rPr>
              <a:t>http://docs.mongodb.org/manual/reference/bios-example-collection/</a:t>
            </a:r>
            <a:endParaRPr lang="en-US" dirty="0"/>
          </a:p>
          <a:p>
            <a:endParaRPr lang="en-US" dirty="0"/>
          </a:p>
        </p:txBody>
      </p:sp>
      <p:sp>
        <p:nvSpPr>
          <p:cNvPr id="3" name="Date Placeholder 2">
            <a:extLst>
              <a:ext uri="{FF2B5EF4-FFF2-40B4-BE49-F238E27FC236}">
                <a16:creationId xmlns:a16="http://schemas.microsoft.com/office/drawing/2014/main" xmlns="" id="{7E52EB80-BAF6-4236-B3AB-6A970F504750}"/>
              </a:ext>
            </a:extLst>
          </p:cNvPr>
          <p:cNvSpPr>
            <a:spLocks noGrp="1"/>
          </p:cNvSpPr>
          <p:nvPr>
            <p:ph type="dt" sz="half" idx="10"/>
          </p:nvPr>
        </p:nvSpPr>
        <p:spPr/>
        <p:txBody>
          <a:bodyPr/>
          <a:lstStyle/>
          <a:p>
            <a:fld id="{4AC4EBEE-F898-45B5-97F1-BA374663C280}" type="datetime1">
              <a:rPr lang="en-US" smtClean="0"/>
              <a:pPr/>
              <a:t>09/05/22</a:t>
            </a:fld>
            <a:endParaRPr lang="en-US" dirty="0"/>
          </a:p>
        </p:txBody>
      </p:sp>
      <p:sp>
        <p:nvSpPr>
          <p:cNvPr id="5" name="Footer Placeholder 4">
            <a:extLst>
              <a:ext uri="{FF2B5EF4-FFF2-40B4-BE49-F238E27FC236}">
                <a16:creationId xmlns:a16="http://schemas.microsoft.com/office/drawing/2014/main" xmlns="" id="{B6880772-6E40-44C5-902F-03268B19604F}"/>
              </a:ext>
            </a:extLst>
          </p:cNvPr>
          <p:cNvSpPr>
            <a:spLocks noGrp="1"/>
          </p:cNvSpPr>
          <p:nvPr>
            <p:ph type="ftr" sz="quarter" idx="11"/>
          </p:nvPr>
        </p:nvSpPr>
        <p:spPr/>
        <p:txBody>
          <a:bodyPr/>
          <a:lstStyle/>
          <a:p>
            <a:r>
              <a:rPr lang="en-US"/>
              <a:t>Mr. SOVERS SINGH BISHT                  UNIT 05</a:t>
            </a:r>
            <a:endParaRPr lang="en-US" dirty="0"/>
          </a:p>
        </p:txBody>
      </p:sp>
      <p:sp>
        <p:nvSpPr>
          <p:cNvPr id="18" name="Title 1">
            <a:extLst>
              <a:ext uri="{FF2B5EF4-FFF2-40B4-BE49-F238E27FC236}">
                <a16:creationId xmlns:a16="http://schemas.microsoft.com/office/drawing/2014/main" xmlns="" id="{74A3E5D9-B95A-4DB7-B4D6-14B511516177}"/>
              </a:ext>
            </a:extLst>
          </p:cNvPr>
          <p:cNvSpPr txBox="1">
            <a:spLocks/>
          </p:cNvSpPr>
          <p:nvPr/>
        </p:nvSpPr>
        <p:spPr>
          <a:xfrm>
            <a:off x="1378974"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dirty="0"/>
              <a:t>CRUD operations with MongoDB </a:t>
            </a:r>
          </a:p>
        </p:txBody>
      </p:sp>
      <p:pic>
        <p:nvPicPr>
          <p:cNvPr id="19" name="Picture 18">
            <a:extLst>
              <a:ext uri="{FF2B5EF4-FFF2-40B4-BE49-F238E27FC236}">
                <a16:creationId xmlns:a16="http://schemas.microsoft.com/office/drawing/2014/main" xmlns="" id="{7B625EC5-32B7-44B2-8B61-2FE51914E711}"/>
              </a:ext>
            </a:extLst>
          </p:cNvPr>
          <p:cNvPicPr>
            <a:picLocks noChangeAspect="1"/>
          </p:cNvPicPr>
          <p:nvPr/>
        </p:nvPicPr>
        <p:blipFill>
          <a:blip r:embed="rId8"/>
          <a:stretch>
            <a:fillRect/>
          </a:stretch>
        </p:blipFill>
        <p:spPr>
          <a:xfrm>
            <a:off x="0" y="-50800"/>
            <a:ext cx="1384300" cy="812800"/>
          </a:xfrm>
          <a:prstGeom prst="rect">
            <a:avLst/>
          </a:prstGeom>
        </p:spPr>
      </p:pic>
    </p:spTree>
    <p:extLst>
      <p:ext uri="{BB962C8B-B14F-4D97-AF65-F5344CB8AC3E}">
        <p14:creationId xmlns:p14="http://schemas.microsoft.com/office/powerpoint/2010/main" val="145090881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9600" cy="1143000"/>
          </a:xfrm>
        </p:spPr>
        <p:txBody>
          <a:bodyPr>
            <a:normAutofit/>
          </a:bodyPr>
          <a:lstStyle/>
          <a:p>
            <a:r>
              <a:rPr lang="en-US" sz="2200" b="1" dirty="0"/>
              <a:t>CRUD</a:t>
            </a:r>
          </a:p>
        </p:txBody>
      </p:sp>
      <p:sp>
        <p:nvSpPr>
          <p:cNvPr id="3" name="Content Placeholder 2"/>
          <p:cNvSpPr>
            <a:spLocks noGrp="1"/>
          </p:cNvSpPr>
          <p:nvPr>
            <p:ph idx="1"/>
          </p:nvPr>
        </p:nvSpPr>
        <p:spPr>
          <a:xfrm>
            <a:off x="679814" y="1749325"/>
            <a:ext cx="7565661" cy="4405705"/>
          </a:xfrm>
        </p:spPr>
        <p:txBody>
          <a:bodyPr>
            <a:normAutofit fontScale="77500" lnSpcReduction="20000"/>
          </a:bodyPr>
          <a:lstStyle/>
          <a:p>
            <a:r>
              <a:rPr lang="hu-HU" b="1" dirty="0">
                <a:solidFill>
                  <a:srgbClr val="FF0000"/>
                </a:solidFill>
                <a:latin typeface="Calibri" charset="0"/>
              </a:rPr>
              <a:t>C</a:t>
            </a:r>
            <a:r>
              <a:rPr lang="hu-HU" dirty="0">
                <a:latin typeface="Calibri" charset="0"/>
              </a:rPr>
              <a:t>reate</a:t>
            </a:r>
          </a:p>
          <a:p>
            <a:pPr lvl="1"/>
            <a:r>
              <a:rPr lang="hu-HU" dirty="0">
                <a:latin typeface="Calibri" charset="0"/>
              </a:rPr>
              <a:t>db.collection.insert( &lt;document&gt; ) </a:t>
            </a:r>
          </a:p>
          <a:p>
            <a:pPr lvl="1"/>
            <a:r>
              <a:rPr lang="hu-HU" dirty="0">
                <a:latin typeface="Calibri" charset="0"/>
              </a:rPr>
              <a:t>db.collection.save( &lt;document&gt; ) </a:t>
            </a:r>
          </a:p>
          <a:p>
            <a:pPr lvl="1"/>
            <a:r>
              <a:rPr lang="hu-HU" dirty="0">
                <a:latin typeface="Calibri" charset="0"/>
              </a:rPr>
              <a:t>db.collection.update( &lt;query&gt;, &lt;update&gt;, { upsert: true } ) </a:t>
            </a:r>
          </a:p>
          <a:p>
            <a:r>
              <a:rPr lang="hu-HU" b="1" dirty="0">
                <a:solidFill>
                  <a:srgbClr val="FF0000"/>
                </a:solidFill>
                <a:latin typeface="Calibri" charset="0"/>
              </a:rPr>
              <a:t>R</a:t>
            </a:r>
            <a:r>
              <a:rPr lang="hu-HU" dirty="0">
                <a:latin typeface="Calibri" charset="0"/>
              </a:rPr>
              <a:t>ead</a:t>
            </a:r>
          </a:p>
          <a:p>
            <a:pPr lvl="1"/>
            <a:r>
              <a:rPr lang="hu-HU" dirty="0">
                <a:latin typeface="Calibri" charset="0"/>
              </a:rPr>
              <a:t>db.collection.find( &lt;query&gt;, &lt;projection&gt; )</a:t>
            </a:r>
          </a:p>
          <a:p>
            <a:pPr lvl="1"/>
            <a:r>
              <a:rPr lang="hu-HU" dirty="0">
                <a:latin typeface="Calibri" charset="0"/>
              </a:rPr>
              <a:t>db.collection.findOne( &lt;query&gt;, &lt;projection&gt; ) </a:t>
            </a:r>
          </a:p>
          <a:p>
            <a:r>
              <a:rPr lang="hu-HU" b="1" dirty="0">
                <a:solidFill>
                  <a:srgbClr val="FF0000"/>
                </a:solidFill>
                <a:latin typeface="Calibri" charset="0"/>
              </a:rPr>
              <a:t>U</a:t>
            </a:r>
            <a:r>
              <a:rPr lang="hu-HU" dirty="0">
                <a:latin typeface="Calibri" charset="0"/>
              </a:rPr>
              <a:t>pdate</a:t>
            </a:r>
          </a:p>
          <a:p>
            <a:pPr lvl="1"/>
            <a:r>
              <a:rPr lang="hu-HU" dirty="0">
                <a:latin typeface="Calibri" charset="0"/>
              </a:rPr>
              <a:t>db.collection.update( &lt;query&gt;, &lt;update&gt;, &lt;options&gt; ) </a:t>
            </a:r>
          </a:p>
          <a:p>
            <a:r>
              <a:rPr lang="hu-HU" b="1" dirty="0">
                <a:solidFill>
                  <a:srgbClr val="FF0000"/>
                </a:solidFill>
                <a:latin typeface="Calibri" charset="0"/>
              </a:rPr>
              <a:t>D</a:t>
            </a:r>
            <a:r>
              <a:rPr lang="hu-HU" dirty="0">
                <a:latin typeface="Calibri" charset="0"/>
              </a:rPr>
              <a:t>elete</a:t>
            </a:r>
          </a:p>
          <a:p>
            <a:pPr lvl="1"/>
            <a:r>
              <a:rPr lang="hu-HU" dirty="0">
                <a:latin typeface="Calibri" charset="0"/>
              </a:rPr>
              <a:t>db.collection.remove( &lt;query&gt;, &lt;justOne&gt; ) </a:t>
            </a:r>
          </a:p>
          <a:p>
            <a:endParaRPr lang="en-US" dirty="0"/>
          </a:p>
        </p:txBody>
      </p:sp>
      <p:sp>
        <p:nvSpPr>
          <p:cNvPr id="4" name="Slide Number Placeholder 3"/>
          <p:cNvSpPr>
            <a:spLocks noGrp="1"/>
          </p:cNvSpPr>
          <p:nvPr>
            <p:ph type="sldNum" sz="quarter" idx="12"/>
          </p:nvPr>
        </p:nvSpPr>
        <p:spPr/>
        <p:txBody>
          <a:bodyPr/>
          <a:lstStyle/>
          <a:p>
            <a:fld id="{EBFB1032-EA64-7144-B003-9BCC9D94B503}" type="slidenum">
              <a:rPr lang="en-US" smtClean="0"/>
              <a:pPr/>
              <a:t>76</a:t>
            </a:fld>
            <a:endParaRPr lang="en-US" dirty="0"/>
          </a:p>
        </p:txBody>
      </p:sp>
      <p:sp>
        <p:nvSpPr>
          <p:cNvPr id="5" name="Date Placeholder 4">
            <a:extLst>
              <a:ext uri="{FF2B5EF4-FFF2-40B4-BE49-F238E27FC236}">
                <a16:creationId xmlns:a16="http://schemas.microsoft.com/office/drawing/2014/main" xmlns="" id="{B3C5DC74-34AE-4905-A7E9-1ED815470BC2}"/>
              </a:ext>
            </a:extLst>
          </p:cNvPr>
          <p:cNvSpPr>
            <a:spLocks noGrp="1"/>
          </p:cNvSpPr>
          <p:nvPr>
            <p:ph type="dt" sz="half" idx="10"/>
          </p:nvPr>
        </p:nvSpPr>
        <p:spPr/>
        <p:txBody>
          <a:bodyPr/>
          <a:lstStyle/>
          <a:p>
            <a:fld id="{67D044FF-2E5C-4E8E-8E39-9B5B0FCBA67C}" type="datetime1">
              <a:rPr lang="en-US" smtClean="0"/>
              <a:pPr/>
              <a:t>09/05/22</a:t>
            </a:fld>
            <a:endParaRPr lang="en-US" dirty="0"/>
          </a:p>
        </p:txBody>
      </p:sp>
      <p:sp>
        <p:nvSpPr>
          <p:cNvPr id="6" name="Footer Placeholder 5">
            <a:extLst>
              <a:ext uri="{FF2B5EF4-FFF2-40B4-BE49-F238E27FC236}">
                <a16:creationId xmlns:a16="http://schemas.microsoft.com/office/drawing/2014/main" xmlns="" id="{2D6E138D-A54E-4817-9559-058338A88AD1}"/>
              </a:ext>
            </a:extLst>
          </p:cNvPr>
          <p:cNvSpPr>
            <a:spLocks noGrp="1"/>
          </p:cNvSpPr>
          <p:nvPr>
            <p:ph type="ftr" sz="quarter" idx="11"/>
          </p:nvPr>
        </p:nvSpPr>
        <p:spPr/>
        <p:txBody>
          <a:bodyPr/>
          <a:lstStyle/>
          <a:p>
            <a:r>
              <a:rPr lang="en-US"/>
              <a:t>Mr. SOVERS SINGH BISHT                  UNIT 05</a:t>
            </a:r>
            <a:endParaRPr lang="en-US" dirty="0"/>
          </a:p>
        </p:txBody>
      </p:sp>
      <p:sp>
        <p:nvSpPr>
          <p:cNvPr id="8" name="Title 1">
            <a:extLst>
              <a:ext uri="{FF2B5EF4-FFF2-40B4-BE49-F238E27FC236}">
                <a16:creationId xmlns:a16="http://schemas.microsoft.com/office/drawing/2014/main" xmlns="" id="{2B121D29-B4A2-4C80-A21C-4F6EAEE2E4E6}"/>
              </a:ext>
            </a:extLst>
          </p:cNvPr>
          <p:cNvSpPr txBox="1">
            <a:spLocks/>
          </p:cNvSpPr>
          <p:nvPr/>
        </p:nvSpPr>
        <p:spPr>
          <a:xfrm>
            <a:off x="1378974"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dirty="0"/>
              <a:t>CRUD operations with MongoDB </a:t>
            </a:r>
          </a:p>
        </p:txBody>
      </p:sp>
      <p:pic>
        <p:nvPicPr>
          <p:cNvPr id="9" name="Picture 8">
            <a:extLst>
              <a:ext uri="{FF2B5EF4-FFF2-40B4-BE49-F238E27FC236}">
                <a16:creationId xmlns:a16="http://schemas.microsoft.com/office/drawing/2014/main" xmlns="" id="{FECF1280-DA5C-4632-A17D-16B5A41A3054}"/>
              </a:ext>
            </a:extLst>
          </p:cNvPr>
          <p:cNvPicPr>
            <a:picLocks noChangeAspect="1"/>
          </p:cNvPicPr>
          <p:nvPr/>
        </p:nvPicPr>
        <p:blipFill>
          <a:blip r:embed="rId2"/>
          <a:stretch>
            <a:fillRect/>
          </a:stretch>
        </p:blipFill>
        <p:spPr>
          <a:xfrm>
            <a:off x="0" y="-27448"/>
            <a:ext cx="1384300" cy="812800"/>
          </a:xfrm>
          <a:prstGeom prst="rect">
            <a:avLst/>
          </a:prstGeom>
        </p:spPr>
      </p:pic>
    </p:spTree>
    <p:extLst>
      <p:ext uri="{BB962C8B-B14F-4D97-AF65-F5344CB8AC3E}">
        <p14:creationId xmlns:p14="http://schemas.microsoft.com/office/powerpoint/2010/main" val="224585600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9600" cy="1143000"/>
          </a:xfrm>
        </p:spPr>
        <p:txBody>
          <a:bodyPr>
            <a:normAutofit/>
          </a:bodyPr>
          <a:lstStyle/>
          <a:p>
            <a:r>
              <a:rPr lang="en-US" sz="2200" b="1" dirty="0"/>
              <a:t>CRUD Examples</a:t>
            </a:r>
          </a:p>
        </p:txBody>
      </p:sp>
      <p:sp>
        <p:nvSpPr>
          <p:cNvPr id="4" name="Slide Number Placeholder 3"/>
          <p:cNvSpPr>
            <a:spLocks noGrp="1"/>
          </p:cNvSpPr>
          <p:nvPr>
            <p:ph type="sldNum" sz="quarter" idx="12"/>
          </p:nvPr>
        </p:nvSpPr>
        <p:spPr/>
        <p:txBody>
          <a:bodyPr/>
          <a:lstStyle/>
          <a:p>
            <a:fld id="{EBFB1032-EA64-7144-B003-9BCC9D94B503}" type="slidenum">
              <a:rPr lang="en-US" smtClean="0"/>
              <a:pPr/>
              <a:t>77</a:t>
            </a:fld>
            <a:endParaRPr lang="en-US" dirty="0"/>
          </a:p>
        </p:txBody>
      </p:sp>
      <p:pic>
        <p:nvPicPr>
          <p:cNvPr id="5" name="Picture 4" descr="Screen Shot 2015-03-13 at 8.44.15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4590" y="1760990"/>
            <a:ext cx="6491547" cy="4474976"/>
          </a:xfrm>
          <a:prstGeom prst="rect">
            <a:avLst/>
          </a:prstGeom>
        </p:spPr>
      </p:pic>
      <p:sp>
        <p:nvSpPr>
          <p:cNvPr id="3" name="Date Placeholder 2">
            <a:extLst>
              <a:ext uri="{FF2B5EF4-FFF2-40B4-BE49-F238E27FC236}">
                <a16:creationId xmlns:a16="http://schemas.microsoft.com/office/drawing/2014/main" xmlns="" id="{BB7FDFDD-32E4-40D1-A350-05F834B33839}"/>
              </a:ext>
            </a:extLst>
          </p:cNvPr>
          <p:cNvSpPr>
            <a:spLocks noGrp="1"/>
          </p:cNvSpPr>
          <p:nvPr>
            <p:ph type="dt" sz="half" idx="10"/>
          </p:nvPr>
        </p:nvSpPr>
        <p:spPr/>
        <p:txBody>
          <a:bodyPr/>
          <a:lstStyle/>
          <a:p>
            <a:fld id="{5871A904-A34F-43ED-A890-EB5B2621CD72}" type="datetime1">
              <a:rPr lang="en-US" smtClean="0"/>
              <a:pPr/>
              <a:t>09/05/22</a:t>
            </a:fld>
            <a:endParaRPr lang="en-US" dirty="0"/>
          </a:p>
        </p:txBody>
      </p:sp>
      <p:sp>
        <p:nvSpPr>
          <p:cNvPr id="6" name="Footer Placeholder 5">
            <a:extLst>
              <a:ext uri="{FF2B5EF4-FFF2-40B4-BE49-F238E27FC236}">
                <a16:creationId xmlns:a16="http://schemas.microsoft.com/office/drawing/2014/main" xmlns="" id="{983D0DCC-3B04-433A-9895-6424DBCC7218}"/>
              </a:ext>
            </a:extLst>
          </p:cNvPr>
          <p:cNvSpPr>
            <a:spLocks noGrp="1"/>
          </p:cNvSpPr>
          <p:nvPr>
            <p:ph type="ftr" sz="quarter" idx="11"/>
          </p:nvPr>
        </p:nvSpPr>
        <p:spPr/>
        <p:txBody>
          <a:bodyPr/>
          <a:lstStyle/>
          <a:p>
            <a:r>
              <a:rPr lang="en-US"/>
              <a:t>Mr. SOVERS SINGH BISHT                  UNIT 05</a:t>
            </a:r>
            <a:endParaRPr lang="en-US" dirty="0"/>
          </a:p>
        </p:txBody>
      </p:sp>
      <p:sp>
        <p:nvSpPr>
          <p:cNvPr id="8" name="Title 1">
            <a:extLst>
              <a:ext uri="{FF2B5EF4-FFF2-40B4-BE49-F238E27FC236}">
                <a16:creationId xmlns:a16="http://schemas.microsoft.com/office/drawing/2014/main" xmlns="" id="{5558EBE0-A499-4B9F-B73A-6A6F7D646FD5}"/>
              </a:ext>
            </a:extLst>
          </p:cNvPr>
          <p:cNvSpPr txBox="1">
            <a:spLocks/>
          </p:cNvSpPr>
          <p:nvPr/>
        </p:nvSpPr>
        <p:spPr>
          <a:xfrm>
            <a:off x="1378974"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dirty="0"/>
              <a:t>CRUD operations with MongoDB </a:t>
            </a:r>
          </a:p>
        </p:txBody>
      </p:sp>
      <p:pic>
        <p:nvPicPr>
          <p:cNvPr id="9" name="Picture 8">
            <a:extLst>
              <a:ext uri="{FF2B5EF4-FFF2-40B4-BE49-F238E27FC236}">
                <a16:creationId xmlns:a16="http://schemas.microsoft.com/office/drawing/2014/main" xmlns="" id="{9391A76E-B05F-4C87-8032-2FA929B8B8A6}"/>
              </a:ext>
            </a:extLst>
          </p:cNvPr>
          <p:cNvPicPr>
            <a:picLocks noChangeAspect="1"/>
          </p:cNvPicPr>
          <p:nvPr/>
        </p:nvPicPr>
        <p:blipFill>
          <a:blip r:embed="rId3"/>
          <a:stretch>
            <a:fillRect/>
          </a:stretch>
        </p:blipFill>
        <p:spPr>
          <a:xfrm>
            <a:off x="0" y="-27448"/>
            <a:ext cx="1384300" cy="812800"/>
          </a:xfrm>
          <a:prstGeom prst="rect">
            <a:avLst/>
          </a:prstGeom>
        </p:spPr>
      </p:pic>
    </p:spTree>
    <p:extLst>
      <p:ext uri="{BB962C8B-B14F-4D97-AF65-F5344CB8AC3E}">
        <p14:creationId xmlns:p14="http://schemas.microsoft.com/office/powerpoint/2010/main" val="339317571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defTabSz="685800">
              <a:defRPr/>
            </a:pPr>
            <a:fld id="{D825977E-B69A-4E82-BDE7-8664E9D1D543}" type="datetime1">
              <a:rPr lang="en-US" sz="900" smtClean="0">
                <a:solidFill>
                  <a:prstClr val="black">
                    <a:tint val="75000"/>
                  </a:prstClr>
                </a:solidFill>
                <a:latin typeface="Calibri"/>
              </a:rPr>
              <a:pPr defTabSz="685800">
                <a:defRPr/>
              </a:pPr>
              <a:t>09/05/22</a:t>
            </a:fld>
            <a:endParaRPr lang="en-US" sz="900">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pPr defTabSz="685800">
              <a:defRPr/>
            </a:pPr>
            <a:fld id="{B6F15528-21DE-4FAA-801E-634DDDAF4B2B}" type="slidenum">
              <a:rPr lang="en-US" sz="900">
                <a:solidFill>
                  <a:prstClr val="black">
                    <a:tint val="75000"/>
                  </a:prstClr>
                </a:solidFill>
                <a:latin typeface="Calibri"/>
              </a:rPr>
              <a:pPr defTabSz="685800">
                <a:defRPr/>
              </a:pPr>
              <a:t>78</a:t>
            </a:fld>
            <a:endParaRPr lang="en-US" sz="900">
              <a:solidFill>
                <a:prstClr val="black">
                  <a:tint val="75000"/>
                </a:prstClr>
              </a:solidFill>
              <a:latin typeface="Calibri"/>
            </a:endParaRPr>
          </a:p>
        </p:txBody>
      </p:sp>
      <p:sp>
        <p:nvSpPr>
          <p:cNvPr id="9" name="Title 1">
            <a:extLst>
              <a:ext uri="{FF2B5EF4-FFF2-40B4-BE49-F238E27FC236}">
                <a16:creationId xmlns:a16="http://schemas.microsoft.com/office/drawing/2014/main" xmlns="" id="{21804AB5-1258-40FF-B1C3-A15800EBE9DE}"/>
              </a:ext>
            </a:extLst>
          </p:cNvPr>
          <p:cNvSpPr txBox="1">
            <a:spLocks/>
          </p:cNvSpPr>
          <p:nvPr/>
        </p:nvSpPr>
        <p:spPr>
          <a:xfrm>
            <a:off x="1378974"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dirty="0"/>
              <a:t>Querying, Modifying and Managing NoSQL Data stores </a:t>
            </a:r>
          </a:p>
        </p:txBody>
      </p:sp>
      <p:sp>
        <p:nvSpPr>
          <p:cNvPr id="2" name="Footer Placeholder 1">
            <a:extLst>
              <a:ext uri="{FF2B5EF4-FFF2-40B4-BE49-F238E27FC236}">
                <a16:creationId xmlns:a16="http://schemas.microsoft.com/office/drawing/2014/main" xmlns="" id="{2A868212-4E78-4E6E-B054-B27AB3F857F7}"/>
              </a:ext>
            </a:extLst>
          </p:cNvPr>
          <p:cNvSpPr>
            <a:spLocks noGrp="1"/>
          </p:cNvSpPr>
          <p:nvPr>
            <p:ph type="ftr" sz="quarter" idx="11"/>
          </p:nvPr>
        </p:nvSpPr>
        <p:spPr/>
        <p:txBody>
          <a:bodyPr/>
          <a:lstStyle/>
          <a:p>
            <a:r>
              <a:rPr lang="en-US"/>
              <a:t>Mr. SOVERS SINGH BISHT                  UNIT 05</a:t>
            </a:r>
            <a:endParaRPr lang="en-US" dirty="0"/>
          </a:p>
        </p:txBody>
      </p:sp>
      <p:pic>
        <p:nvPicPr>
          <p:cNvPr id="7" name="Picture 6">
            <a:extLst>
              <a:ext uri="{FF2B5EF4-FFF2-40B4-BE49-F238E27FC236}">
                <a16:creationId xmlns:a16="http://schemas.microsoft.com/office/drawing/2014/main" xmlns="" id="{70049ABE-BC3A-7741-9C4B-820530C6C12B}"/>
              </a:ext>
            </a:extLst>
          </p:cNvPr>
          <p:cNvPicPr>
            <a:picLocks noChangeAspect="1"/>
          </p:cNvPicPr>
          <p:nvPr/>
        </p:nvPicPr>
        <p:blipFill>
          <a:blip r:embed="rId2"/>
          <a:stretch>
            <a:fillRect/>
          </a:stretch>
        </p:blipFill>
        <p:spPr>
          <a:xfrm>
            <a:off x="0" y="-27448"/>
            <a:ext cx="1384300" cy="812800"/>
          </a:xfrm>
          <a:prstGeom prst="rect">
            <a:avLst/>
          </a:prstGeom>
        </p:spPr>
      </p:pic>
      <p:sp>
        <p:nvSpPr>
          <p:cNvPr id="12" name="Content Placeholder 2">
            <a:extLst>
              <a:ext uri="{FF2B5EF4-FFF2-40B4-BE49-F238E27FC236}">
                <a16:creationId xmlns:a16="http://schemas.microsoft.com/office/drawing/2014/main" xmlns="" id="{8BB8158F-D750-467B-8B32-88CB8C96600D}"/>
              </a:ext>
            </a:extLst>
          </p:cNvPr>
          <p:cNvSpPr txBox="1">
            <a:spLocks/>
          </p:cNvSpPr>
          <p:nvPr/>
        </p:nvSpPr>
        <p:spPr>
          <a:xfrm>
            <a:off x="901337" y="1219200"/>
            <a:ext cx="7641771" cy="4405316"/>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buFont typeface="Arial" pitchFamily="34" charset="0"/>
              <a:buNone/>
            </a:pPr>
            <a:r>
              <a:rPr lang="en-IN" sz="2000" b="1" dirty="0"/>
              <a:t>Objective:</a:t>
            </a:r>
          </a:p>
          <a:p>
            <a:pPr algn="just">
              <a:lnSpc>
                <a:spcPct val="150000"/>
              </a:lnSpc>
              <a:buFont typeface="Wingdings" panose="05000000000000000000" pitchFamily="2" charset="2"/>
              <a:buChar char="§"/>
            </a:pPr>
            <a:r>
              <a:rPr lang="en-IN" sz="2000" b="1" dirty="0"/>
              <a:t>In this topic</a:t>
            </a:r>
            <a:r>
              <a:rPr lang="en-IN" sz="2000" dirty="0"/>
              <a:t> we focus on </a:t>
            </a:r>
            <a:r>
              <a:rPr lang="en-US" sz="2000" dirty="0"/>
              <a:t>Most NoSQL and NewSQL data stores which implement some sort of horizontal partitioning or </a:t>
            </a:r>
            <a:r>
              <a:rPr lang="en-US" sz="2000" dirty="0" err="1"/>
              <a:t>sharding</a:t>
            </a:r>
            <a:r>
              <a:rPr lang="en-US" sz="2000" dirty="0"/>
              <a:t>, which involves storing sets or rows/records into different segments (or shards) which may be located on different servers.</a:t>
            </a:r>
          </a:p>
          <a:p>
            <a:pPr algn="just">
              <a:lnSpc>
                <a:spcPct val="150000"/>
              </a:lnSpc>
              <a:buFont typeface="Wingdings" panose="05000000000000000000" pitchFamily="2" charset="2"/>
              <a:buChar char="§"/>
            </a:pPr>
            <a:r>
              <a:rPr lang="en-IN" sz="2000" b="1" dirty="0"/>
              <a:t>Recap:</a:t>
            </a:r>
          </a:p>
          <a:p>
            <a:pPr algn="just">
              <a:lnSpc>
                <a:spcPct val="150000"/>
              </a:lnSpc>
              <a:buFont typeface="Wingdings" panose="05000000000000000000" pitchFamily="2" charset="2"/>
              <a:buChar char="§"/>
            </a:pPr>
            <a:r>
              <a:rPr lang="en-IN" sz="2000" dirty="0"/>
              <a:t>Revision of </a:t>
            </a:r>
            <a:r>
              <a:rPr lang="en-US" sz="2000" dirty="0"/>
              <a:t>Database Management Systems.</a:t>
            </a:r>
            <a:endParaRPr lang="en-IN" sz="2000" dirty="0"/>
          </a:p>
          <a:p>
            <a:pPr marL="0" indent="0" algn="just">
              <a:lnSpc>
                <a:spcPct val="150000"/>
              </a:lnSpc>
              <a:buFont typeface="Arial" pitchFamily="34" charset="0"/>
              <a:buNone/>
            </a:pPr>
            <a:endParaRPr lang="en-IN" sz="1650" b="1" dirty="0"/>
          </a:p>
        </p:txBody>
      </p:sp>
    </p:spTree>
    <p:extLst>
      <p:ext uri="{BB962C8B-B14F-4D97-AF65-F5344CB8AC3E}">
        <p14:creationId xmlns:p14="http://schemas.microsoft.com/office/powerpoint/2010/main" val="237977465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533400"/>
            <a:ext cx="8229600" cy="1143000"/>
          </a:xfrm>
        </p:spPr>
        <p:txBody>
          <a:bodyPr>
            <a:normAutofit/>
          </a:bodyPr>
          <a:lstStyle/>
          <a:p>
            <a:r>
              <a:rPr lang="en-US" sz="2200" b="1" dirty="0"/>
              <a:t>Examples</a:t>
            </a:r>
          </a:p>
        </p:txBody>
      </p:sp>
      <p:sp>
        <p:nvSpPr>
          <p:cNvPr id="4" name="Slide Number Placeholder 3"/>
          <p:cNvSpPr>
            <a:spLocks noGrp="1"/>
          </p:cNvSpPr>
          <p:nvPr>
            <p:ph type="sldNum" sz="quarter" idx="12"/>
          </p:nvPr>
        </p:nvSpPr>
        <p:spPr/>
        <p:txBody>
          <a:bodyPr/>
          <a:lstStyle/>
          <a:p>
            <a:fld id="{EBFB1032-EA64-7144-B003-9BCC9D94B503}" type="slidenum">
              <a:rPr lang="en-US" smtClean="0"/>
              <a:pPr/>
              <a:t>79</a:t>
            </a:fld>
            <a:endParaRPr lang="en-US" dirty="0"/>
          </a:p>
        </p:txBody>
      </p:sp>
      <p:pic>
        <p:nvPicPr>
          <p:cNvPr id="5" name="Picture 4" descr="Screen Shot 2015-03-13 at 11.21.28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878" y="2169617"/>
            <a:ext cx="2993387" cy="1749077"/>
          </a:xfrm>
          <a:prstGeom prst="rect">
            <a:avLst/>
          </a:prstGeom>
        </p:spPr>
      </p:pic>
      <p:sp>
        <p:nvSpPr>
          <p:cNvPr id="6" name="TextBox 5"/>
          <p:cNvSpPr txBox="1"/>
          <p:nvPr/>
        </p:nvSpPr>
        <p:spPr>
          <a:xfrm>
            <a:off x="1022798" y="1749252"/>
            <a:ext cx="1325077" cy="369332"/>
          </a:xfrm>
          <a:prstGeom prst="rect">
            <a:avLst/>
          </a:prstGeom>
          <a:noFill/>
        </p:spPr>
        <p:txBody>
          <a:bodyPr wrap="none" rtlCol="0">
            <a:spAutoFit/>
          </a:bodyPr>
          <a:lstStyle/>
          <a:p>
            <a:r>
              <a:rPr lang="en-US" b="1" dirty="0">
                <a:solidFill>
                  <a:srgbClr val="800000"/>
                </a:solidFill>
              </a:rPr>
              <a:t>In RDBMS</a:t>
            </a:r>
          </a:p>
        </p:txBody>
      </p:sp>
      <p:pic>
        <p:nvPicPr>
          <p:cNvPr id="7" name="Picture 6" descr="Screen Shot 2015-03-13 at 11.22.08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85355" y="2531564"/>
            <a:ext cx="2616200" cy="1054100"/>
          </a:xfrm>
          <a:prstGeom prst="rect">
            <a:avLst/>
          </a:prstGeom>
        </p:spPr>
      </p:pic>
      <p:pic>
        <p:nvPicPr>
          <p:cNvPr id="8" name="Picture 7" descr="Screen Shot 2015-03-13 at 11.22.16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91828" y="4187543"/>
            <a:ext cx="3136900" cy="393700"/>
          </a:xfrm>
          <a:prstGeom prst="rect">
            <a:avLst/>
          </a:prstGeom>
        </p:spPr>
      </p:pic>
      <p:sp>
        <p:nvSpPr>
          <p:cNvPr id="9" name="TextBox 8"/>
          <p:cNvSpPr txBox="1"/>
          <p:nvPr/>
        </p:nvSpPr>
        <p:spPr>
          <a:xfrm>
            <a:off x="5672376" y="1706306"/>
            <a:ext cx="1528295" cy="369332"/>
          </a:xfrm>
          <a:prstGeom prst="rect">
            <a:avLst/>
          </a:prstGeom>
          <a:noFill/>
        </p:spPr>
        <p:txBody>
          <a:bodyPr wrap="none" rtlCol="0">
            <a:spAutoFit/>
          </a:bodyPr>
          <a:lstStyle/>
          <a:p>
            <a:r>
              <a:rPr lang="en-US" b="1" dirty="0">
                <a:solidFill>
                  <a:srgbClr val="800000"/>
                </a:solidFill>
              </a:rPr>
              <a:t>In </a:t>
            </a:r>
            <a:r>
              <a:rPr lang="en-US" b="1" dirty="0" err="1">
                <a:solidFill>
                  <a:srgbClr val="800000"/>
                </a:solidFill>
              </a:rPr>
              <a:t>MongoDB</a:t>
            </a:r>
            <a:endParaRPr lang="en-US" b="1" dirty="0">
              <a:solidFill>
                <a:srgbClr val="800000"/>
              </a:solidFill>
            </a:endParaRPr>
          </a:p>
        </p:txBody>
      </p:sp>
      <p:sp>
        <p:nvSpPr>
          <p:cNvPr id="10" name="TextBox 9"/>
          <p:cNvSpPr txBox="1"/>
          <p:nvPr/>
        </p:nvSpPr>
        <p:spPr>
          <a:xfrm>
            <a:off x="5164655" y="2116326"/>
            <a:ext cx="2936120" cy="338554"/>
          </a:xfrm>
          <a:prstGeom prst="rect">
            <a:avLst/>
          </a:prstGeom>
          <a:noFill/>
        </p:spPr>
        <p:txBody>
          <a:bodyPr wrap="none" rtlCol="0">
            <a:spAutoFit/>
          </a:bodyPr>
          <a:lstStyle/>
          <a:p>
            <a:r>
              <a:rPr lang="en-US" sz="1600" b="1" dirty="0"/>
              <a:t>Either insert the 1</a:t>
            </a:r>
            <a:r>
              <a:rPr lang="en-US" sz="1600" b="1" baseline="30000" dirty="0"/>
              <a:t>st</a:t>
            </a:r>
            <a:r>
              <a:rPr lang="en-US" sz="1600" b="1" dirty="0"/>
              <a:t> </a:t>
            </a:r>
            <a:r>
              <a:rPr lang="en-US" sz="1600" b="1" dirty="0" err="1"/>
              <a:t>docuement</a:t>
            </a:r>
            <a:endParaRPr lang="en-US" sz="1600" b="1" dirty="0"/>
          </a:p>
        </p:txBody>
      </p:sp>
      <p:sp>
        <p:nvSpPr>
          <p:cNvPr id="11" name="TextBox 10"/>
          <p:cNvSpPr txBox="1"/>
          <p:nvPr/>
        </p:nvSpPr>
        <p:spPr>
          <a:xfrm>
            <a:off x="4953000" y="3754708"/>
            <a:ext cx="3640039" cy="338554"/>
          </a:xfrm>
          <a:prstGeom prst="rect">
            <a:avLst/>
          </a:prstGeom>
          <a:noFill/>
        </p:spPr>
        <p:txBody>
          <a:bodyPr wrap="none" rtlCol="0">
            <a:spAutoFit/>
          </a:bodyPr>
          <a:lstStyle/>
          <a:p>
            <a:r>
              <a:rPr lang="en-US" sz="1600" b="1" dirty="0"/>
              <a:t>Or create “Users” collection explicitly</a:t>
            </a:r>
          </a:p>
        </p:txBody>
      </p:sp>
      <p:grpSp>
        <p:nvGrpSpPr>
          <p:cNvPr id="3" name="Group 2"/>
          <p:cNvGrpSpPr/>
          <p:nvPr/>
        </p:nvGrpSpPr>
        <p:grpSpPr>
          <a:xfrm>
            <a:off x="487639" y="5308081"/>
            <a:ext cx="6904672" cy="419100"/>
            <a:chOff x="487639" y="5308081"/>
            <a:chExt cx="6904672" cy="419100"/>
          </a:xfrm>
        </p:grpSpPr>
        <p:pic>
          <p:nvPicPr>
            <p:cNvPr id="12" name="Picture 11" descr="Screen Shot 2015-03-13 at 11.24.03 A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7639" y="5308081"/>
              <a:ext cx="1981200" cy="419100"/>
            </a:xfrm>
            <a:prstGeom prst="rect">
              <a:avLst/>
            </a:prstGeom>
          </p:spPr>
        </p:pic>
        <p:pic>
          <p:nvPicPr>
            <p:cNvPr id="14" name="Picture 13" descr="Screen Shot 2015-03-13 at 11.24.53 A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74611" y="5308081"/>
              <a:ext cx="1917700" cy="381000"/>
            </a:xfrm>
            <a:prstGeom prst="rect">
              <a:avLst/>
            </a:prstGeom>
          </p:spPr>
        </p:pic>
      </p:grpSp>
      <p:sp>
        <p:nvSpPr>
          <p:cNvPr id="13" name="Date Placeholder 12">
            <a:extLst>
              <a:ext uri="{FF2B5EF4-FFF2-40B4-BE49-F238E27FC236}">
                <a16:creationId xmlns:a16="http://schemas.microsoft.com/office/drawing/2014/main" xmlns="" id="{C5613D06-1E1E-4A46-9B56-16454854B9F3}"/>
              </a:ext>
            </a:extLst>
          </p:cNvPr>
          <p:cNvSpPr>
            <a:spLocks noGrp="1"/>
          </p:cNvSpPr>
          <p:nvPr>
            <p:ph type="dt" sz="half" idx="10"/>
          </p:nvPr>
        </p:nvSpPr>
        <p:spPr/>
        <p:txBody>
          <a:bodyPr/>
          <a:lstStyle/>
          <a:p>
            <a:fld id="{86115641-A9BF-4917-A497-219C9C762D31}" type="datetime1">
              <a:rPr lang="en-US" smtClean="0"/>
              <a:pPr/>
              <a:t>09/05/22</a:t>
            </a:fld>
            <a:endParaRPr lang="en-US" dirty="0"/>
          </a:p>
        </p:txBody>
      </p:sp>
      <p:sp>
        <p:nvSpPr>
          <p:cNvPr id="15" name="Footer Placeholder 14">
            <a:extLst>
              <a:ext uri="{FF2B5EF4-FFF2-40B4-BE49-F238E27FC236}">
                <a16:creationId xmlns:a16="http://schemas.microsoft.com/office/drawing/2014/main" xmlns="" id="{78A38F1B-94AF-4502-AB1B-059B72F6BED2}"/>
              </a:ext>
            </a:extLst>
          </p:cNvPr>
          <p:cNvSpPr>
            <a:spLocks noGrp="1"/>
          </p:cNvSpPr>
          <p:nvPr>
            <p:ph type="ftr" sz="quarter" idx="11"/>
          </p:nvPr>
        </p:nvSpPr>
        <p:spPr/>
        <p:txBody>
          <a:bodyPr/>
          <a:lstStyle/>
          <a:p>
            <a:r>
              <a:rPr lang="en-US"/>
              <a:t>Mr. SOVERS SINGH BISHT                  UNIT 05</a:t>
            </a:r>
            <a:endParaRPr lang="en-US" dirty="0"/>
          </a:p>
        </p:txBody>
      </p:sp>
      <p:sp>
        <p:nvSpPr>
          <p:cNvPr id="17" name="Title 1">
            <a:extLst>
              <a:ext uri="{FF2B5EF4-FFF2-40B4-BE49-F238E27FC236}">
                <a16:creationId xmlns:a16="http://schemas.microsoft.com/office/drawing/2014/main" xmlns="" id="{E4DD6969-3035-4763-B4E4-57370D57DD1A}"/>
              </a:ext>
            </a:extLst>
          </p:cNvPr>
          <p:cNvSpPr txBox="1">
            <a:spLocks/>
          </p:cNvSpPr>
          <p:nvPr/>
        </p:nvSpPr>
        <p:spPr>
          <a:xfrm>
            <a:off x="1378974"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dirty="0"/>
              <a:t>Querying, Modifying and Managing NoSQL Data stores </a:t>
            </a:r>
          </a:p>
        </p:txBody>
      </p:sp>
      <p:pic>
        <p:nvPicPr>
          <p:cNvPr id="18" name="Picture 17">
            <a:extLst>
              <a:ext uri="{FF2B5EF4-FFF2-40B4-BE49-F238E27FC236}">
                <a16:creationId xmlns:a16="http://schemas.microsoft.com/office/drawing/2014/main" xmlns="" id="{E19DED42-7CFA-4182-8391-A97E64E30BFE}"/>
              </a:ext>
            </a:extLst>
          </p:cNvPr>
          <p:cNvPicPr>
            <a:picLocks noChangeAspect="1"/>
          </p:cNvPicPr>
          <p:nvPr/>
        </p:nvPicPr>
        <p:blipFill>
          <a:blip r:embed="rId7"/>
          <a:stretch>
            <a:fillRect/>
          </a:stretch>
        </p:blipFill>
        <p:spPr>
          <a:xfrm>
            <a:off x="0" y="0"/>
            <a:ext cx="1384300" cy="812800"/>
          </a:xfrm>
          <a:prstGeom prst="rect">
            <a:avLst/>
          </a:prstGeom>
        </p:spPr>
      </p:pic>
    </p:spTree>
    <p:extLst>
      <p:ext uri="{BB962C8B-B14F-4D97-AF65-F5344CB8AC3E}">
        <p14:creationId xmlns:p14="http://schemas.microsoft.com/office/powerpoint/2010/main" val="106839046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785352"/>
            <a:ext cx="8534400" cy="5386848"/>
          </a:xfrm>
        </p:spPr>
        <p:txBody>
          <a:bodyPr>
            <a:noAutofit/>
          </a:bodyPr>
          <a:lstStyle/>
          <a:p>
            <a:pPr marL="0" indent="0" algn="just">
              <a:buNone/>
            </a:pPr>
            <a:r>
              <a:rPr lang="en-IN" sz="2000" b="1" kern="1200" dirty="0">
                <a:solidFill>
                  <a:schemeClr val="tx1"/>
                </a:solidFill>
                <a:effectLst/>
                <a:latin typeface="+mj-lt"/>
              </a:rPr>
              <a:t>The objective of this course is -</a:t>
            </a:r>
          </a:p>
          <a:p>
            <a:pPr algn="just"/>
            <a:r>
              <a:rPr lang="en-US" sz="2000" dirty="0">
                <a:latin typeface="+mj-lt"/>
              </a:rPr>
              <a:t>The objective of the course is to present an introduction to database management systems, with an emphasis on how to organize, maintain and retrieve - efficiently, and effectively - information in relational and non-relation Database.</a:t>
            </a:r>
          </a:p>
          <a:p>
            <a:pPr marL="0" indent="0" algn="just">
              <a:buNone/>
            </a:pPr>
            <a:r>
              <a:rPr lang="en-US" sz="2000" b="1" dirty="0">
                <a:latin typeface="+mj-lt"/>
              </a:rPr>
              <a:t>After successfully completing this course, students will be able to:</a:t>
            </a:r>
          </a:p>
          <a:p>
            <a:pPr algn="just"/>
            <a:r>
              <a:rPr lang="en-US" sz="2000" dirty="0">
                <a:latin typeface="+mj-lt"/>
              </a:rPr>
              <a:t>Distinguish the different types of NoSQL databases</a:t>
            </a:r>
          </a:p>
          <a:p>
            <a:pPr algn="just"/>
            <a:r>
              <a:rPr lang="en-US" sz="2000" dirty="0">
                <a:latin typeface="+mj-lt"/>
              </a:rPr>
              <a:t>Understand the impact of the cluster on database design</a:t>
            </a:r>
          </a:p>
          <a:p>
            <a:pPr algn="just"/>
            <a:r>
              <a:rPr lang="en-US" sz="2000" dirty="0">
                <a:latin typeface="+mj-lt"/>
              </a:rPr>
              <a:t>State the CAP theorem and explain it main points</a:t>
            </a:r>
          </a:p>
          <a:p>
            <a:pPr algn="just"/>
            <a:r>
              <a:rPr lang="en-US" sz="2000" dirty="0">
                <a:latin typeface="+mj-lt"/>
              </a:rPr>
              <a:t>Explain where HBase, MongoDB, Cassandra, Neo4j, and Redis fit with the CAP theorem</a:t>
            </a:r>
          </a:p>
          <a:p>
            <a:pPr algn="just"/>
            <a:r>
              <a:rPr lang="en-US" sz="2000" dirty="0">
                <a:latin typeface="+mj-lt"/>
              </a:rPr>
              <a:t>Work with the Hadoop Distributed File System (HDFS) as a foundation for NoSQL technologies</a:t>
            </a:r>
          </a:p>
          <a:p>
            <a:pPr algn="just"/>
            <a:r>
              <a:rPr lang="en-US" sz="2000" dirty="0">
                <a:latin typeface="+mj-lt"/>
              </a:rPr>
              <a:t>Describe the design of HBase, MongoDB, Cassandra, Neo4j, and Redis</a:t>
            </a:r>
          </a:p>
          <a:p>
            <a:pPr algn="just"/>
            <a:r>
              <a:rPr lang="en-US" sz="2000" dirty="0">
                <a:latin typeface="+mj-lt"/>
              </a:rPr>
              <a:t>Use the data control, definition, and manipulation languages of the NoSQL databases covered in the course</a:t>
            </a:r>
            <a:endParaRPr lang="en-US" sz="2000" dirty="0"/>
          </a:p>
        </p:txBody>
      </p:sp>
      <p:sp>
        <p:nvSpPr>
          <p:cNvPr id="4" name="Date Placeholder 3"/>
          <p:cNvSpPr>
            <a:spLocks noGrp="1"/>
          </p:cNvSpPr>
          <p:nvPr>
            <p:ph type="dt" sz="half" idx="10"/>
          </p:nvPr>
        </p:nvSpPr>
        <p:spPr/>
        <p:txBody>
          <a:bodyPr/>
          <a:lstStyle/>
          <a:p>
            <a:pPr defTabSz="685800">
              <a:defRPr/>
            </a:pPr>
            <a:fld id="{F5B8CCF2-46E8-494A-8897-8EAD54135DC3}" type="datetime1">
              <a:rPr lang="en-US" sz="900" smtClean="0">
                <a:solidFill>
                  <a:prstClr val="black">
                    <a:tint val="75000"/>
                  </a:prstClr>
                </a:solidFill>
                <a:latin typeface="Calibri"/>
              </a:rPr>
              <a:pPr defTabSz="685800">
                <a:defRPr/>
              </a:pPr>
              <a:t>09/05/22</a:t>
            </a:fld>
            <a:endParaRPr lang="en-US" sz="900">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pPr defTabSz="685800">
              <a:defRPr/>
            </a:pPr>
            <a:fld id="{B6F15528-21DE-4FAA-801E-634DDDAF4B2B}" type="slidenum">
              <a:rPr lang="en-US" sz="900">
                <a:solidFill>
                  <a:prstClr val="black">
                    <a:tint val="75000"/>
                  </a:prstClr>
                </a:solidFill>
                <a:latin typeface="Calibri"/>
              </a:rPr>
              <a:pPr defTabSz="685800">
                <a:defRPr/>
              </a:pPr>
              <a:t>8</a:t>
            </a:fld>
            <a:endParaRPr lang="en-US" sz="900">
              <a:solidFill>
                <a:prstClr val="black">
                  <a:tint val="75000"/>
                </a:prstClr>
              </a:solidFill>
              <a:latin typeface="Calibri"/>
            </a:endParaRPr>
          </a:p>
        </p:txBody>
      </p:sp>
      <p:sp>
        <p:nvSpPr>
          <p:cNvPr id="7" name="Title 1"/>
          <p:cNvSpPr txBox="1">
            <a:spLocks/>
          </p:cNvSpPr>
          <p:nvPr/>
        </p:nvSpPr>
        <p:spPr>
          <a:xfrm>
            <a:off x="1649896" y="0"/>
            <a:ext cx="7494104" cy="685800"/>
          </a:xfrm>
          <a:prstGeom prst="rect">
            <a:avLst/>
          </a:prstGeom>
        </p:spPr>
        <p:style>
          <a:lnRef idx="1">
            <a:schemeClr val="accent5"/>
          </a:lnRef>
          <a:fillRef idx="2">
            <a:schemeClr val="accent5"/>
          </a:fillRef>
          <a:effectRef idx="1">
            <a:schemeClr val="accent5"/>
          </a:effectRef>
          <a:fontRef idx="minor">
            <a:schemeClr val="dk1"/>
          </a:fontRef>
        </p:style>
        <p:txBody>
          <a:bodyPr vert="horz" lIns="68580" tIns="34290" rIns="68580" bIns="34290" rtlCol="0" anchor="ctr">
            <a:noAutofit/>
          </a:bodyPr>
          <a:lstStyle/>
          <a:p>
            <a:pPr algn="ctr" defTabSz="685800">
              <a:spcBef>
                <a:spcPct val="0"/>
              </a:spcBef>
              <a:defRPr/>
            </a:pPr>
            <a:r>
              <a:rPr lang="en-US" sz="2400" dirty="0">
                <a:solidFill>
                  <a:prstClr val="black"/>
                </a:solidFill>
                <a:latin typeface="Calibri"/>
              </a:rPr>
              <a:t>Course Objective</a:t>
            </a:r>
          </a:p>
        </p:txBody>
      </p:sp>
      <p:sp>
        <p:nvSpPr>
          <p:cNvPr id="2" name="Footer Placeholder 1">
            <a:extLst>
              <a:ext uri="{FF2B5EF4-FFF2-40B4-BE49-F238E27FC236}">
                <a16:creationId xmlns:a16="http://schemas.microsoft.com/office/drawing/2014/main" xmlns="" id="{F70E247F-F21E-4820-A9EC-E0DDDBEFB4F8}"/>
              </a:ext>
            </a:extLst>
          </p:cNvPr>
          <p:cNvSpPr>
            <a:spLocks noGrp="1"/>
          </p:cNvSpPr>
          <p:nvPr>
            <p:ph type="ftr" sz="quarter" idx="11"/>
          </p:nvPr>
        </p:nvSpPr>
        <p:spPr/>
        <p:txBody>
          <a:bodyPr/>
          <a:lstStyle/>
          <a:p>
            <a:r>
              <a:rPr lang="en-US"/>
              <a:t>Mr. SOVERS SINGH BISHT                  UNIT 05</a:t>
            </a:r>
            <a:endParaRPr lang="en-US" dirty="0"/>
          </a:p>
        </p:txBody>
      </p:sp>
      <p:pic>
        <p:nvPicPr>
          <p:cNvPr id="8" name="Picture 7">
            <a:extLst>
              <a:ext uri="{FF2B5EF4-FFF2-40B4-BE49-F238E27FC236}">
                <a16:creationId xmlns:a16="http://schemas.microsoft.com/office/drawing/2014/main" xmlns="" id="{46DC10CE-C9A2-074B-8A9C-9CECC2DE51F8}"/>
              </a:ext>
            </a:extLst>
          </p:cNvPr>
          <p:cNvPicPr>
            <a:picLocks noChangeAspect="1"/>
          </p:cNvPicPr>
          <p:nvPr/>
        </p:nvPicPr>
        <p:blipFill>
          <a:blip r:embed="rId2"/>
          <a:stretch>
            <a:fillRect/>
          </a:stretch>
        </p:blipFill>
        <p:spPr>
          <a:xfrm>
            <a:off x="0" y="-27448"/>
            <a:ext cx="1384300" cy="812800"/>
          </a:xfrm>
          <a:prstGeom prst="rect">
            <a:avLst/>
          </a:prstGeom>
        </p:spPr>
      </p:pic>
    </p:spTree>
    <p:extLst>
      <p:ext uri="{BB962C8B-B14F-4D97-AF65-F5344CB8AC3E}">
        <p14:creationId xmlns:p14="http://schemas.microsoft.com/office/powerpoint/2010/main" val="212411013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9600" cy="1143000"/>
          </a:xfrm>
        </p:spPr>
        <p:txBody>
          <a:bodyPr>
            <a:normAutofit/>
          </a:bodyPr>
          <a:lstStyle/>
          <a:p>
            <a:r>
              <a:rPr lang="en-US" sz="2200" b="1" dirty="0"/>
              <a:t>Insertion</a:t>
            </a:r>
          </a:p>
        </p:txBody>
      </p:sp>
      <p:sp>
        <p:nvSpPr>
          <p:cNvPr id="3" name="Content Placeholder 2"/>
          <p:cNvSpPr>
            <a:spLocks noGrp="1"/>
          </p:cNvSpPr>
          <p:nvPr>
            <p:ph idx="1"/>
          </p:nvPr>
        </p:nvSpPr>
        <p:spPr>
          <a:xfrm>
            <a:off x="712730" y="5414682"/>
            <a:ext cx="7345363" cy="864198"/>
          </a:xfrm>
        </p:spPr>
        <p:txBody>
          <a:bodyPr>
            <a:normAutofit fontScale="92500" lnSpcReduction="20000"/>
          </a:bodyPr>
          <a:lstStyle/>
          <a:p>
            <a:r>
              <a:rPr lang="en-US" dirty="0"/>
              <a:t>The collection “users” is created automatically if it does not exist</a:t>
            </a:r>
          </a:p>
        </p:txBody>
      </p:sp>
      <p:sp>
        <p:nvSpPr>
          <p:cNvPr id="4" name="Slide Number Placeholder 3"/>
          <p:cNvSpPr>
            <a:spLocks noGrp="1"/>
          </p:cNvSpPr>
          <p:nvPr>
            <p:ph type="sldNum" sz="quarter" idx="12"/>
          </p:nvPr>
        </p:nvSpPr>
        <p:spPr/>
        <p:txBody>
          <a:bodyPr/>
          <a:lstStyle/>
          <a:p>
            <a:fld id="{EBFB1032-EA64-7144-B003-9BCC9D94B503}" type="slidenum">
              <a:rPr lang="en-US" smtClean="0"/>
              <a:pPr/>
              <a:t>80</a:t>
            </a:fld>
            <a:endParaRPr lang="en-US" dirty="0"/>
          </a:p>
        </p:txBody>
      </p:sp>
      <p:pic>
        <p:nvPicPr>
          <p:cNvPr id="6" name="Picture 5"/>
          <p:cNvPicPr>
            <a:picLocks noChangeAspect="1"/>
          </p:cNvPicPr>
          <p:nvPr/>
        </p:nvPicPr>
        <p:blipFill>
          <a:blip r:embed="rId2" cstate="print"/>
          <a:stretch>
            <a:fillRect/>
          </a:stretch>
        </p:blipFill>
        <p:spPr>
          <a:xfrm>
            <a:off x="1158240" y="1361440"/>
            <a:ext cx="6370320" cy="4156311"/>
          </a:xfrm>
          <a:prstGeom prst="rect">
            <a:avLst/>
          </a:prstGeom>
        </p:spPr>
      </p:pic>
      <p:sp>
        <p:nvSpPr>
          <p:cNvPr id="5" name="Date Placeholder 4">
            <a:extLst>
              <a:ext uri="{FF2B5EF4-FFF2-40B4-BE49-F238E27FC236}">
                <a16:creationId xmlns:a16="http://schemas.microsoft.com/office/drawing/2014/main" xmlns="" id="{DACB3AD4-1AE7-46ED-BCD2-2AE82F8B23A4}"/>
              </a:ext>
            </a:extLst>
          </p:cNvPr>
          <p:cNvSpPr>
            <a:spLocks noGrp="1"/>
          </p:cNvSpPr>
          <p:nvPr>
            <p:ph type="dt" sz="half" idx="10"/>
          </p:nvPr>
        </p:nvSpPr>
        <p:spPr/>
        <p:txBody>
          <a:bodyPr/>
          <a:lstStyle/>
          <a:p>
            <a:fld id="{A5FBEB30-4085-44C5-9CCD-2807A39A619F}" type="datetime1">
              <a:rPr lang="en-US" smtClean="0"/>
              <a:pPr/>
              <a:t>09/05/22</a:t>
            </a:fld>
            <a:endParaRPr lang="en-US" dirty="0"/>
          </a:p>
        </p:txBody>
      </p:sp>
      <p:sp>
        <p:nvSpPr>
          <p:cNvPr id="7" name="Footer Placeholder 6">
            <a:extLst>
              <a:ext uri="{FF2B5EF4-FFF2-40B4-BE49-F238E27FC236}">
                <a16:creationId xmlns:a16="http://schemas.microsoft.com/office/drawing/2014/main" xmlns="" id="{94BB39B9-D0C9-4C33-9411-832ED6649BAE}"/>
              </a:ext>
            </a:extLst>
          </p:cNvPr>
          <p:cNvSpPr>
            <a:spLocks noGrp="1"/>
          </p:cNvSpPr>
          <p:nvPr>
            <p:ph type="ftr" sz="quarter" idx="11"/>
          </p:nvPr>
        </p:nvSpPr>
        <p:spPr/>
        <p:txBody>
          <a:bodyPr/>
          <a:lstStyle/>
          <a:p>
            <a:r>
              <a:rPr lang="en-US"/>
              <a:t>Mr. SOVERS SINGH BISHT                  UNIT 05</a:t>
            </a:r>
            <a:endParaRPr lang="en-US" dirty="0"/>
          </a:p>
        </p:txBody>
      </p:sp>
      <p:sp>
        <p:nvSpPr>
          <p:cNvPr id="8" name="Title 1">
            <a:extLst>
              <a:ext uri="{FF2B5EF4-FFF2-40B4-BE49-F238E27FC236}">
                <a16:creationId xmlns:a16="http://schemas.microsoft.com/office/drawing/2014/main" xmlns="" id="{D08281C6-D676-47BA-B7FF-3149CC8576CC}"/>
              </a:ext>
            </a:extLst>
          </p:cNvPr>
          <p:cNvSpPr txBox="1">
            <a:spLocks/>
          </p:cNvSpPr>
          <p:nvPr/>
        </p:nvSpPr>
        <p:spPr>
          <a:xfrm>
            <a:off x="1374058"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dirty="0">
                <a:cs typeface="Times New Roman" panose="02020603050405020304" pitchFamily="18" charset="0"/>
              </a:rPr>
              <a:t>Creating, Updating and Deleing documents</a:t>
            </a:r>
          </a:p>
          <a:p>
            <a:pPr algn="ctr"/>
            <a:r>
              <a:rPr lang="en-IN" sz="2400" dirty="0">
                <a:cs typeface="Times New Roman" panose="02020603050405020304" pitchFamily="18" charset="0"/>
              </a:rPr>
              <a:t> &amp; Querying</a:t>
            </a:r>
          </a:p>
        </p:txBody>
      </p:sp>
      <p:pic>
        <p:nvPicPr>
          <p:cNvPr id="9" name="Picture 8">
            <a:extLst>
              <a:ext uri="{FF2B5EF4-FFF2-40B4-BE49-F238E27FC236}">
                <a16:creationId xmlns:a16="http://schemas.microsoft.com/office/drawing/2014/main" xmlns="" id="{2081886D-7E40-4FC3-909D-DB8287E08FD7}"/>
              </a:ext>
            </a:extLst>
          </p:cNvPr>
          <p:cNvPicPr>
            <a:picLocks noChangeAspect="1"/>
          </p:cNvPicPr>
          <p:nvPr/>
        </p:nvPicPr>
        <p:blipFill>
          <a:blip r:embed="rId3"/>
          <a:stretch>
            <a:fillRect/>
          </a:stretch>
        </p:blipFill>
        <p:spPr>
          <a:xfrm>
            <a:off x="0" y="-27448"/>
            <a:ext cx="1384300" cy="812800"/>
          </a:xfrm>
          <a:prstGeom prst="rect">
            <a:avLst/>
          </a:prstGeom>
        </p:spPr>
      </p:pic>
    </p:spTree>
    <p:extLst>
      <p:ext uri="{BB962C8B-B14F-4D97-AF65-F5344CB8AC3E}">
        <p14:creationId xmlns:p14="http://schemas.microsoft.com/office/powerpoint/2010/main" val="150769970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9600"/>
            <a:ext cx="8229600" cy="1143000"/>
          </a:xfrm>
        </p:spPr>
        <p:txBody>
          <a:bodyPr>
            <a:normAutofit/>
          </a:bodyPr>
          <a:lstStyle/>
          <a:p>
            <a:r>
              <a:rPr lang="en-US" sz="2200" b="1" dirty="0"/>
              <a:t>Multi-Document Insertion</a:t>
            </a:r>
            <a:br>
              <a:rPr lang="en-US" sz="2200" b="1" dirty="0"/>
            </a:br>
            <a:r>
              <a:rPr lang="en-US" sz="2200" b="1" dirty="0"/>
              <a:t>(Use of Arrays)</a:t>
            </a:r>
          </a:p>
        </p:txBody>
      </p:sp>
      <p:sp>
        <p:nvSpPr>
          <p:cNvPr id="4" name="Slide Number Placeholder 3"/>
          <p:cNvSpPr>
            <a:spLocks noGrp="1"/>
          </p:cNvSpPr>
          <p:nvPr>
            <p:ph type="sldNum" sz="quarter" idx="12"/>
          </p:nvPr>
        </p:nvSpPr>
        <p:spPr/>
        <p:txBody>
          <a:bodyPr/>
          <a:lstStyle/>
          <a:p>
            <a:fld id="{EBFB1032-EA64-7144-B003-9BCC9D94B503}" type="slidenum">
              <a:rPr lang="en-US" smtClean="0"/>
              <a:pPr/>
              <a:t>81</a:t>
            </a:fld>
            <a:endParaRPr lang="en-US" dirty="0"/>
          </a:p>
        </p:txBody>
      </p:sp>
      <p:pic>
        <p:nvPicPr>
          <p:cNvPr id="8" name="Picture 7"/>
          <p:cNvPicPr>
            <a:picLocks noChangeAspect="1"/>
          </p:cNvPicPr>
          <p:nvPr/>
        </p:nvPicPr>
        <p:blipFill>
          <a:blip r:embed="rId2"/>
          <a:stretch>
            <a:fillRect/>
          </a:stretch>
        </p:blipFill>
        <p:spPr>
          <a:xfrm>
            <a:off x="807909" y="1584008"/>
            <a:ext cx="6766181" cy="3642127"/>
          </a:xfrm>
          <a:prstGeom prst="rect">
            <a:avLst/>
          </a:prstGeom>
          <a:ln>
            <a:solidFill>
              <a:schemeClr val="tx1"/>
            </a:solidFill>
          </a:ln>
        </p:spPr>
      </p:pic>
      <p:pic>
        <p:nvPicPr>
          <p:cNvPr id="9" name="Picture 8" descr="Screen Shot 2015-03-13 at 11.35.11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7909" y="5403115"/>
            <a:ext cx="3695700" cy="381000"/>
          </a:xfrm>
          <a:prstGeom prst="rect">
            <a:avLst/>
          </a:prstGeom>
          <a:ln>
            <a:solidFill>
              <a:schemeClr val="tx1"/>
            </a:solidFill>
          </a:ln>
        </p:spPr>
      </p:pic>
      <p:sp>
        <p:nvSpPr>
          <p:cNvPr id="10" name="TextBox 9"/>
          <p:cNvSpPr txBox="1"/>
          <p:nvPr/>
        </p:nvSpPr>
        <p:spPr>
          <a:xfrm>
            <a:off x="5538840" y="5227880"/>
            <a:ext cx="2529662" cy="646331"/>
          </a:xfrm>
          <a:prstGeom prst="rect">
            <a:avLst/>
          </a:prstGeom>
          <a:noFill/>
        </p:spPr>
        <p:txBody>
          <a:bodyPr wrap="square" rtlCol="0">
            <a:spAutoFit/>
          </a:bodyPr>
          <a:lstStyle/>
          <a:p>
            <a:r>
              <a:rPr lang="en-US" dirty="0"/>
              <a:t>All the documents are inserted at once</a:t>
            </a:r>
          </a:p>
        </p:txBody>
      </p:sp>
      <p:sp>
        <p:nvSpPr>
          <p:cNvPr id="11" name="Left Arrow 10"/>
          <p:cNvSpPr/>
          <p:nvPr/>
        </p:nvSpPr>
        <p:spPr>
          <a:xfrm>
            <a:off x="4653330" y="5226135"/>
            <a:ext cx="811991" cy="645459"/>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xmlns="" id="{B90A496B-E272-49A2-9DEA-4A80AF2499D5}"/>
              </a:ext>
            </a:extLst>
          </p:cNvPr>
          <p:cNvSpPr>
            <a:spLocks noGrp="1"/>
          </p:cNvSpPr>
          <p:nvPr>
            <p:ph type="dt" sz="half" idx="10"/>
          </p:nvPr>
        </p:nvSpPr>
        <p:spPr/>
        <p:txBody>
          <a:bodyPr/>
          <a:lstStyle/>
          <a:p>
            <a:fld id="{748B6FDD-82CD-4AA6-BEAF-995F4ED1E066}" type="datetime1">
              <a:rPr lang="en-US" smtClean="0"/>
              <a:pPr/>
              <a:t>09/05/22</a:t>
            </a:fld>
            <a:endParaRPr lang="en-US" dirty="0"/>
          </a:p>
        </p:txBody>
      </p:sp>
      <p:sp>
        <p:nvSpPr>
          <p:cNvPr id="5" name="Footer Placeholder 4">
            <a:extLst>
              <a:ext uri="{FF2B5EF4-FFF2-40B4-BE49-F238E27FC236}">
                <a16:creationId xmlns:a16="http://schemas.microsoft.com/office/drawing/2014/main" xmlns="" id="{BBDACB50-D77A-47D3-B47A-5EBC3C097276}"/>
              </a:ext>
            </a:extLst>
          </p:cNvPr>
          <p:cNvSpPr>
            <a:spLocks noGrp="1"/>
          </p:cNvSpPr>
          <p:nvPr>
            <p:ph type="ftr" sz="quarter" idx="11"/>
          </p:nvPr>
        </p:nvSpPr>
        <p:spPr/>
        <p:txBody>
          <a:bodyPr/>
          <a:lstStyle/>
          <a:p>
            <a:r>
              <a:rPr lang="en-US"/>
              <a:t>Mr. SOVERS SINGH BISHT                  UNIT 05</a:t>
            </a:r>
            <a:endParaRPr lang="en-US" dirty="0"/>
          </a:p>
        </p:txBody>
      </p:sp>
      <p:sp>
        <p:nvSpPr>
          <p:cNvPr id="12" name="Title 1">
            <a:extLst>
              <a:ext uri="{FF2B5EF4-FFF2-40B4-BE49-F238E27FC236}">
                <a16:creationId xmlns:a16="http://schemas.microsoft.com/office/drawing/2014/main" xmlns="" id="{2B9752DB-3279-440A-B783-DA07E22F75B7}"/>
              </a:ext>
            </a:extLst>
          </p:cNvPr>
          <p:cNvSpPr txBox="1">
            <a:spLocks/>
          </p:cNvSpPr>
          <p:nvPr/>
        </p:nvSpPr>
        <p:spPr>
          <a:xfrm>
            <a:off x="1374058"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dirty="0">
                <a:cs typeface="Times New Roman" panose="02020603050405020304" pitchFamily="18" charset="0"/>
              </a:rPr>
              <a:t>Creating, Updating and Deleing documents</a:t>
            </a:r>
          </a:p>
          <a:p>
            <a:pPr algn="ctr"/>
            <a:r>
              <a:rPr lang="en-IN" sz="2400" dirty="0">
                <a:cs typeface="Times New Roman" panose="02020603050405020304" pitchFamily="18" charset="0"/>
              </a:rPr>
              <a:t> &amp; Querying</a:t>
            </a:r>
          </a:p>
        </p:txBody>
      </p:sp>
      <p:pic>
        <p:nvPicPr>
          <p:cNvPr id="13" name="Picture 12">
            <a:extLst>
              <a:ext uri="{FF2B5EF4-FFF2-40B4-BE49-F238E27FC236}">
                <a16:creationId xmlns:a16="http://schemas.microsoft.com/office/drawing/2014/main" xmlns="" id="{25B75D0E-A770-48C7-AD5F-C1C16130A566}"/>
              </a:ext>
            </a:extLst>
          </p:cNvPr>
          <p:cNvPicPr>
            <a:picLocks noChangeAspect="1"/>
          </p:cNvPicPr>
          <p:nvPr/>
        </p:nvPicPr>
        <p:blipFill>
          <a:blip r:embed="rId4"/>
          <a:stretch>
            <a:fillRect/>
          </a:stretch>
        </p:blipFill>
        <p:spPr>
          <a:xfrm>
            <a:off x="0" y="-27448"/>
            <a:ext cx="1384300" cy="812800"/>
          </a:xfrm>
          <a:prstGeom prst="rect">
            <a:avLst/>
          </a:prstGeom>
        </p:spPr>
      </p:pic>
    </p:spTree>
    <p:extLst>
      <p:ext uri="{BB962C8B-B14F-4D97-AF65-F5344CB8AC3E}">
        <p14:creationId xmlns:p14="http://schemas.microsoft.com/office/powerpoint/2010/main" val="354168466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68360"/>
            <a:ext cx="8229600" cy="731840"/>
          </a:xfrm>
        </p:spPr>
        <p:txBody>
          <a:bodyPr>
            <a:noAutofit/>
          </a:bodyPr>
          <a:lstStyle/>
          <a:p>
            <a:r>
              <a:rPr lang="en-US" sz="2200" b="1" dirty="0"/>
              <a:t>Multi-Document Insertion </a:t>
            </a:r>
            <a:br>
              <a:rPr lang="en-US" sz="2200" b="1" dirty="0"/>
            </a:br>
            <a:r>
              <a:rPr lang="en-US" sz="2200" b="1" dirty="0"/>
              <a:t>(Bulk Operation)</a:t>
            </a:r>
          </a:p>
        </p:txBody>
      </p:sp>
      <p:sp>
        <p:nvSpPr>
          <p:cNvPr id="3" name="Content Placeholder 2"/>
          <p:cNvSpPr>
            <a:spLocks noGrp="1"/>
          </p:cNvSpPr>
          <p:nvPr>
            <p:ph idx="1"/>
          </p:nvPr>
        </p:nvSpPr>
        <p:spPr>
          <a:xfrm>
            <a:off x="312308" y="1707339"/>
            <a:ext cx="4778247" cy="728748"/>
          </a:xfrm>
        </p:spPr>
        <p:txBody>
          <a:bodyPr>
            <a:normAutofit fontScale="47500" lnSpcReduction="20000"/>
          </a:bodyPr>
          <a:lstStyle/>
          <a:p>
            <a:r>
              <a:rPr lang="en-US" dirty="0"/>
              <a:t>A temporary object in memory</a:t>
            </a:r>
          </a:p>
          <a:p>
            <a:r>
              <a:rPr lang="en-US" dirty="0"/>
              <a:t>Holds your insertions and uploads them at once</a:t>
            </a:r>
          </a:p>
        </p:txBody>
      </p:sp>
      <p:sp>
        <p:nvSpPr>
          <p:cNvPr id="4" name="Slide Number Placeholder 3"/>
          <p:cNvSpPr>
            <a:spLocks noGrp="1"/>
          </p:cNvSpPr>
          <p:nvPr>
            <p:ph type="sldNum" sz="quarter" idx="12"/>
          </p:nvPr>
        </p:nvSpPr>
        <p:spPr/>
        <p:txBody>
          <a:bodyPr/>
          <a:lstStyle/>
          <a:p>
            <a:fld id="{EBFB1032-EA64-7144-B003-9BCC9D94B503}" type="slidenum">
              <a:rPr lang="en-US" smtClean="0"/>
              <a:pPr/>
              <a:t>82</a:t>
            </a:fld>
            <a:endParaRPr lang="en-US" dirty="0"/>
          </a:p>
        </p:txBody>
      </p:sp>
      <p:pic>
        <p:nvPicPr>
          <p:cNvPr id="9" name="Picture 8"/>
          <p:cNvPicPr>
            <a:picLocks noChangeAspect="1"/>
          </p:cNvPicPr>
          <p:nvPr/>
        </p:nvPicPr>
        <p:blipFill>
          <a:blip r:embed="rId2"/>
          <a:stretch>
            <a:fillRect/>
          </a:stretch>
        </p:blipFill>
        <p:spPr>
          <a:xfrm>
            <a:off x="789613" y="2540189"/>
            <a:ext cx="6018613" cy="3816161"/>
          </a:xfrm>
          <a:prstGeom prst="rect">
            <a:avLst/>
          </a:prstGeom>
          <a:ln>
            <a:solidFill>
              <a:schemeClr val="tx1"/>
            </a:solidFill>
          </a:ln>
        </p:spPr>
      </p:pic>
      <p:grpSp>
        <p:nvGrpSpPr>
          <p:cNvPr id="5" name="Group 4"/>
          <p:cNvGrpSpPr/>
          <p:nvPr/>
        </p:nvGrpSpPr>
        <p:grpSpPr>
          <a:xfrm>
            <a:off x="4861532" y="1832270"/>
            <a:ext cx="3288080" cy="838336"/>
            <a:chOff x="4861532" y="1832270"/>
            <a:chExt cx="3288080" cy="838336"/>
          </a:xfrm>
        </p:grpSpPr>
        <p:sp>
          <p:nvSpPr>
            <p:cNvPr id="10" name="Left Arrow 9"/>
            <p:cNvSpPr/>
            <p:nvPr/>
          </p:nvSpPr>
          <p:spPr>
            <a:xfrm rot="18690197">
              <a:off x="4804276" y="2275016"/>
              <a:ext cx="572557" cy="218623"/>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p:cNvSpPr txBox="1"/>
            <p:nvPr/>
          </p:nvSpPr>
          <p:spPr>
            <a:xfrm>
              <a:off x="4861532" y="1832270"/>
              <a:ext cx="3288080" cy="369332"/>
            </a:xfrm>
            <a:prstGeom prst="rect">
              <a:avLst/>
            </a:prstGeom>
            <a:noFill/>
          </p:spPr>
          <p:txBody>
            <a:bodyPr wrap="none" rtlCol="0">
              <a:spAutoFit/>
            </a:bodyPr>
            <a:lstStyle/>
            <a:p>
              <a:r>
                <a:rPr lang="en-US" dirty="0"/>
                <a:t>There is also </a:t>
              </a:r>
              <a:r>
                <a:rPr lang="en-US" i="1" dirty="0">
                  <a:solidFill>
                    <a:srgbClr val="FF0000"/>
                  </a:solidFill>
                </a:rPr>
                <a:t>Bulk Ordered</a:t>
              </a:r>
              <a:r>
                <a:rPr lang="en-US" dirty="0"/>
                <a:t> object</a:t>
              </a:r>
            </a:p>
          </p:txBody>
        </p:sp>
      </p:grpSp>
      <p:sp>
        <p:nvSpPr>
          <p:cNvPr id="12" name="Rounded Rectangle 11"/>
          <p:cNvSpPr/>
          <p:nvPr/>
        </p:nvSpPr>
        <p:spPr>
          <a:xfrm>
            <a:off x="5465319" y="3851932"/>
            <a:ext cx="2998119" cy="791207"/>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a:solidFill>
                  <a:srgbClr val="FFFF00"/>
                </a:solidFill>
              </a:rPr>
              <a:t>_id</a:t>
            </a:r>
            <a:r>
              <a:rPr lang="en-US" dirty="0"/>
              <a:t> column is added automatically</a:t>
            </a:r>
          </a:p>
        </p:txBody>
      </p:sp>
      <p:sp>
        <p:nvSpPr>
          <p:cNvPr id="6" name="Date Placeholder 5">
            <a:extLst>
              <a:ext uri="{FF2B5EF4-FFF2-40B4-BE49-F238E27FC236}">
                <a16:creationId xmlns:a16="http://schemas.microsoft.com/office/drawing/2014/main" xmlns="" id="{12534D48-FD26-4B92-896C-83F4293E5BF1}"/>
              </a:ext>
            </a:extLst>
          </p:cNvPr>
          <p:cNvSpPr>
            <a:spLocks noGrp="1"/>
          </p:cNvSpPr>
          <p:nvPr>
            <p:ph type="dt" sz="half" idx="10"/>
          </p:nvPr>
        </p:nvSpPr>
        <p:spPr/>
        <p:txBody>
          <a:bodyPr/>
          <a:lstStyle/>
          <a:p>
            <a:fld id="{74B661C1-2D02-4422-8112-9F75F9D75FF2}" type="datetime1">
              <a:rPr lang="en-US" smtClean="0"/>
              <a:pPr/>
              <a:t>09/05/22</a:t>
            </a:fld>
            <a:endParaRPr lang="en-US" dirty="0"/>
          </a:p>
        </p:txBody>
      </p:sp>
      <p:sp>
        <p:nvSpPr>
          <p:cNvPr id="7" name="Footer Placeholder 6">
            <a:extLst>
              <a:ext uri="{FF2B5EF4-FFF2-40B4-BE49-F238E27FC236}">
                <a16:creationId xmlns:a16="http://schemas.microsoft.com/office/drawing/2014/main" xmlns="" id="{7C804B70-370E-4FA2-BE7D-D16256CE7369}"/>
              </a:ext>
            </a:extLst>
          </p:cNvPr>
          <p:cNvSpPr>
            <a:spLocks noGrp="1"/>
          </p:cNvSpPr>
          <p:nvPr>
            <p:ph type="ftr" sz="quarter" idx="11"/>
          </p:nvPr>
        </p:nvSpPr>
        <p:spPr/>
        <p:txBody>
          <a:bodyPr/>
          <a:lstStyle/>
          <a:p>
            <a:r>
              <a:rPr lang="en-US"/>
              <a:t>Mr. SOVERS SINGH BISHT                  UNIT 05</a:t>
            </a:r>
            <a:endParaRPr lang="en-US" dirty="0"/>
          </a:p>
        </p:txBody>
      </p:sp>
      <p:sp>
        <p:nvSpPr>
          <p:cNvPr id="13" name="Title 1">
            <a:extLst>
              <a:ext uri="{FF2B5EF4-FFF2-40B4-BE49-F238E27FC236}">
                <a16:creationId xmlns:a16="http://schemas.microsoft.com/office/drawing/2014/main" xmlns="" id="{DB000D75-D2BA-451C-AF8C-B9552C88380E}"/>
              </a:ext>
            </a:extLst>
          </p:cNvPr>
          <p:cNvSpPr txBox="1">
            <a:spLocks/>
          </p:cNvSpPr>
          <p:nvPr/>
        </p:nvSpPr>
        <p:spPr>
          <a:xfrm>
            <a:off x="1374058"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dirty="0">
                <a:cs typeface="Times New Roman" panose="02020603050405020304" pitchFamily="18" charset="0"/>
              </a:rPr>
              <a:t>Creating, Updating and Deleing documents</a:t>
            </a:r>
          </a:p>
          <a:p>
            <a:pPr algn="ctr"/>
            <a:r>
              <a:rPr lang="en-IN" sz="2400" dirty="0">
                <a:cs typeface="Times New Roman" panose="02020603050405020304" pitchFamily="18" charset="0"/>
              </a:rPr>
              <a:t> &amp; Querying</a:t>
            </a:r>
          </a:p>
        </p:txBody>
      </p:sp>
      <p:pic>
        <p:nvPicPr>
          <p:cNvPr id="14" name="Picture 13">
            <a:extLst>
              <a:ext uri="{FF2B5EF4-FFF2-40B4-BE49-F238E27FC236}">
                <a16:creationId xmlns:a16="http://schemas.microsoft.com/office/drawing/2014/main" xmlns="" id="{960B3E52-72B7-40A5-A8CE-1F155354773D}"/>
              </a:ext>
            </a:extLst>
          </p:cNvPr>
          <p:cNvPicPr>
            <a:picLocks noChangeAspect="1"/>
          </p:cNvPicPr>
          <p:nvPr/>
        </p:nvPicPr>
        <p:blipFill>
          <a:blip r:embed="rId3"/>
          <a:stretch>
            <a:fillRect/>
          </a:stretch>
        </p:blipFill>
        <p:spPr>
          <a:xfrm>
            <a:off x="0" y="-27448"/>
            <a:ext cx="1384300" cy="812800"/>
          </a:xfrm>
          <a:prstGeom prst="rect">
            <a:avLst/>
          </a:prstGeom>
        </p:spPr>
      </p:pic>
    </p:spTree>
    <p:extLst>
      <p:ext uri="{BB962C8B-B14F-4D97-AF65-F5344CB8AC3E}">
        <p14:creationId xmlns:p14="http://schemas.microsoft.com/office/powerpoint/2010/main" val="257850534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heckerboard(across)">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checkerboard(across)">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9600"/>
            <a:ext cx="8229600" cy="1143000"/>
          </a:xfrm>
        </p:spPr>
        <p:txBody>
          <a:bodyPr>
            <a:normAutofit/>
          </a:bodyPr>
          <a:lstStyle/>
          <a:p>
            <a:r>
              <a:rPr lang="en-US" sz="2200" b="1" dirty="0"/>
              <a:t>Deletion</a:t>
            </a:r>
            <a:br>
              <a:rPr lang="en-US" sz="2200" b="1" dirty="0"/>
            </a:br>
            <a:r>
              <a:rPr lang="en-US" sz="2200" b="1" dirty="0"/>
              <a:t>(Remove Operation)</a:t>
            </a:r>
          </a:p>
        </p:txBody>
      </p:sp>
      <p:sp>
        <p:nvSpPr>
          <p:cNvPr id="3" name="Content Placeholder 2"/>
          <p:cNvSpPr>
            <a:spLocks noGrp="1"/>
          </p:cNvSpPr>
          <p:nvPr>
            <p:ph idx="1"/>
          </p:nvPr>
        </p:nvSpPr>
        <p:spPr>
          <a:xfrm>
            <a:off x="374766" y="1801038"/>
            <a:ext cx="8067852" cy="728744"/>
          </a:xfrm>
        </p:spPr>
        <p:txBody>
          <a:bodyPr>
            <a:normAutofit fontScale="77500" lnSpcReduction="20000"/>
          </a:bodyPr>
          <a:lstStyle/>
          <a:p>
            <a:r>
              <a:rPr lang="en-US" dirty="0"/>
              <a:t>You can put condition on any field in the document (even </a:t>
            </a:r>
            <a:r>
              <a:rPr lang="en-US" b="1" i="1" dirty="0">
                <a:solidFill>
                  <a:srgbClr val="800000"/>
                </a:solidFill>
              </a:rPr>
              <a:t>_id</a:t>
            </a:r>
            <a:r>
              <a:rPr lang="en-US" dirty="0">
                <a:solidFill>
                  <a:schemeClr val="tx1"/>
                </a:solidFill>
              </a:rPr>
              <a:t>)</a:t>
            </a:r>
          </a:p>
        </p:txBody>
      </p:sp>
      <p:sp>
        <p:nvSpPr>
          <p:cNvPr id="4" name="Slide Number Placeholder 3"/>
          <p:cNvSpPr>
            <a:spLocks noGrp="1"/>
          </p:cNvSpPr>
          <p:nvPr>
            <p:ph type="sldNum" sz="quarter" idx="12"/>
          </p:nvPr>
        </p:nvSpPr>
        <p:spPr/>
        <p:txBody>
          <a:bodyPr/>
          <a:lstStyle/>
          <a:p>
            <a:fld id="{EBFB1032-EA64-7144-B003-9BCC9D94B503}" type="slidenum">
              <a:rPr lang="en-US" smtClean="0"/>
              <a:pPr/>
              <a:t>83</a:t>
            </a:fld>
            <a:endParaRPr lang="en-US" dirty="0"/>
          </a:p>
        </p:txBody>
      </p:sp>
      <p:pic>
        <p:nvPicPr>
          <p:cNvPr id="5" name="Picture 4" descr="Screen Shot 2015-03-13 at 12.06.07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55212" y="2331982"/>
            <a:ext cx="5652702" cy="2154999"/>
          </a:xfrm>
          <a:prstGeom prst="rect">
            <a:avLst/>
          </a:prstGeom>
          <a:ln>
            <a:solidFill>
              <a:schemeClr val="tx1"/>
            </a:solidFill>
          </a:ln>
        </p:spPr>
      </p:pic>
      <p:sp>
        <p:nvSpPr>
          <p:cNvPr id="6" name="TextBox 5"/>
          <p:cNvSpPr txBox="1"/>
          <p:nvPr/>
        </p:nvSpPr>
        <p:spPr>
          <a:xfrm>
            <a:off x="530916" y="5142849"/>
            <a:ext cx="2011826" cy="369332"/>
          </a:xfrm>
          <a:prstGeom prst="rect">
            <a:avLst/>
          </a:prstGeom>
          <a:noFill/>
          <a:ln>
            <a:solidFill>
              <a:schemeClr val="tx1"/>
            </a:solidFill>
          </a:ln>
        </p:spPr>
        <p:txBody>
          <a:bodyPr wrap="none" rtlCol="0">
            <a:spAutoFit/>
          </a:bodyPr>
          <a:lstStyle/>
          <a:p>
            <a:r>
              <a:rPr lang="en-US" dirty="0" err="1"/>
              <a:t>db.users.remove</a:t>
            </a:r>
            <a:r>
              <a:rPr lang="en-US" dirty="0"/>
              <a:t> ( )</a:t>
            </a:r>
          </a:p>
        </p:txBody>
      </p:sp>
      <p:sp>
        <p:nvSpPr>
          <p:cNvPr id="7" name="TextBox 6"/>
          <p:cNvSpPr txBox="1"/>
          <p:nvPr/>
        </p:nvSpPr>
        <p:spPr>
          <a:xfrm>
            <a:off x="3091809" y="5116576"/>
            <a:ext cx="4583306" cy="369332"/>
          </a:xfrm>
          <a:prstGeom prst="rect">
            <a:avLst/>
          </a:prstGeom>
          <a:noFill/>
        </p:spPr>
        <p:txBody>
          <a:bodyPr wrap="none" rtlCol="0">
            <a:spAutoFit/>
          </a:bodyPr>
          <a:lstStyle/>
          <a:p>
            <a:r>
              <a:rPr lang="en-US" dirty="0"/>
              <a:t>Removes all documents from </a:t>
            </a:r>
            <a:r>
              <a:rPr lang="en-US" i="1" dirty="0"/>
              <a:t>users </a:t>
            </a:r>
            <a:r>
              <a:rPr lang="en-US" dirty="0"/>
              <a:t>collection</a:t>
            </a:r>
          </a:p>
        </p:txBody>
      </p:sp>
      <p:sp>
        <p:nvSpPr>
          <p:cNvPr id="8" name="Right Arrow 7"/>
          <p:cNvSpPr/>
          <p:nvPr/>
        </p:nvSpPr>
        <p:spPr>
          <a:xfrm>
            <a:off x="2696224" y="5142849"/>
            <a:ext cx="395585" cy="363881"/>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Date Placeholder 8">
            <a:extLst>
              <a:ext uri="{FF2B5EF4-FFF2-40B4-BE49-F238E27FC236}">
                <a16:creationId xmlns:a16="http://schemas.microsoft.com/office/drawing/2014/main" xmlns="" id="{D934211B-37F4-4189-9DC6-09EEDDD8986A}"/>
              </a:ext>
            </a:extLst>
          </p:cNvPr>
          <p:cNvSpPr>
            <a:spLocks noGrp="1"/>
          </p:cNvSpPr>
          <p:nvPr>
            <p:ph type="dt" sz="half" idx="10"/>
          </p:nvPr>
        </p:nvSpPr>
        <p:spPr/>
        <p:txBody>
          <a:bodyPr/>
          <a:lstStyle/>
          <a:p>
            <a:fld id="{21282CEF-CF61-492F-B074-4E35C4429783}" type="datetime1">
              <a:rPr lang="en-US" smtClean="0"/>
              <a:pPr/>
              <a:t>09/05/22</a:t>
            </a:fld>
            <a:endParaRPr lang="en-US" dirty="0"/>
          </a:p>
        </p:txBody>
      </p:sp>
      <p:sp>
        <p:nvSpPr>
          <p:cNvPr id="10" name="Footer Placeholder 9">
            <a:extLst>
              <a:ext uri="{FF2B5EF4-FFF2-40B4-BE49-F238E27FC236}">
                <a16:creationId xmlns:a16="http://schemas.microsoft.com/office/drawing/2014/main" xmlns="" id="{95E27C2B-51E3-4A61-8525-6576485CC1CF}"/>
              </a:ext>
            </a:extLst>
          </p:cNvPr>
          <p:cNvSpPr>
            <a:spLocks noGrp="1"/>
          </p:cNvSpPr>
          <p:nvPr>
            <p:ph type="ftr" sz="quarter" idx="11"/>
          </p:nvPr>
        </p:nvSpPr>
        <p:spPr/>
        <p:txBody>
          <a:bodyPr/>
          <a:lstStyle/>
          <a:p>
            <a:r>
              <a:rPr lang="en-US"/>
              <a:t>Mr. SOVERS SINGH BISHT                  UNIT 05</a:t>
            </a:r>
            <a:endParaRPr lang="en-US" dirty="0"/>
          </a:p>
        </p:txBody>
      </p:sp>
      <p:sp>
        <p:nvSpPr>
          <p:cNvPr id="11" name="Title 1">
            <a:extLst>
              <a:ext uri="{FF2B5EF4-FFF2-40B4-BE49-F238E27FC236}">
                <a16:creationId xmlns:a16="http://schemas.microsoft.com/office/drawing/2014/main" xmlns="" id="{B09629EC-556C-4DCD-958E-CD7B24B92A29}"/>
              </a:ext>
            </a:extLst>
          </p:cNvPr>
          <p:cNvSpPr txBox="1">
            <a:spLocks/>
          </p:cNvSpPr>
          <p:nvPr/>
        </p:nvSpPr>
        <p:spPr>
          <a:xfrm>
            <a:off x="1374058"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dirty="0">
                <a:cs typeface="Times New Roman" panose="02020603050405020304" pitchFamily="18" charset="0"/>
              </a:rPr>
              <a:t>Creating, Updating and Deleing documents</a:t>
            </a:r>
          </a:p>
          <a:p>
            <a:pPr algn="ctr"/>
            <a:r>
              <a:rPr lang="en-IN" sz="2400" dirty="0">
                <a:cs typeface="Times New Roman" panose="02020603050405020304" pitchFamily="18" charset="0"/>
              </a:rPr>
              <a:t> &amp; Querying</a:t>
            </a:r>
          </a:p>
        </p:txBody>
      </p:sp>
      <p:pic>
        <p:nvPicPr>
          <p:cNvPr id="12" name="Picture 11">
            <a:extLst>
              <a:ext uri="{FF2B5EF4-FFF2-40B4-BE49-F238E27FC236}">
                <a16:creationId xmlns:a16="http://schemas.microsoft.com/office/drawing/2014/main" xmlns="" id="{CD9F81C6-B88F-4094-9B18-44FD1C77B7A2}"/>
              </a:ext>
            </a:extLst>
          </p:cNvPr>
          <p:cNvPicPr>
            <a:picLocks noChangeAspect="1"/>
          </p:cNvPicPr>
          <p:nvPr/>
        </p:nvPicPr>
        <p:blipFill>
          <a:blip r:embed="rId3"/>
          <a:stretch>
            <a:fillRect/>
          </a:stretch>
        </p:blipFill>
        <p:spPr>
          <a:xfrm>
            <a:off x="0" y="-27448"/>
            <a:ext cx="1384300" cy="812800"/>
          </a:xfrm>
          <a:prstGeom prst="rect">
            <a:avLst/>
          </a:prstGeom>
        </p:spPr>
      </p:pic>
    </p:spTree>
    <p:extLst>
      <p:ext uri="{BB962C8B-B14F-4D97-AF65-F5344CB8AC3E}">
        <p14:creationId xmlns:p14="http://schemas.microsoft.com/office/powerpoint/2010/main" val="169012070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33400"/>
            <a:ext cx="8229600" cy="1143000"/>
          </a:xfrm>
        </p:spPr>
        <p:txBody>
          <a:bodyPr>
            <a:normAutofit/>
          </a:bodyPr>
          <a:lstStyle/>
          <a:p>
            <a:r>
              <a:rPr lang="en-US" sz="2200" b="1" dirty="0"/>
              <a:t>Update</a:t>
            </a:r>
          </a:p>
        </p:txBody>
      </p:sp>
      <p:sp>
        <p:nvSpPr>
          <p:cNvPr id="4" name="Slide Number Placeholder 3"/>
          <p:cNvSpPr>
            <a:spLocks noGrp="1"/>
          </p:cNvSpPr>
          <p:nvPr>
            <p:ph type="sldNum" sz="quarter" idx="12"/>
          </p:nvPr>
        </p:nvSpPr>
        <p:spPr/>
        <p:txBody>
          <a:bodyPr/>
          <a:lstStyle/>
          <a:p>
            <a:fld id="{EBFB1032-EA64-7144-B003-9BCC9D94B503}" type="slidenum">
              <a:rPr lang="en-US" smtClean="0"/>
              <a:pPr/>
              <a:t>84</a:t>
            </a:fld>
            <a:endParaRPr lang="en-US" dirty="0"/>
          </a:p>
        </p:txBody>
      </p:sp>
      <p:pic>
        <p:nvPicPr>
          <p:cNvPr id="5" name="Picture 4"/>
          <p:cNvPicPr>
            <a:picLocks noChangeAspect="1"/>
          </p:cNvPicPr>
          <p:nvPr/>
        </p:nvPicPr>
        <p:blipFill>
          <a:blip r:embed="rId2" cstate="print"/>
          <a:stretch>
            <a:fillRect/>
          </a:stretch>
        </p:blipFill>
        <p:spPr>
          <a:xfrm>
            <a:off x="1280160" y="1869440"/>
            <a:ext cx="6380480" cy="1595120"/>
          </a:xfrm>
          <a:prstGeom prst="rect">
            <a:avLst/>
          </a:prstGeom>
        </p:spPr>
      </p:pic>
      <p:pic>
        <p:nvPicPr>
          <p:cNvPr id="6" name="Picture 5"/>
          <p:cNvPicPr>
            <a:picLocks noChangeAspect="1"/>
          </p:cNvPicPr>
          <p:nvPr/>
        </p:nvPicPr>
        <p:blipFill>
          <a:blip r:embed="rId3" cstate="print"/>
          <a:stretch>
            <a:fillRect/>
          </a:stretch>
        </p:blipFill>
        <p:spPr>
          <a:xfrm>
            <a:off x="900113" y="4419600"/>
            <a:ext cx="6553200" cy="1310640"/>
          </a:xfrm>
          <a:prstGeom prst="rect">
            <a:avLst/>
          </a:prstGeom>
        </p:spPr>
      </p:pic>
      <p:cxnSp>
        <p:nvCxnSpPr>
          <p:cNvPr id="7" name="Straight Arrow Connector 6"/>
          <p:cNvCxnSpPr/>
          <p:nvPr/>
        </p:nvCxnSpPr>
        <p:spPr>
          <a:xfrm flipH="1" flipV="1">
            <a:off x="2773680" y="3129280"/>
            <a:ext cx="792480" cy="264160"/>
          </a:xfrm>
          <a:prstGeom prst="straightConnector1">
            <a:avLst/>
          </a:prstGeom>
          <a:ln>
            <a:solidFill>
              <a:srgbClr val="800000"/>
            </a:solidFill>
            <a:tailEnd type="arrow"/>
          </a:ln>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2072640" y="3376394"/>
            <a:ext cx="5105316" cy="338554"/>
          </a:xfrm>
          <a:prstGeom prst="rect">
            <a:avLst/>
          </a:prstGeom>
          <a:noFill/>
        </p:spPr>
        <p:txBody>
          <a:bodyPr wrap="none" rtlCol="0">
            <a:spAutoFit/>
          </a:bodyPr>
          <a:lstStyle/>
          <a:p>
            <a:r>
              <a:rPr lang="en-US" sz="1600" dirty="0">
                <a:solidFill>
                  <a:srgbClr val="FF6600"/>
                </a:solidFill>
              </a:rPr>
              <a:t>Otherwise, it will update only the 1</a:t>
            </a:r>
            <a:r>
              <a:rPr lang="en-US" sz="1600" baseline="30000" dirty="0">
                <a:solidFill>
                  <a:srgbClr val="FF6600"/>
                </a:solidFill>
              </a:rPr>
              <a:t>st</a:t>
            </a:r>
            <a:r>
              <a:rPr lang="en-US" sz="1600" dirty="0">
                <a:solidFill>
                  <a:srgbClr val="FF6600"/>
                </a:solidFill>
              </a:rPr>
              <a:t> matching document</a:t>
            </a:r>
          </a:p>
        </p:txBody>
      </p:sp>
      <p:sp>
        <p:nvSpPr>
          <p:cNvPr id="11" name="TextBox 10"/>
          <p:cNvSpPr txBox="1"/>
          <p:nvPr/>
        </p:nvSpPr>
        <p:spPr>
          <a:xfrm>
            <a:off x="369506" y="4124948"/>
            <a:ext cx="2404174" cy="369332"/>
          </a:xfrm>
          <a:prstGeom prst="rect">
            <a:avLst/>
          </a:prstGeom>
          <a:noFill/>
        </p:spPr>
        <p:txBody>
          <a:bodyPr wrap="none" rtlCol="0">
            <a:spAutoFit/>
          </a:bodyPr>
          <a:lstStyle/>
          <a:p>
            <a:r>
              <a:rPr lang="en-US" b="1" dirty="0">
                <a:solidFill>
                  <a:srgbClr val="800000"/>
                </a:solidFill>
              </a:rPr>
              <a:t>Equivalent to in SQL:</a:t>
            </a:r>
          </a:p>
        </p:txBody>
      </p:sp>
      <p:sp>
        <p:nvSpPr>
          <p:cNvPr id="3" name="Date Placeholder 2">
            <a:extLst>
              <a:ext uri="{FF2B5EF4-FFF2-40B4-BE49-F238E27FC236}">
                <a16:creationId xmlns:a16="http://schemas.microsoft.com/office/drawing/2014/main" xmlns="" id="{FFDDEF7F-CA10-4586-84BE-B1EC4748A9E4}"/>
              </a:ext>
            </a:extLst>
          </p:cNvPr>
          <p:cNvSpPr>
            <a:spLocks noGrp="1"/>
          </p:cNvSpPr>
          <p:nvPr>
            <p:ph type="dt" sz="half" idx="10"/>
          </p:nvPr>
        </p:nvSpPr>
        <p:spPr/>
        <p:txBody>
          <a:bodyPr/>
          <a:lstStyle/>
          <a:p>
            <a:fld id="{10C49DEA-7DBE-44AF-9563-F3F2C72F5109}" type="datetime1">
              <a:rPr lang="en-US" smtClean="0"/>
              <a:pPr/>
              <a:t>09/05/22</a:t>
            </a:fld>
            <a:endParaRPr lang="en-US" dirty="0"/>
          </a:p>
        </p:txBody>
      </p:sp>
      <p:sp>
        <p:nvSpPr>
          <p:cNvPr id="9" name="Footer Placeholder 8">
            <a:extLst>
              <a:ext uri="{FF2B5EF4-FFF2-40B4-BE49-F238E27FC236}">
                <a16:creationId xmlns:a16="http://schemas.microsoft.com/office/drawing/2014/main" xmlns="" id="{04562CF1-876E-4FA0-929E-245B303D9E74}"/>
              </a:ext>
            </a:extLst>
          </p:cNvPr>
          <p:cNvSpPr>
            <a:spLocks noGrp="1"/>
          </p:cNvSpPr>
          <p:nvPr>
            <p:ph type="ftr" sz="quarter" idx="11"/>
          </p:nvPr>
        </p:nvSpPr>
        <p:spPr/>
        <p:txBody>
          <a:bodyPr/>
          <a:lstStyle/>
          <a:p>
            <a:r>
              <a:rPr lang="en-US"/>
              <a:t>Mr. SOVERS SINGH BISHT                  UNIT 05</a:t>
            </a:r>
            <a:endParaRPr lang="en-US" dirty="0"/>
          </a:p>
        </p:txBody>
      </p:sp>
      <p:sp>
        <p:nvSpPr>
          <p:cNvPr id="12" name="Title 1">
            <a:extLst>
              <a:ext uri="{FF2B5EF4-FFF2-40B4-BE49-F238E27FC236}">
                <a16:creationId xmlns:a16="http://schemas.microsoft.com/office/drawing/2014/main" xmlns="" id="{86447D7A-BCD3-4736-87EF-28C7822734BE}"/>
              </a:ext>
            </a:extLst>
          </p:cNvPr>
          <p:cNvSpPr txBox="1">
            <a:spLocks/>
          </p:cNvSpPr>
          <p:nvPr/>
        </p:nvSpPr>
        <p:spPr>
          <a:xfrm>
            <a:off x="1374058"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dirty="0">
                <a:cs typeface="Times New Roman" panose="02020603050405020304" pitchFamily="18" charset="0"/>
              </a:rPr>
              <a:t>Creating, Updating and Deleing documents</a:t>
            </a:r>
          </a:p>
          <a:p>
            <a:pPr algn="ctr"/>
            <a:r>
              <a:rPr lang="en-IN" sz="2400" dirty="0">
                <a:cs typeface="Times New Roman" panose="02020603050405020304" pitchFamily="18" charset="0"/>
              </a:rPr>
              <a:t> &amp; Querying</a:t>
            </a:r>
          </a:p>
        </p:txBody>
      </p:sp>
      <p:pic>
        <p:nvPicPr>
          <p:cNvPr id="13" name="Picture 12">
            <a:extLst>
              <a:ext uri="{FF2B5EF4-FFF2-40B4-BE49-F238E27FC236}">
                <a16:creationId xmlns:a16="http://schemas.microsoft.com/office/drawing/2014/main" xmlns="" id="{E761D2FF-E063-4AED-A36A-F4DDE3106AE8}"/>
              </a:ext>
            </a:extLst>
          </p:cNvPr>
          <p:cNvPicPr>
            <a:picLocks noChangeAspect="1"/>
          </p:cNvPicPr>
          <p:nvPr/>
        </p:nvPicPr>
        <p:blipFill>
          <a:blip r:embed="rId4"/>
          <a:stretch>
            <a:fillRect/>
          </a:stretch>
        </p:blipFill>
        <p:spPr>
          <a:xfrm>
            <a:off x="0" y="-27448"/>
            <a:ext cx="1384300" cy="812800"/>
          </a:xfrm>
          <a:prstGeom prst="rect">
            <a:avLst/>
          </a:prstGeom>
        </p:spPr>
      </p:pic>
    </p:spTree>
    <p:extLst>
      <p:ext uri="{BB962C8B-B14F-4D97-AF65-F5344CB8AC3E}">
        <p14:creationId xmlns:p14="http://schemas.microsoft.com/office/powerpoint/2010/main" val="16891900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9600" cy="1143000"/>
          </a:xfrm>
        </p:spPr>
        <p:txBody>
          <a:bodyPr>
            <a:normAutofit/>
          </a:bodyPr>
          <a:lstStyle/>
          <a:p>
            <a:r>
              <a:rPr lang="en-US" sz="2200" b="1" dirty="0"/>
              <a:t>Update (Cont’d)</a:t>
            </a:r>
          </a:p>
        </p:txBody>
      </p:sp>
      <p:sp>
        <p:nvSpPr>
          <p:cNvPr id="4" name="Slide Number Placeholder 3"/>
          <p:cNvSpPr>
            <a:spLocks noGrp="1"/>
          </p:cNvSpPr>
          <p:nvPr>
            <p:ph type="sldNum" sz="quarter" idx="12"/>
          </p:nvPr>
        </p:nvSpPr>
        <p:spPr/>
        <p:txBody>
          <a:bodyPr/>
          <a:lstStyle/>
          <a:p>
            <a:fld id="{EBFB1032-EA64-7144-B003-9BCC9D94B503}" type="slidenum">
              <a:rPr lang="en-US" smtClean="0"/>
              <a:pPr/>
              <a:t>85</a:t>
            </a:fld>
            <a:endParaRPr lang="en-US" dirty="0"/>
          </a:p>
        </p:txBody>
      </p:sp>
      <p:pic>
        <p:nvPicPr>
          <p:cNvPr id="5" name="Picture 4" descr="Screen Shot 2015-03-13 at 3.15.04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27250" y="1805193"/>
            <a:ext cx="5651500" cy="1855993"/>
          </a:xfrm>
          <a:prstGeom prst="rect">
            <a:avLst/>
          </a:prstGeom>
          <a:noFill/>
          <a:ln>
            <a:solidFill>
              <a:schemeClr val="tx1"/>
            </a:solidFill>
          </a:ln>
        </p:spPr>
      </p:pic>
      <p:pic>
        <p:nvPicPr>
          <p:cNvPr id="6" name="Picture 5" descr="Screen Shot 2015-03-13 at 3.15.4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599" y="4094480"/>
            <a:ext cx="7833361" cy="927260"/>
          </a:xfrm>
          <a:prstGeom prst="rect">
            <a:avLst/>
          </a:prstGeom>
        </p:spPr>
      </p:pic>
      <p:cxnSp>
        <p:nvCxnSpPr>
          <p:cNvPr id="8" name="Straight Arrow Connector 7"/>
          <p:cNvCxnSpPr/>
          <p:nvPr/>
        </p:nvCxnSpPr>
        <p:spPr>
          <a:xfrm flipV="1">
            <a:off x="1625600" y="2509520"/>
            <a:ext cx="1076960" cy="26416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a:off x="1625600" y="2773680"/>
            <a:ext cx="1076960" cy="3556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721360" y="2481292"/>
            <a:ext cx="1087120" cy="584776"/>
          </a:xfrm>
          <a:prstGeom prst="rect">
            <a:avLst/>
          </a:prstGeom>
          <a:noFill/>
        </p:spPr>
        <p:txBody>
          <a:bodyPr wrap="square" rtlCol="0">
            <a:spAutoFit/>
          </a:bodyPr>
          <a:lstStyle/>
          <a:p>
            <a:pPr algn="ctr"/>
            <a:r>
              <a:rPr lang="en-US" sz="1600" dirty="0">
                <a:solidFill>
                  <a:srgbClr val="FF6600"/>
                </a:solidFill>
              </a:rPr>
              <a:t>Two operators</a:t>
            </a:r>
          </a:p>
        </p:txBody>
      </p:sp>
      <p:sp>
        <p:nvSpPr>
          <p:cNvPr id="3" name="Date Placeholder 2">
            <a:extLst>
              <a:ext uri="{FF2B5EF4-FFF2-40B4-BE49-F238E27FC236}">
                <a16:creationId xmlns:a16="http://schemas.microsoft.com/office/drawing/2014/main" xmlns="" id="{E5E62FC3-46D9-49D3-859F-D54807C2E2FF}"/>
              </a:ext>
            </a:extLst>
          </p:cNvPr>
          <p:cNvSpPr>
            <a:spLocks noGrp="1"/>
          </p:cNvSpPr>
          <p:nvPr>
            <p:ph type="dt" sz="half" idx="10"/>
          </p:nvPr>
        </p:nvSpPr>
        <p:spPr/>
        <p:txBody>
          <a:bodyPr/>
          <a:lstStyle/>
          <a:p>
            <a:fld id="{3F480972-412B-44B0-A938-3F923D94B2D2}" type="datetime1">
              <a:rPr lang="en-US" smtClean="0"/>
              <a:pPr/>
              <a:t>09/05/22</a:t>
            </a:fld>
            <a:endParaRPr lang="en-US" dirty="0"/>
          </a:p>
        </p:txBody>
      </p:sp>
      <p:sp>
        <p:nvSpPr>
          <p:cNvPr id="7" name="Footer Placeholder 6">
            <a:extLst>
              <a:ext uri="{FF2B5EF4-FFF2-40B4-BE49-F238E27FC236}">
                <a16:creationId xmlns:a16="http://schemas.microsoft.com/office/drawing/2014/main" xmlns="" id="{4DCF6A16-17BE-419A-8E76-613DADA9C48F}"/>
              </a:ext>
            </a:extLst>
          </p:cNvPr>
          <p:cNvSpPr>
            <a:spLocks noGrp="1"/>
          </p:cNvSpPr>
          <p:nvPr>
            <p:ph type="ftr" sz="quarter" idx="11"/>
          </p:nvPr>
        </p:nvSpPr>
        <p:spPr/>
        <p:txBody>
          <a:bodyPr/>
          <a:lstStyle/>
          <a:p>
            <a:r>
              <a:rPr lang="en-US"/>
              <a:t>Mr. SOVERS SINGH BISHT                  UNIT 05</a:t>
            </a:r>
            <a:endParaRPr lang="en-US" dirty="0"/>
          </a:p>
        </p:txBody>
      </p:sp>
      <p:sp>
        <p:nvSpPr>
          <p:cNvPr id="11" name="Title 1">
            <a:extLst>
              <a:ext uri="{FF2B5EF4-FFF2-40B4-BE49-F238E27FC236}">
                <a16:creationId xmlns:a16="http://schemas.microsoft.com/office/drawing/2014/main" xmlns="" id="{97296559-EB76-4404-9B39-8850CDB756D9}"/>
              </a:ext>
            </a:extLst>
          </p:cNvPr>
          <p:cNvSpPr txBox="1">
            <a:spLocks/>
          </p:cNvSpPr>
          <p:nvPr/>
        </p:nvSpPr>
        <p:spPr>
          <a:xfrm>
            <a:off x="1374058"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dirty="0">
                <a:cs typeface="Times New Roman" panose="02020603050405020304" pitchFamily="18" charset="0"/>
              </a:rPr>
              <a:t>Creating, Updating and Deleing documents</a:t>
            </a:r>
          </a:p>
          <a:p>
            <a:pPr algn="ctr"/>
            <a:r>
              <a:rPr lang="en-IN" sz="2400" dirty="0">
                <a:cs typeface="Times New Roman" panose="02020603050405020304" pitchFamily="18" charset="0"/>
              </a:rPr>
              <a:t> &amp; Querying</a:t>
            </a:r>
          </a:p>
        </p:txBody>
      </p:sp>
      <p:pic>
        <p:nvPicPr>
          <p:cNvPr id="12" name="Picture 11">
            <a:extLst>
              <a:ext uri="{FF2B5EF4-FFF2-40B4-BE49-F238E27FC236}">
                <a16:creationId xmlns:a16="http://schemas.microsoft.com/office/drawing/2014/main" xmlns="" id="{4238F701-1969-42BD-8D4E-08F4851ECE13}"/>
              </a:ext>
            </a:extLst>
          </p:cNvPr>
          <p:cNvPicPr>
            <a:picLocks noChangeAspect="1"/>
          </p:cNvPicPr>
          <p:nvPr/>
        </p:nvPicPr>
        <p:blipFill>
          <a:blip r:embed="rId4"/>
          <a:stretch>
            <a:fillRect/>
          </a:stretch>
        </p:blipFill>
        <p:spPr>
          <a:xfrm>
            <a:off x="0" y="-27448"/>
            <a:ext cx="1384300" cy="812800"/>
          </a:xfrm>
          <a:prstGeom prst="rect">
            <a:avLst/>
          </a:prstGeom>
        </p:spPr>
      </p:pic>
    </p:spTree>
    <p:extLst>
      <p:ext uri="{BB962C8B-B14F-4D97-AF65-F5344CB8AC3E}">
        <p14:creationId xmlns:p14="http://schemas.microsoft.com/office/powerpoint/2010/main" val="191248828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9600" cy="1143000"/>
          </a:xfrm>
        </p:spPr>
        <p:txBody>
          <a:bodyPr>
            <a:normAutofit/>
          </a:bodyPr>
          <a:lstStyle/>
          <a:p>
            <a:r>
              <a:rPr lang="en-US" sz="2200" b="1" dirty="0"/>
              <a:t>Replace a document</a:t>
            </a:r>
          </a:p>
        </p:txBody>
      </p:sp>
      <p:sp>
        <p:nvSpPr>
          <p:cNvPr id="4" name="Slide Number Placeholder 3"/>
          <p:cNvSpPr>
            <a:spLocks noGrp="1"/>
          </p:cNvSpPr>
          <p:nvPr>
            <p:ph type="sldNum" sz="quarter" idx="12"/>
          </p:nvPr>
        </p:nvSpPr>
        <p:spPr/>
        <p:txBody>
          <a:bodyPr/>
          <a:lstStyle/>
          <a:p>
            <a:fld id="{EBFB1032-EA64-7144-B003-9BCC9D94B503}" type="slidenum">
              <a:rPr lang="en-US" smtClean="0"/>
              <a:pPr/>
              <a:t>86</a:t>
            </a:fld>
            <a:endParaRPr lang="en-US" dirty="0"/>
          </a:p>
        </p:txBody>
      </p:sp>
      <p:pic>
        <p:nvPicPr>
          <p:cNvPr id="5" name="Picture 4" descr="Screen Shot 2015-03-13 at 3.18.26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4215" y="2010410"/>
            <a:ext cx="7078345" cy="1880373"/>
          </a:xfrm>
          <a:prstGeom prst="rect">
            <a:avLst/>
          </a:prstGeom>
          <a:ln>
            <a:solidFill>
              <a:schemeClr val="tx1"/>
            </a:solidFill>
          </a:ln>
        </p:spPr>
      </p:pic>
      <p:sp>
        <p:nvSpPr>
          <p:cNvPr id="6" name="TextBox 5"/>
          <p:cNvSpPr txBox="1"/>
          <p:nvPr/>
        </p:nvSpPr>
        <p:spPr>
          <a:xfrm>
            <a:off x="497840" y="4328160"/>
            <a:ext cx="7661072" cy="369332"/>
          </a:xfrm>
          <a:prstGeom prst="rect">
            <a:avLst/>
          </a:prstGeom>
          <a:noFill/>
        </p:spPr>
        <p:txBody>
          <a:bodyPr wrap="none" rtlCol="0">
            <a:spAutoFit/>
          </a:bodyPr>
          <a:lstStyle/>
          <a:p>
            <a:r>
              <a:rPr lang="en-US" dirty="0"/>
              <a:t>For the document having item = “BE10”, replace it with the given document</a:t>
            </a:r>
          </a:p>
        </p:txBody>
      </p:sp>
      <p:cxnSp>
        <p:nvCxnSpPr>
          <p:cNvPr id="7" name="Straight Arrow Connector 6"/>
          <p:cNvCxnSpPr/>
          <p:nvPr/>
        </p:nvCxnSpPr>
        <p:spPr>
          <a:xfrm flipH="1">
            <a:off x="3015226" y="2228645"/>
            <a:ext cx="934064" cy="18845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3949290" y="2010410"/>
            <a:ext cx="1674357" cy="338554"/>
          </a:xfrm>
          <a:prstGeom prst="rect">
            <a:avLst/>
          </a:prstGeom>
          <a:noFill/>
        </p:spPr>
        <p:txBody>
          <a:bodyPr wrap="none" rtlCol="0">
            <a:spAutoFit/>
          </a:bodyPr>
          <a:lstStyle/>
          <a:p>
            <a:r>
              <a:rPr lang="en-US" sz="1600" dirty="0">
                <a:solidFill>
                  <a:srgbClr val="FF6600"/>
                </a:solidFill>
              </a:rPr>
              <a:t>Query Condition</a:t>
            </a:r>
          </a:p>
        </p:txBody>
      </p:sp>
      <p:sp>
        <p:nvSpPr>
          <p:cNvPr id="10" name="TextBox 9"/>
          <p:cNvSpPr txBox="1"/>
          <p:nvPr/>
        </p:nvSpPr>
        <p:spPr>
          <a:xfrm>
            <a:off x="304156" y="2704525"/>
            <a:ext cx="598441" cy="584776"/>
          </a:xfrm>
          <a:prstGeom prst="rect">
            <a:avLst/>
          </a:prstGeom>
          <a:noFill/>
        </p:spPr>
        <p:txBody>
          <a:bodyPr wrap="none" rtlCol="0">
            <a:spAutoFit/>
          </a:bodyPr>
          <a:lstStyle/>
          <a:p>
            <a:r>
              <a:rPr lang="en-US" sz="1600" dirty="0">
                <a:solidFill>
                  <a:srgbClr val="FF6600"/>
                </a:solidFill>
              </a:rPr>
              <a:t>New </a:t>
            </a:r>
          </a:p>
          <a:p>
            <a:r>
              <a:rPr lang="en-US" sz="1600" dirty="0">
                <a:solidFill>
                  <a:srgbClr val="FF6600"/>
                </a:solidFill>
              </a:rPr>
              <a:t>doc</a:t>
            </a:r>
          </a:p>
        </p:txBody>
      </p:sp>
      <p:sp>
        <p:nvSpPr>
          <p:cNvPr id="12" name="Left Brace 11"/>
          <p:cNvSpPr/>
          <p:nvPr/>
        </p:nvSpPr>
        <p:spPr>
          <a:xfrm>
            <a:off x="900113" y="2564581"/>
            <a:ext cx="214671" cy="991419"/>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 name="Date Placeholder 2">
            <a:extLst>
              <a:ext uri="{FF2B5EF4-FFF2-40B4-BE49-F238E27FC236}">
                <a16:creationId xmlns:a16="http://schemas.microsoft.com/office/drawing/2014/main" xmlns="" id="{C3FF34A5-1920-4710-8897-BB17A42E24F9}"/>
              </a:ext>
            </a:extLst>
          </p:cNvPr>
          <p:cNvSpPr>
            <a:spLocks noGrp="1"/>
          </p:cNvSpPr>
          <p:nvPr>
            <p:ph type="dt" sz="half" idx="10"/>
          </p:nvPr>
        </p:nvSpPr>
        <p:spPr/>
        <p:txBody>
          <a:bodyPr/>
          <a:lstStyle/>
          <a:p>
            <a:fld id="{8FB06E81-6548-4CAA-8D47-D4F4F190D705}" type="datetime1">
              <a:rPr lang="en-US" smtClean="0"/>
              <a:pPr/>
              <a:t>09/05/22</a:t>
            </a:fld>
            <a:endParaRPr lang="en-US" dirty="0"/>
          </a:p>
        </p:txBody>
      </p:sp>
      <p:sp>
        <p:nvSpPr>
          <p:cNvPr id="9" name="Footer Placeholder 8">
            <a:extLst>
              <a:ext uri="{FF2B5EF4-FFF2-40B4-BE49-F238E27FC236}">
                <a16:creationId xmlns:a16="http://schemas.microsoft.com/office/drawing/2014/main" xmlns="" id="{A37808CE-4AD6-4F6F-B8AD-CF9537021409}"/>
              </a:ext>
            </a:extLst>
          </p:cNvPr>
          <p:cNvSpPr>
            <a:spLocks noGrp="1"/>
          </p:cNvSpPr>
          <p:nvPr>
            <p:ph type="ftr" sz="quarter" idx="11"/>
          </p:nvPr>
        </p:nvSpPr>
        <p:spPr/>
        <p:txBody>
          <a:bodyPr/>
          <a:lstStyle/>
          <a:p>
            <a:r>
              <a:rPr lang="en-US"/>
              <a:t>Mr. SOVERS SINGH BISHT                  UNIT 05</a:t>
            </a:r>
            <a:endParaRPr lang="en-US" dirty="0"/>
          </a:p>
        </p:txBody>
      </p:sp>
      <p:sp>
        <p:nvSpPr>
          <p:cNvPr id="13" name="Title 1">
            <a:extLst>
              <a:ext uri="{FF2B5EF4-FFF2-40B4-BE49-F238E27FC236}">
                <a16:creationId xmlns:a16="http://schemas.microsoft.com/office/drawing/2014/main" xmlns="" id="{8B4C77F5-B889-43E1-A862-B2BFD8535054}"/>
              </a:ext>
            </a:extLst>
          </p:cNvPr>
          <p:cNvSpPr txBox="1">
            <a:spLocks/>
          </p:cNvSpPr>
          <p:nvPr/>
        </p:nvSpPr>
        <p:spPr>
          <a:xfrm>
            <a:off x="1374058"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dirty="0">
                <a:cs typeface="Times New Roman" panose="02020603050405020304" pitchFamily="18" charset="0"/>
              </a:rPr>
              <a:t>Creating, Updating and Deleing documents</a:t>
            </a:r>
          </a:p>
          <a:p>
            <a:pPr algn="ctr"/>
            <a:r>
              <a:rPr lang="en-IN" sz="2400" dirty="0">
                <a:cs typeface="Times New Roman" panose="02020603050405020304" pitchFamily="18" charset="0"/>
              </a:rPr>
              <a:t> &amp; Querying</a:t>
            </a:r>
          </a:p>
        </p:txBody>
      </p:sp>
      <p:pic>
        <p:nvPicPr>
          <p:cNvPr id="14" name="Picture 13">
            <a:extLst>
              <a:ext uri="{FF2B5EF4-FFF2-40B4-BE49-F238E27FC236}">
                <a16:creationId xmlns:a16="http://schemas.microsoft.com/office/drawing/2014/main" xmlns="" id="{D9B56268-7349-4D46-9D92-A2CC035AD92F}"/>
              </a:ext>
            </a:extLst>
          </p:cNvPr>
          <p:cNvPicPr>
            <a:picLocks noChangeAspect="1"/>
          </p:cNvPicPr>
          <p:nvPr/>
        </p:nvPicPr>
        <p:blipFill>
          <a:blip r:embed="rId3"/>
          <a:stretch>
            <a:fillRect/>
          </a:stretch>
        </p:blipFill>
        <p:spPr>
          <a:xfrm>
            <a:off x="0" y="-27448"/>
            <a:ext cx="1384300" cy="812800"/>
          </a:xfrm>
          <a:prstGeom prst="rect">
            <a:avLst/>
          </a:prstGeom>
        </p:spPr>
      </p:pic>
    </p:spTree>
    <p:extLst>
      <p:ext uri="{BB962C8B-B14F-4D97-AF65-F5344CB8AC3E}">
        <p14:creationId xmlns:p14="http://schemas.microsoft.com/office/powerpoint/2010/main" val="97186674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9600" cy="1143000"/>
          </a:xfrm>
        </p:spPr>
        <p:txBody>
          <a:bodyPr>
            <a:normAutofit/>
          </a:bodyPr>
          <a:lstStyle/>
          <a:p>
            <a:r>
              <a:rPr lang="en-US" sz="2200" b="1" dirty="0"/>
              <a:t>Insert or Replace</a:t>
            </a:r>
          </a:p>
        </p:txBody>
      </p:sp>
      <p:sp>
        <p:nvSpPr>
          <p:cNvPr id="4" name="Slide Number Placeholder 3"/>
          <p:cNvSpPr>
            <a:spLocks noGrp="1"/>
          </p:cNvSpPr>
          <p:nvPr>
            <p:ph type="sldNum" sz="quarter" idx="12"/>
          </p:nvPr>
        </p:nvSpPr>
        <p:spPr/>
        <p:txBody>
          <a:bodyPr/>
          <a:lstStyle/>
          <a:p>
            <a:fld id="{EBFB1032-EA64-7144-B003-9BCC9D94B503}" type="slidenum">
              <a:rPr lang="en-US" smtClean="0"/>
              <a:pPr/>
              <a:t>87</a:t>
            </a:fld>
            <a:endParaRPr lang="en-US" dirty="0"/>
          </a:p>
        </p:txBody>
      </p:sp>
      <p:pic>
        <p:nvPicPr>
          <p:cNvPr id="5" name="Picture 4" descr="Screen Shot 2015-03-13 at 3.20.21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0113" y="1776730"/>
            <a:ext cx="7200900" cy="2281583"/>
          </a:xfrm>
          <a:prstGeom prst="rect">
            <a:avLst/>
          </a:prstGeom>
          <a:ln>
            <a:solidFill>
              <a:schemeClr val="tx1"/>
            </a:solidFill>
          </a:ln>
        </p:spPr>
      </p:pic>
      <p:sp>
        <p:nvSpPr>
          <p:cNvPr id="6" name="TextBox 5"/>
          <p:cNvSpPr txBox="1"/>
          <p:nvPr/>
        </p:nvSpPr>
        <p:spPr>
          <a:xfrm>
            <a:off x="623356" y="4888914"/>
            <a:ext cx="7135287" cy="646331"/>
          </a:xfrm>
          <a:prstGeom prst="rect">
            <a:avLst/>
          </a:prstGeom>
          <a:noFill/>
        </p:spPr>
        <p:txBody>
          <a:bodyPr wrap="none" rtlCol="0">
            <a:spAutoFit/>
          </a:bodyPr>
          <a:lstStyle/>
          <a:p>
            <a:r>
              <a:rPr lang="en-US" dirty="0"/>
              <a:t>If the document having item = “TBD1” is in the DB, it will be replaced</a:t>
            </a:r>
          </a:p>
          <a:p>
            <a:r>
              <a:rPr lang="en-US" dirty="0"/>
              <a:t>Otherwise, it will be inserted.</a:t>
            </a:r>
          </a:p>
        </p:txBody>
      </p:sp>
      <p:cxnSp>
        <p:nvCxnSpPr>
          <p:cNvPr id="7" name="Straight Arrow Connector 6"/>
          <p:cNvCxnSpPr>
            <a:stCxn id="8" idx="0"/>
          </p:cNvCxnSpPr>
          <p:nvPr/>
        </p:nvCxnSpPr>
        <p:spPr>
          <a:xfrm flipH="1" flipV="1">
            <a:off x="2123446" y="3799841"/>
            <a:ext cx="1823221" cy="459738"/>
          </a:xfrm>
          <a:prstGeom prst="straightConnector1">
            <a:avLst/>
          </a:prstGeom>
          <a:ln>
            <a:solidFill>
              <a:srgbClr val="800000"/>
            </a:solidFill>
            <a:tailEnd type="arrow"/>
          </a:ln>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3078480" y="4259579"/>
            <a:ext cx="1736373" cy="338554"/>
          </a:xfrm>
          <a:prstGeom prst="rect">
            <a:avLst/>
          </a:prstGeom>
          <a:noFill/>
        </p:spPr>
        <p:txBody>
          <a:bodyPr wrap="none" rtlCol="0">
            <a:spAutoFit/>
          </a:bodyPr>
          <a:lstStyle/>
          <a:p>
            <a:r>
              <a:rPr lang="en-US" sz="1600" dirty="0">
                <a:solidFill>
                  <a:srgbClr val="FF6600"/>
                </a:solidFill>
              </a:rPr>
              <a:t>The </a:t>
            </a:r>
            <a:r>
              <a:rPr lang="en-US" sz="1600" b="1" i="1" dirty="0" err="1">
                <a:solidFill>
                  <a:srgbClr val="FF0000"/>
                </a:solidFill>
              </a:rPr>
              <a:t>upsert</a:t>
            </a:r>
            <a:r>
              <a:rPr lang="en-US" sz="1600" dirty="0">
                <a:solidFill>
                  <a:srgbClr val="FF0000"/>
                </a:solidFill>
              </a:rPr>
              <a:t> </a:t>
            </a:r>
            <a:r>
              <a:rPr lang="en-US" sz="1600" dirty="0">
                <a:solidFill>
                  <a:srgbClr val="FF6600"/>
                </a:solidFill>
              </a:rPr>
              <a:t>option</a:t>
            </a:r>
          </a:p>
        </p:txBody>
      </p:sp>
      <p:sp>
        <p:nvSpPr>
          <p:cNvPr id="3" name="Date Placeholder 2">
            <a:extLst>
              <a:ext uri="{FF2B5EF4-FFF2-40B4-BE49-F238E27FC236}">
                <a16:creationId xmlns:a16="http://schemas.microsoft.com/office/drawing/2014/main" xmlns="" id="{0F3DC01D-3852-4C22-A57B-1E7D2F392B8B}"/>
              </a:ext>
            </a:extLst>
          </p:cNvPr>
          <p:cNvSpPr>
            <a:spLocks noGrp="1"/>
          </p:cNvSpPr>
          <p:nvPr>
            <p:ph type="dt" sz="half" idx="10"/>
          </p:nvPr>
        </p:nvSpPr>
        <p:spPr/>
        <p:txBody>
          <a:bodyPr/>
          <a:lstStyle/>
          <a:p>
            <a:fld id="{3AA0EEF8-A965-4329-AAC1-A7A165E69A70}" type="datetime1">
              <a:rPr lang="en-US" smtClean="0"/>
              <a:pPr/>
              <a:t>09/05/22</a:t>
            </a:fld>
            <a:endParaRPr lang="en-US" dirty="0"/>
          </a:p>
        </p:txBody>
      </p:sp>
      <p:sp>
        <p:nvSpPr>
          <p:cNvPr id="9" name="Footer Placeholder 8">
            <a:extLst>
              <a:ext uri="{FF2B5EF4-FFF2-40B4-BE49-F238E27FC236}">
                <a16:creationId xmlns:a16="http://schemas.microsoft.com/office/drawing/2014/main" xmlns="" id="{8C6A7B6F-2530-45F7-BBF7-1ECA89644489}"/>
              </a:ext>
            </a:extLst>
          </p:cNvPr>
          <p:cNvSpPr>
            <a:spLocks noGrp="1"/>
          </p:cNvSpPr>
          <p:nvPr>
            <p:ph type="ftr" sz="quarter" idx="11"/>
          </p:nvPr>
        </p:nvSpPr>
        <p:spPr/>
        <p:txBody>
          <a:bodyPr/>
          <a:lstStyle/>
          <a:p>
            <a:r>
              <a:rPr lang="en-US"/>
              <a:t>Mr. SOVERS SINGH BISHT                  UNIT 05</a:t>
            </a:r>
            <a:endParaRPr lang="en-US" dirty="0"/>
          </a:p>
        </p:txBody>
      </p:sp>
      <p:sp>
        <p:nvSpPr>
          <p:cNvPr id="10" name="Title 1">
            <a:extLst>
              <a:ext uri="{FF2B5EF4-FFF2-40B4-BE49-F238E27FC236}">
                <a16:creationId xmlns:a16="http://schemas.microsoft.com/office/drawing/2014/main" xmlns="" id="{DA68481B-9903-4960-8709-2C0ADEB45726}"/>
              </a:ext>
            </a:extLst>
          </p:cNvPr>
          <p:cNvSpPr txBox="1">
            <a:spLocks/>
          </p:cNvSpPr>
          <p:nvPr/>
        </p:nvSpPr>
        <p:spPr>
          <a:xfrm>
            <a:off x="1374058"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dirty="0">
                <a:cs typeface="Times New Roman" panose="02020603050405020304" pitchFamily="18" charset="0"/>
              </a:rPr>
              <a:t>Creating, Updating and Deleing documents</a:t>
            </a:r>
          </a:p>
          <a:p>
            <a:pPr algn="ctr"/>
            <a:r>
              <a:rPr lang="en-IN" sz="2400" dirty="0">
                <a:cs typeface="Times New Roman" panose="02020603050405020304" pitchFamily="18" charset="0"/>
              </a:rPr>
              <a:t> &amp; Querying</a:t>
            </a:r>
          </a:p>
        </p:txBody>
      </p:sp>
      <p:pic>
        <p:nvPicPr>
          <p:cNvPr id="11" name="Picture 10">
            <a:extLst>
              <a:ext uri="{FF2B5EF4-FFF2-40B4-BE49-F238E27FC236}">
                <a16:creationId xmlns:a16="http://schemas.microsoft.com/office/drawing/2014/main" xmlns="" id="{018FCC62-DC4A-45B4-8414-E374A88CAFB0}"/>
              </a:ext>
            </a:extLst>
          </p:cNvPr>
          <p:cNvPicPr>
            <a:picLocks noChangeAspect="1"/>
          </p:cNvPicPr>
          <p:nvPr/>
        </p:nvPicPr>
        <p:blipFill>
          <a:blip r:embed="rId3"/>
          <a:stretch>
            <a:fillRect/>
          </a:stretch>
        </p:blipFill>
        <p:spPr>
          <a:xfrm>
            <a:off x="0" y="-27448"/>
            <a:ext cx="1384300" cy="812800"/>
          </a:xfrm>
          <a:prstGeom prst="rect">
            <a:avLst/>
          </a:prstGeom>
        </p:spPr>
      </p:pic>
    </p:spTree>
    <p:extLst>
      <p:ext uri="{BB962C8B-B14F-4D97-AF65-F5344CB8AC3E}">
        <p14:creationId xmlns:p14="http://schemas.microsoft.com/office/powerpoint/2010/main" val="132985070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8A9BD3D-F78F-4F9F-9BC2-7407616CFA9F}"/>
              </a:ext>
            </a:extLst>
          </p:cNvPr>
          <p:cNvSpPr>
            <a:spLocks noGrp="1"/>
          </p:cNvSpPr>
          <p:nvPr>
            <p:ph type="title"/>
          </p:nvPr>
        </p:nvSpPr>
        <p:spPr/>
        <p:txBody>
          <a:bodyPr/>
          <a:lstStyle/>
          <a:p>
            <a:endParaRPr lang="en-IN"/>
          </a:p>
        </p:txBody>
      </p:sp>
      <p:pic>
        <p:nvPicPr>
          <p:cNvPr id="7" name="Content Placeholder 6">
            <a:extLst>
              <a:ext uri="{FF2B5EF4-FFF2-40B4-BE49-F238E27FC236}">
                <a16:creationId xmlns:a16="http://schemas.microsoft.com/office/drawing/2014/main" xmlns="" id="{CCC45E2A-A97E-4FBF-B6D9-B9998513C8DD}"/>
              </a:ext>
            </a:extLst>
          </p:cNvPr>
          <p:cNvPicPr>
            <a:picLocks noGrp="1" noChangeAspect="1"/>
          </p:cNvPicPr>
          <p:nvPr>
            <p:ph idx="1"/>
          </p:nvPr>
        </p:nvPicPr>
        <p:blipFill rotWithShape="1">
          <a:blip r:embed="rId2"/>
          <a:srcRect l="30901" t="22828" r="30613" b="8144"/>
          <a:stretch/>
        </p:blipFill>
        <p:spPr>
          <a:xfrm>
            <a:off x="0" y="457200"/>
            <a:ext cx="9067800" cy="6400799"/>
          </a:xfrm>
          <a:prstGeom prst="rect">
            <a:avLst/>
          </a:prstGeom>
        </p:spPr>
      </p:pic>
      <p:sp>
        <p:nvSpPr>
          <p:cNvPr id="4" name="Date Placeholder 3">
            <a:extLst>
              <a:ext uri="{FF2B5EF4-FFF2-40B4-BE49-F238E27FC236}">
                <a16:creationId xmlns:a16="http://schemas.microsoft.com/office/drawing/2014/main" xmlns="" id="{BF410B0F-8FCA-44C8-B540-05ADD28C806E}"/>
              </a:ext>
            </a:extLst>
          </p:cNvPr>
          <p:cNvSpPr>
            <a:spLocks noGrp="1"/>
          </p:cNvSpPr>
          <p:nvPr>
            <p:ph type="dt" sz="half" idx="10"/>
          </p:nvPr>
        </p:nvSpPr>
        <p:spPr/>
        <p:txBody>
          <a:bodyPr/>
          <a:lstStyle/>
          <a:p>
            <a:fld id="{68DCFE06-9BBB-4353-8F06-B44D4FE976CF}" type="datetime1">
              <a:rPr lang="en-US" smtClean="0"/>
              <a:pPr/>
              <a:t>09/05/22</a:t>
            </a:fld>
            <a:endParaRPr lang="en-US" dirty="0"/>
          </a:p>
        </p:txBody>
      </p:sp>
      <p:sp>
        <p:nvSpPr>
          <p:cNvPr id="5" name="Footer Placeholder 4">
            <a:extLst>
              <a:ext uri="{FF2B5EF4-FFF2-40B4-BE49-F238E27FC236}">
                <a16:creationId xmlns:a16="http://schemas.microsoft.com/office/drawing/2014/main" xmlns="" id="{460F740A-7FD1-4AC0-BB6C-2E556B2CE365}"/>
              </a:ext>
            </a:extLst>
          </p:cNvPr>
          <p:cNvSpPr>
            <a:spLocks noGrp="1"/>
          </p:cNvSpPr>
          <p:nvPr>
            <p:ph type="ftr" sz="quarter" idx="11"/>
          </p:nvPr>
        </p:nvSpPr>
        <p:spPr/>
        <p:txBody>
          <a:bodyPr/>
          <a:lstStyle/>
          <a:p>
            <a:r>
              <a:rPr lang="en-US"/>
              <a:t>Mr. SOVERS SINGH BISHT                  UNIT 05</a:t>
            </a:r>
            <a:endParaRPr lang="en-US" dirty="0"/>
          </a:p>
        </p:txBody>
      </p:sp>
      <p:sp>
        <p:nvSpPr>
          <p:cNvPr id="6" name="Slide Number Placeholder 5">
            <a:extLst>
              <a:ext uri="{FF2B5EF4-FFF2-40B4-BE49-F238E27FC236}">
                <a16:creationId xmlns:a16="http://schemas.microsoft.com/office/drawing/2014/main" xmlns="" id="{DA342C0F-4E80-4871-80B0-077CFE76B4C4}"/>
              </a:ext>
            </a:extLst>
          </p:cNvPr>
          <p:cNvSpPr>
            <a:spLocks noGrp="1"/>
          </p:cNvSpPr>
          <p:nvPr>
            <p:ph type="sldNum" sz="quarter" idx="12"/>
          </p:nvPr>
        </p:nvSpPr>
        <p:spPr/>
        <p:txBody>
          <a:bodyPr/>
          <a:lstStyle/>
          <a:p>
            <a:fld id="{B6F15528-21DE-4FAA-801E-634DDDAF4B2B}" type="slidenum">
              <a:rPr lang="en-US" smtClean="0"/>
              <a:pPr/>
              <a:t>88</a:t>
            </a:fld>
            <a:endParaRPr lang="en-US" dirty="0"/>
          </a:p>
        </p:txBody>
      </p:sp>
      <p:sp>
        <p:nvSpPr>
          <p:cNvPr id="8" name="Rectangle 7">
            <a:extLst>
              <a:ext uri="{FF2B5EF4-FFF2-40B4-BE49-F238E27FC236}">
                <a16:creationId xmlns:a16="http://schemas.microsoft.com/office/drawing/2014/main" xmlns="" id="{5BFE415F-78F9-418F-9518-B819A2D127D7}"/>
              </a:ext>
            </a:extLst>
          </p:cNvPr>
          <p:cNvSpPr/>
          <p:nvPr/>
        </p:nvSpPr>
        <p:spPr>
          <a:xfrm>
            <a:off x="2667000" y="4724400"/>
            <a:ext cx="6019800" cy="923330"/>
          </a:xfrm>
          <a:prstGeom prst="rect">
            <a:avLst/>
          </a:prstGeom>
        </p:spPr>
        <p:txBody>
          <a:bodyPr wrap="square">
            <a:spAutoFit/>
          </a:bodyPr>
          <a:lstStyle/>
          <a:p>
            <a:r>
              <a:rPr lang="en-US" dirty="0"/>
              <a:t>Any relational database has a typical schema design that shows number of tables and the relationship between these tables. While in MongoDB, there is no concept of relationship. </a:t>
            </a:r>
            <a:endParaRPr lang="en-IN" dirty="0"/>
          </a:p>
        </p:txBody>
      </p:sp>
      <p:sp>
        <p:nvSpPr>
          <p:cNvPr id="9" name="Title 1">
            <a:extLst>
              <a:ext uri="{FF2B5EF4-FFF2-40B4-BE49-F238E27FC236}">
                <a16:creationId xmlns:a16="http://schemas.microsoft.com/office/drawing/2014/main" xmlns="" id="{748F9EC3-583C-4B6F-B3E0-7AA706199EDA}"/>
              </a:ext>
            </a:extLst>
          </p:cNvPr>
          <p:cNvSpPr txBox="1">
            <a:spLocks/>
          </p:cNvSpPr>
          <p:nvPr/>
        </p:nvSpPr>
        <p:spPr>
          <a:xfrm>
            <a:off x="1374058"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dirty="0">
                <a:cs typeface="Times New Roman" panose="02020603050405020304" pitchFamily="18" charset="0"/>
              </a:rPr>
              <a:t>Creating, Updating and Deleing documents</a:t>
            </a:r>
          </a:p>
          <a:p>
            <a:pPr algn="ctr"/>
            <a:r>
              <a:rPr lang="en-IN" sz="2400" dirty="0">
                <a:cs typeface="Times New Roman" panose="02020603050405020304" pitchFamily="18" charset="0"/>
              </a:rPr>
              <a:t> &amp; Querying</a:t>
            </a:r>
          </a:p>
        </p:txBody>
      </p:sp>
      <p:pic>
        <p:nvPicPr>
          <p:cNvPr id="10" name="Picture 9">
            <a:extLst>
              <a:ext uri="{FF2B5EF4-FFF2-40B4-BE49-F238E27FC236}">
                <a16:creationId xmlns:a16="http://schemas.microsoft.com/office/drawing/2014/main" xmlns="" id="{66A92C69-C321-4E57-A22D-0A93E89E4E66}"/>
              </a:ext>
            </a:extLst>
          </p:cNvPr>
          <p:cNvPicPr>
            <a:picLocks noChangeAspect="1"/>
          </p:cNvPicPr>
          <p:nvPr/>
        </p:nvPicPr>
        <p:blipFill>
          <a:blip r:embed="rId3"/>
          <a:stretch>
            <a:fillRect/>
          </a:stretch>
        </p:blipFill>
        <p:spPr>
          <a:xfrm>
            <a:off x="0" y="-27448"/>
            <a:ext cx="1384300" cy="812800"/>
          </a:xfrm>
          <a:prstGeom prst="rect">
            <a:avLst/>
          </a:prstGeom>
        </p:spPr>
      </p:pic>
    </p:spTree>
    <p:extLst>
      <p:ext uri="{BB962C8B-B14F-4D97-AF65-F5344CB8AC3E}">
        <p14:creationId xmlns:p14="http://schemas.microsoft.com/office/powerpoint/2010/main" val="269591238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8A9BD3D-F78F-4F9F-9BC2-7407616CFA9F}"/>
              </a:ext>
            </a:extLst>
          </p:cNvPr>
          <p:cNvSpPr>
            <a:spLocks noGrp="1"/>
          </p:cNvSpPr>
          <p:nvPr>
            <p:ph type="title"/>
          </p:nvPr>
        </p:nvSpPr>
        <p:spPr>
          <a:xfrm>
            <a:off x="457200" y="914400"/>
            <a:ext cx="8229600" cy="1143000"/>
          </a:xfrm>
        </p:spPr>
        <p:txBody>
          <a:bodyPr>
            <a:normAutofit fontScale="90000"/>
          </a:bodyPr>
          <a:lstStyle/>
          <a:p>
            <a:r>
              <a:rPr lang="en-IN" sz="2400" b="1" dirty="0"/>
              <a:t>MongoDB  Create Database</a:t>
            </a:r>
            <a:r>
              <a:rPr lang="en-IN" dirty="0"/>
              <a:t/>
            </a:r>
            <a:br>
              <a:rPr lang="en-IN" dirty="0"/>
            </a:br>
            <a:r>
              <a:rPr lang="en-IN" dirty="0"/>
              <a:t/>
            </a:r>
            <a:br>
              <a:rPr lang="en-IN" dirty="0"/>
            </a:br>
            <a:endParaRPr lang="en-IN" dirty="0"/>
          </a:p>
        </p:txBody>
      </p:sp>
      <p:pic>
        <p:nvPicPr>
          <p:cNvPr id="30" name="Content Placeholder 29">
            <a:extLst>
              <a:ext uri="{FF2B5EF4-FFF2-40B4-BE49-F238E27FC236}">
                <a16:creationId xmlns:a16="http://schemas.microsoft.com/office/drawing/2014/main" xmlns="" id="{589A7CF7-1FB2-47EA-9854-3951733E8EB8}"/>
              </a:ext>
            </a:extLst>
          </p:cNvPr>
          <p:cNvPicPr>
            <a:picLocks noGrp="1" noChangeAspect="1"/>
          </p:cNvPicPr>
          <p:nvPr>
            <p:ph idx="1"/>
          </p:nvPr>
        </p:nvPicPr>
        <p:blipFill rotWithShape="1">
          <a:blip r:embed="rId2"/>
          <a:srcRect l="30122" t="23571" r="29176" b="7401"/>
          <a:stretch/>
        </p:blipFill>
        <p:spPr>
          <a:xfrm>
            <a:off x="36870" y="1219200"/>
            <a:ext cx="9107129" cy="5638800"/>
          </a:xfrm>
          <a:prstGeom prst="rect">
            <a:avLst/>
          </a:prstGeom>
        </p:spPr>
      </p:pic>
      <p:sp>
        <p:nvSpPr>
          <p:cNvPr id="4" name="Date Placeholder 3">
            <a:extLst>
              <a:ext uri="{FF2B5EF4-FFF2-40B4-BE49-F238E27FC236}">
                <a16:creationId xmlns:a16="http://schemas.microsoft.com/office/drawing/2014/main" xmlns="" id="{BF410B0F-8FCA-44C8-B540-05ADD28C806E}"/>
              </a:ext>
            </a:extLst>
          </p:cNvPr>
          <p:cNvSpPr>
            <a:spLocks noGrp="1"/>
          </p:cNvSpPr>
          <p:nvPr>
            <p:ph type="dt" sz="half" idx="10"/>
          </p:nvPr>
        </p:nvSpPr>
        <p:spPr/>
        <p:txBody>
          <a:bodyPr/>
          <a:lstStyle/>
          <a:p>
            <a:fld id="{719F1AC6-6A5F-437D-A1F7-036849467FE1}" type="datetime1">
              <a:rPr lang="en-US" smtClean="0"/>
              <a:pPr/>
              <a:t>09/05/22</a:t>
            </a:fld>
            <a:endParaRPr lang="en-US" dirty="0"/>
          </a:p>
        </p:txBody>
      </p:sp>
      <p:sp>
        <p:nvSpPr>
          <p:cNvPr id="5" name="Footer Placeholder 4">
            <a:extLst>
              <a:ext uri="{FF2B5EF4-FFF2-40B4-BE49-F238E27FC236}">
                <a16:creationId xmlns:a16="http://schemas.microsoft.com/office/drawing/2014/main" xmlns="" id="{460F740A-7FD1-4AC0-BB6C-2E556B2CE365}"/>
              </a:ext>
            </a:extLst>
          </p:cNvPr>
          <p:cNvSpPr>
            <a:spLocks noGrp="1"/>
          </p:cNvSpPr>
          <p:nvPr>
            <p:ph type="ftr" sz="quarter" idx="11"/>
          </p:nvPr>
        </p:nvSpPr>
        <p:spPr/>
        <p:txBody>
          <a:bodyPr/>
          <a:lstStyle/>
          <a:p>
            <a:r>
              <a:rPr lang="en-US"/>
              <a:t>Mr. SOVERS SINGH BISHT                  UNIT 05</a:t>
            </a:r>
            <a:endParaRPr lang="en-US" dirty="0"/>
          </a:p>
        </p:txBody>
      </p:sp>
      <p:sp>
        <p:nvSpPr>
          <p:cNvPr id="6" name="Slide Number Placeholder 5">
            <a:extLst>
              <a:ext uri="{FF2B5EF4-FFF2-40B4-BE49-F238E27FC236}">
                <a16:creationId xmlns:a16="http://schemas.microsoft.com/office/drawing/2014/main" xmlns="" id="{DA342C0F-4E80-4871-80B0-077CFE76B4C4}"/>
              </a:ext>
            </a:extLst>
          </p:cNvPr>
          <p:cNvSpPr>
            <a:spLocks noGrp="1"/>
          </p:cNvSpPr>
          <p:nvPr>
            <p:ph type="sldNum" sz="quarter" idx="12"/>
          </p:nvPr>
        </p:nvSpPr>
        <p:spPr/>
        <p:txBody>
          <a:bodyPr/>
          <a:lstStyle/>
          <a:p>
            <a:fld id="{B6F15528-21DE-4FAA-801E-634DDDAF4B2B}" type="slidenum">
              <a:rPr lang="en-US" smtClean="0"/>
              <a:pPr/>
              <a:t>89</a:t>
            </a:fld>
            <a:endParaRPr lang="en-US" dirty="0"/>
          </a:p>
        </p:txBody>
      </p:sp>
      <p:sp>
        <p:nvSpPr>
          <p:cNvPr id="7" name="Title 1">
            <a:extLst>
              <a:ext uri="{FF2B5EF4-FFF2-40B4-BE49-F238E27FC236}">
                <a16:creationId xmlns:a16="http://schemas.microsoft.com/office/drawing/2014/main" xmlns="" id="{2261A135-D4B2-45AA-BFA0-E45800C4EC7A}"/>
              </a:ext>
            </a:extLst>
          </p:cNvPr>
          <p:cNvSpPr txBox="1">
            <a:spLocks/>
          </p:cNvSpPr>
          <p:nvPr/>
        </p:nvSpPr>
        <p:spPr>
          <a:xfrm>
            <a:off x="1374058"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dirty="0">
                <a:cs typeface="Times New Roman" panose="02020603050405020304" pitchFamily="18" charset="0"/>
              </a:rPr>
              <a:t>Creating, Updating and Deleing documents</a:t>
            </a:r>
          </a:p>
          <a:p>
            <a:pPr algn="ctr"/>
            <a:r>
              <a:rPr lang="en-IN" sz="2400" dirty="0">
                <a:cs typeface="Times New Roman" panose="02020603050405020304" pitchFamily="18" charset="0"/>
              </a:rPr>
              <a:t> &amp; Querying</a:t>
            </a:r>
          </a:p>
        </p:txBody>
      </p:sp>
      <p:pic>
        <p:nvPicPr>
          <p:cNvPr id="8" name="Picture 7">
            <a:extLst>
              <a:ext uri="{FF2B5EF4-FFF2-40B4-BE49-F238E27FC236}">
                <a16:creationId xmlns:a16="http://schemas.microsoft.com/office/drawing/2014/main" xmlns="" id="{F3485E8B-9E12-4E6C-8306-012A30926AED}"/>
              </a:ext>
            </a:extLst>
          </p:cNvPr>
          <p:cNvPicPr>
            <a:picLocks noChangeAspect="1"/>
          </p:cNvPicPr>
          <p:nvPr/>
        </p:nvPicPr>
        <p:blipFill>
          <a:blip r:embed="rId3"/>
          <a:stretch>
            <a:fillRect/>
          </a:stretch>
        </p:blipFill>
        <p:spPr>
          <a:xfrm>
            <a:off x="0" y="-27448"/>
            <a:ext cx="1384300" cy="812800"/>
          </a:xfrm>
          <a:prstGeom prst="rect">
            <a:avLst/>
          </a:prstGeom>
        </p:spPr>
      </p:pic>
    </p:spTree>
    <p:extLst>
      <p:ext uri="{BB962C8B-B14F-4D97-AF65-F5344CB8AC3E}">
        <p14:creationId xmlns:p14="http://schemas.microsoft.com/office/powerpoint/2010/main" val="1686799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6F15528-21DE-4FAA-801E-634DDDAF4B2B}" type="slidenum">
              <a:rPr lang="en-US" smtClean="0">
                <a:solidFill>
                  <a:schemeClr val="tx1"/>
                </a:solidFill>
              </a:rPr>
              <a:pPr/>
              <a:t>9</a:t>
            </a:fld>
            <a:endParaRPr lang="en-US" dirty="0">
              <a:solidFill>
                <a:schemeClr val="tx1"/>
              </a:solidFill>
            </a:endParaRPr>
          </a:p>
        </p:txBody>
      </p:sp>
      <p:sp>
        <p:nvSpPr>
          <p:cNvPr id="5" name="Title 1"/>
          <p:cNvSpPr txBox="1">
            <a:spLocks/>
          </p:cNvSpPr>
          <p:nvPr/>
        </p:nvSpPr>
        <p:spPr>
          <a:xfrm>
            <a:off x="1269157" y="0"/>
            <a:ext cx="7874843" cy="726498"/>
          </a:xfrm>
          <a:prstGeom prst="rect">
            <a:avLst/>
          </a:prstGeom>
        </p:spPr>
        <p:style>
          <a:lnRef idx="1">
            <a:schemeClr val="accent5"/>
          </a:lnRef>
          <a:fillRef idx="2">
            <a:schemeClr val="accent5"/>
          </a:fillRef>
          <a:effectRef idx="1">
            <a:schemeClr val="accent5"/>
          </a:effectRef>
          <a:fontRef idx="minor">
            <a:schemeClr val="dk1"/>
          </a:fontRef>
        </p:style>
        <p:txBody>
          <a:bodyPr vert="horz" lIns="68580" tIns="34290" rIns="68580" bIns="34290" rtlCol="0" anchor="ctr">
            <a:noAutofit/>
          </a:bodyPr>
          <a:lstStyle/>
          <a:p>
            <a:pPr algn="ctr">
              <a:spcBef>
                <a:spcPct val="0"/>
              </a:spcBef>
              <a:defRPr/>
            </a:pPr>
            <a:r>
              <a:rPr lang="en-US" sz="3000" dirty="0">
                <a:solidFill>
                  <a:schemeClr val="tx1"/>
                </a:solidFill>
              </a:rPr>
              <a:t>Course Outcomes</a:t>
            </a:r>
          </a:p>
        </p:txBody>
      </p:sp>
      <p:sp>
        <p:nvSpPr>
          <p:cNvPr id="2" name="Date Placeholder 1"/>
          <p:cNvSpPr>
            <a:spLocks noGrp="1"/>
          </p:cNvSpPr>
          <p:nvPr>
            <p:ph type="dt" sz="half" idx="10"/>
          </p:nvPr>
        </p:nvSpPr>
        <p:spPr/>
        <p:txBody>
          <a:bodyPr/>
          <a:lstStyle/>
          <a:p>
            <a:fld id="{35A4FF5A-25A5-4418-A005-B947A099D1FE}" type="datetime1">
              <a:rPr lang="en-US" smtClean="0">
                <a:solidFill>
                  <a:schemeClr val="tx1"/>
                </a:solidFill>
              </a:rPr>
              <a:pPr/>
              <a:t>09/05/22</a:t>
            </a:fld>
            <a:endParaRPr lang="en-US" dirty="0">
              <a:solidFill>
                <a:schemeClr val="tx1"/>
              </a:solidFill>
            </a:endParaRPr>
          </a:p>
        </p:txBody>
      </p:sp>
      <p:sp>
        <p:nvSpPr>
          <p:cNvPr id="11" name="Footer Placeholder 10">
            <a:extLst>
              <a:ext uri="{FF2B5EF4-FFF2-40B4-BE49-F238E27FC236}">
                <a16:creationId xmlns:a16="http://schemas.microsoft.com/office/drawing/2014/main" xmlns="" id="{36A70B1D-918E-44EC-9C09-C68DF7FA411C}"/>
              </a:ext>
            </a:extLst>
          </p:cNvPr>
          <p:cNvSpPr>
            <a:spLocks noGrp="1"/>
          </p:cNvSpPr>
          <p:nvPr>
            <p:ph type="ftr" sz="quarter" idx="11"/>
          </p:nvPr>
        </p:nvSpPr>
        <p:spPr/>
        <p:txBody>
          <a:bodyPr/>
          <a:lstStyle/>
          <a:p>
            <a:r>
              <a:rPr lang="en-US"/>
              <a:t>Mr. SOVERS SINGH BISHT                  UNIT 05</a:t>
            </a:r>
            <a:endParaRPr lang="en-US" dirty="0"/>
          </a:p>
        </p:txBody>
      </p:sp>
      <p:pic>
        <p:nvPicPr>
          <p:cNvPr id="10" name="Picture 9">
            <a:extLst>
              <a:ext uri="{FF2B5EF4-FFF2-40B4-BE49-F238E27FC236}">
                <a16:creationId xmlns:a16="http://schemas.microsoft.com/office/drawing/2014/main" xmlns="" id="{10D79750-6B6E-4948-86A9-BC05E73968CD}"/>
              </a:ext>
            </a:extLst>
          </p:cNvPr>
          <p:cNvPicPr>
            <a:picLocks noChangeAspect="1"/>
          </p:cNvPicPr>
          <p:nvPr/>
        </p:nvPicPr>
        <p:blipFill>
          <a:blip r:embed="rId2"/>
          <a:stretch>
            <a:fillRect/>
          </a:stretch>
        </p:blipFill>
        <p:spPr>
          <a:xfrm>
            <a:off x="0" y="-27448"/>
            <a:ext cx="1384300" cy="812800"/>
          </a:xfrm>
          <a:prstGeom prst="rect">
            <a:avLst/>
          </a:prstGeom>
        </p:spPr>
      </p:pic>
      <p:pic>
        <p:nvPicPr>
          <p:cNvPr id="9" name="Picture 8">
            <a:extLst>
              <a:ext uri="{FF2B5EF4-FFF2-40B4-BE49-F238E27FC236}">
                <a16:creationId xmlns:a16="http://schemas.microsoft.com/office/drawing/2014/main" xmlns="" id="{C6F7AF55-3E48-4652-80DD-45C939C76333}"/>
              </a:ext>
            </a:extLst>
          </p:cNvPr>
          <p:cNvPicPr>
            <a:picLocks noChangeAspect="1"/>
          </p:cNvPicPr>
          <p:nvPr/>
        </p:nvPicPr>
        <p:blipFill rotWithShape="1">
          <a:blip r:embed="rId3"/>
          <a:srcRect l="24167" t="44071" r="28333" b="28773"/>
          <a:stretch/>
        </p:blipFill>
        <p:spPr>
          <a:xfrm>
            <a:off x="0" y="1371600"/>
            <a:ext cx="9144000" cy="3962400"/>
          </a:xfrm>
          <a:prstGeom prst="rect">
            <a:avLst/>
          </a:prstGeom>
        </p:spPr>
      </p:pic>
    </p:spTree>
    <p:extLst>
      <p:ext uri="{BB962C8B-B14F-4D97-AF65-F5344CB8AC3E}">
        <p14:creationId xmlns:p14="http://schemas.microsoft.com/office/powerpoint/2010/main" val="21141744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8A9BD3D-F78F-4F9F-9BC2-7407616CFA9F}"/>
              </a:ext>
            </a:extLst>
          </p:cNvPr>
          <p:cNvSpPr>
            <a:spLocks noGrp="1"/>
          </p:cNvSpPr>
          <p:nvPr>
            <p:ph type="title"/>
          </p:nvPr>
        </p:nvSpPr>
        <p:spPr>
          <a:xfrm>
            <a:off x="457200" y="914400"/>
            <a:ext cx="8229600" cy="503237"/>
          </a:xfrm>
        </p:spPr>
        <p:txBody>
          <a:bodyPr>
            <a:normAutofit fontScale="90000"/>
          </a:bodyPr>
          <a:lstStyle/>
          <a:p>
            <a:r>
              <a:rPr lang="en-IN" sz="2400" b="1" dirty="0"/>
              <a:t>MongoDB  Drop Database</a:t>
            </a:r>
            <a:r>
              <a:rPr lang="en-IN" dirty="0"/>
              <a:t/>
            </a:r>
            <a:br>
              <a:rPr lang="en-IN" dirty="0"/>
            </a:br>
            <a:endParaRPr lang="en-IN" dirty="0"/>
          </a:p>
        </p:txBody>
      </p:sp>
      <p:pic>
        <p:nvPicPr>
          <p:cNvPr id="7" name="Content Placeholder 6">
            <a:extLst>
              <a:ext uri="{FF2B5EF4-FFF2-40B4-BE49-F238E27FC236}">
                <a16:creationId xmlns:a16="http://schemas.microsoft.com/office/drawing/2014/main" xmlns="" id="{E208A112-C7A3-4E4C-8E2D-95396CF25059}"/>
              </a:ext>
            </a:extLst>
          </p:cNvPr>
          <p:cNvPicPr>
            <a:picLocks noGrp="1" noChangeAspect="1"/>
          </p:cNvPicPr>
          <p:nvPr>
            <p:ph idx="1"/>
          </p:nvPr>
        </p:nvPicPr>
        <p:blipFill rotWithShape="1">
          <a:blip r:embed="rId2"/>
          <a:srcRect l="30122" t="23571" r="29176" b="7401"/>
          <a:stretch/>
        </p:blipFill>
        <p:spPr>
          <a:xfrm>
            <a:off x="12290" y="1143000"/>
            <a:ext cx="9131710" cy="5714999"/>
          </a:xfrm>
          <a:prstGeom prst="rect">
            <a:avLst/>
          </a:prstGeom>
        </p:spPr>
      </p:pic>
      <p:sp>
        <p:nvSpPr>
          <p:cNvPr id="4" name="Date Placeholder 3">
            <a:extLst>
              <a:ext uri="{FF2B5EF4-FFF2-40B4-BE49-F238E27FC236}">
                <a16:creationId xmlns:a16="http://schemas.microsoft.com/office/drawing/2014/main" xmlns="" id="{BF410B0F-8FCA-44C8-B540-05ADD28C806E}"/>
              </a:ext>
            </a:extLst>
          </p:cNvPr>
          <p:cNvSpPr>
            <a:spLocks noGrp="1"/>
          </p:cNvSpPr>
          <p:nvPr>
            <p:ph type="dt" sz="half" idx="10"/>
          </p:nvPr>
        </p:nvSpPr>
        <p:spPr/>
        <p:txBody>
          <a:bodyPr/>
          <a:lstStyle/>
          <a:p>
            <a:fld id="{31DB863C-7E25-4093-A020-15773ED5A6BD}" type="datetime1">
              <a:rPr lang="en-US" smtClean="0"/>
              <a:pPr/>
              <a:t>09/05/22</a:t>
            </a:fld>
            <a:endParaRPr lang="en-US" dirty="0"/>
          </a:p>
        </p:txBody>
      </p:sp>
      <p:sp>
        <p:nvSpPr>
          <p:cNvPr id="5" name="Footer Placeholder 4">
            <a:extLst>
              <a:ext uri="{FF2B5EF4-FFF2-40B4-BE49-F238E27FC236}">
                <a16:creationId xmlns:a16="http://schemas.microsoft.com/office/drawing/2014/main" xmlns="" id="{460F740A-7FD1-4AC0-BB6C-2E556B2CE365}"/>
              </a:ext>
            </a:extLst>
          </p:cNvPr>
          <p:cNvSpPr>
            <a:spLocks noGrp="1"/>
          </p:cNvSpPr>
          <p:nvPr>
            <p:ph type="ftr" sz="quarter" idx="11"/>
          </p:nvPr>
        </p:nvSpPr>
        <p:spPr/>
        <p:txBody>
          <a:bodyPr/>
          <a:lstStyle/>
          <a:p>
            <a:r>
              <a:rPr lang="en-US"/>
              <a:t>Mr. SOVERS SINGH BISHT                  UNIT 05</a:t>
            </a:r>
            <a:endParaRPr lang="en-US" dirty="0"/>
          </a:p>
        </p:txBody>
      </p:sp>
      <p:sp>
        <p:nvSpPr>
          <p:cNvPr id="6" name="Slide Number Placeholder 5">
            <a:extLst>
              <a:ext uri="{FF2B5EF4-FFF2-40B4-BE49-F238E27FC236}">
                <a16:creationId xmlns:a16="http://schemas.microsoft.com/office/drawing/2014/main" xmlns="" id="{DA342C0F-4E80-4871-80B0-077CFE76B4C4}"/>
              </a:ext>
            </a:extLst>
          </p:cNvPr>
          <p:cNvSpPr>
            <a:spLocks noGrp="1"/>
          </p:cNvSpPr>
          <p:nvPr>
            <p:ph type="sldNum" sz="quarter" idx="12"/>
          </p:nvPr>
        </p:nvSpPr>
        <p:spPr/>
        <p:txBody>
          <a:bodyPr/>
          <a:lstStyle/>
          <a:p>
            <a:fld id="{B6F15528-21DE-4FAA-801E-634DDDAF4B2B}" type="slidenum">
              <a:rPr lang="en-US" smtClean="0"/>
              <a:pPr/>
              <a:t>90</a:t>
            </a:fld>
            <a:endParaRPr lang="en-US" dirty="0"/>
          </a:p>
        </p:txBody>
      </p:sp>
      <p:sp>
        <p:nvSpPr>
          <p:cNvPr id="8" name="Title 1">
            <a:extLst>
              <a:ext uri="{FF2B5EF4-FFF2-40B4-BE49-F238E27FC236}">
                <a16:creationId xmlns:a16="http://schemas.microsoft.com/office/drawing/2014/main" xmlns="" id="{C6DC6A75-5E99-476A-9934-89A3BF0AFA2C}"/>
              </a:ext>
            </a:extLst>
          </p:cNvPr>
          <p:cNvSpPr txBox="1">
            <a:spLocks/>
          </p:cNvSpPr>
          <p:nvPr/>
        </p:nvSpPr>
        <p:spPr>
          <a:xfrm>
            <a:off x="1374058"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dirty="0">
                <a:cs typeface="Times New Roman" panose="02020603050405020304" pitchFamily="18" charset="0"/>
              </a:rPr>
              <a:t>Creating, Updating and Deleing documents</a:t>
            </a:r>
          </a:p>
          <a:p>
            <a:pPr algn="ctr"/>
            <a:r>
              <a:rPr lang="en-IN" sz="2400" dirty="0">
                <a:cs typeface="Times New Roman" panose="02020603050405020304" pitchFamily="18" charset="0"/>
              </a:rPr>
              <a:t> &amp; Querying</a:t>
            </a:r>
          </a:p>
        </p:txBody>
      </p:sp>
      <p:pic>
        <p:nvPicPr>
          <p:cNvPr id="9" name="Picture 8">
            <a:extLst>
              <a:ext uri="{FF2B5EF4-FFF2-40B4-BE49-F238E27FC236}">
                <a16:creationId xmlns:a16="http://schemas.microsoft.com/office/drawing/2014/main" xmlns="" id="{3C576B97-A8BB-4F07-A4E9-767B24D29B69}"/>
              </a:ext>
            </a:extLst>
          </p:cNvPr>
          <p:cNvPicPr>
            <a:picLocks noChangeAspect="1"/>
          </p:cNvPicPr>
          <p:nvPr/>
        </p:nvPicPr>
        <p:blipFill>
          <a:blip r:embed="rId3"/>
          <a:stretch>
            <a:fillRect/>
          </a:stretch>
        </p:blipFill>
        <p:spPr>
          <a:xfrm>
            <a:off x="0" y="-27448"/>
            <a:ext cx="1384300" cy="812800"/>
          </a:xfrm>
          <a:prstGeom prst="rect">
            <a:avLst/>
          </a:prstGeom>
        </p:spPr>
      </p:pic>
    </p:spTree>
    <p:extLst>
      <p:ext uri="{BB962C8B-B14F-4D97-AF65-F5344CB8AC3E}">
        <p14:creationId xmlns:p14="http://schemas.microsoft.com/office/powerpoint/2010/main" val="177455874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xmlns="" id="{8BB2DDDE-6BDD-449E-821B-02A104DE57CB}"/>
              </a:ext>
            </a:extLst>
          </p:cNvPr>
          <p:cNvPicPr>
            <a:picLocks noGrp="1" noChangeAspect="1"/>
          </p:cNvPicPr>
          <p:nvPr>
            <p:ph idx="1"/>
          </p:nvPr>
        </p:nvPicPr>
        <p:blipFill rotWithShape="1">
          <a:blip r:embed="rId2"/>
          <a:srcRect l="30122" t="23571" r="30122" b="5717"/>
          <a:stretch/>
        </p:blipFill>
        <p:spPr>
          <a:xfrm>
            <a:off x="0" y="1066800"/>
            <a:ext cx="9144000" cy="5791200"/>
          </a:xfrm>
          <a:prstGeom prst="rect">
            <a:avLst/>
          </a:prstGeom>
        </p:spPr>
      </p:pic>
      <p:sp>
        <p:nvSpPr>
          <p:cNvPr id="4" name="Date Placeholder 3">
            <a:extLst>
              <a:ext uri="{FF2B5EF4-FFF2-40B4-BE49-F238E27FC236}">
                <a16:creationId xmlns:a16="http://schemas.microsoft.com/office/drawing/2014/main" xmlns="" id="{BF410B0F-8FCA-44C8-B540-05ADD28C806E}"/>
              </a:ext>
            </a:extLst>
          </p:cNvPr>
          <p:cNvSpPr>
            <a:spLocks noGrp="1"/>
          </p:cNvSpPr>
          <p:nvPr>
            <p:ph type="dt" sz="half" idx="10"/>
          </p:nvPr>
        </p:nvSpPr>
        <p:spPr/>
        <p:txBody>
          <a:bodyPr/>
          <a:lstStyle/>
          <a:p>
            <a:fld id="{66A222EC-1D50-4B04-AA33-BBE731556C7D}" type="datetime1">
              <a:rPr lang="en-US" smtClean="0"/>
              <a:pPr/>
              <a:t>09/05/22</a:t>
            </a:fld>
            <a:endParaRPr lang="en-US" dirty="0"/>
          </a:p>
        </p:txBody>
      </p:sp>
      <p:sp>
        <p:nvSpPr>
          <p:cNvPr id="5" name="Footer Placeholder 4">
            <a:extLst>
              <a:ext uri="{FF2B5EF4-FFF2-40B4-BE49-F238E27FC236}">
                <a16:creationId xmlns:a16="http://schemas.microsoft.com/office/drawing/2014/main" xmlns="" id="{460F740A-7FD1-4AC0-BB6C-2E556B2CE365}"/>
              </a:ext>
            </a:extLst>
          </p:cNvPr>
          <p:cNvSpPr>
            <a:spLocks noGrp="1"/>
          </p:cNvSpPr>
          <p:nvPr>
            <p:ph type="ftr" sz="quarter" idx="11"/>
          </p:nvPr>
        </p:nvSpPr>
        <p:spPr/>
        <p:txBody>
          <a:bodyPr/>
          <a:lstStyle/>
          <a:p>
            <a:r>
              <a:rPr lang="en-US"/>
              <a:t>Mr. SOVERS SINGH BISHT                  UNIT 05</a:t>
            </a:r>
            <a:endParaRPr lang="en-US" dirty="0"/>
          </a:p>
        </p:txBody>
      </p:sp>
      <p:sp>
        <p:nvSpPr>
          <p:cNvPr id="6" name="Slide Number Placeholder 5">
            <a:extLst>
              <a:ext uri="{FF2B5EF4-FFF2-40B4-BE49-F238E27FC236}">
                <a16:creationId xmlns:a16="http://schemas.microsoft.com/office/drawing/2014/main" xmlns="" id="{DA342C0F-4E80-4871-80B0-077CFE76B4C4}"/>
              </a:ext>
            </a:extLst>
          </p:cNvPr>
          <p:cNvSpPr>
            <a:spLocks noGrp="1"/>
          </p:cNvSpPr>
          <p:nvPr>
            <p:ph type="sldNum" sz="quarter" idx="12"/>
          </p:nvPr>
        </p:nvSpPr>
        <p:spPr/>
        <p:txBody>
          <a:bodyPr/>
          <a:lstStyle/>
          <a:p>
            <a:fld id="{B6F15528-21DE-4FAA-801E-634DDDAF4B2B}" type="slidenum">
              <a:rPr lang="en-US" smtClean="0"/>
              <a:pPr/>
              <a:t>91</a:t>
            </a:fld>
            <a:endParaRPr lang="en-US" dirty="0"/>
          </a:p>
        </p:txBody>
      </p:sp>
      <p:sp>
        <p:nvSpPr>
          <p:cNvPr id="7" name="Title 1">
            <a:extLst>
              <a:ext uri="{FF2B5EF4-FFF2-40B4-BE49-F238E27FC236}">
                <a16:creationId xmlns:a16="http://schemas.microsoft.com/office/drawing/2014/main" xmlns="" id="{5FB619DE-BC1C-4A98-ABB9-1327AFD60650}"/>
              </a:ext>
            </a:extLst>
          </p:cNvPr>
          <p:cNvSpPr>
            <a:spLocks noGrp="1"/>
          </p:cNvSpPr>
          <p:nvPr>
            <p:ph type="title"/>
          </p:nvPr>
        </p:nvSpPr>
        <p:spPr>
          <a:xfrm>
            <a:off x="457200" y="838199"/>
            <a:ext cx="8229600" cy="685801"/>
          </a:xfrm>
        </p:spPr>
        <p:txBody>
          <a:bodyPr>
            <a:normAutofit fontScale="90000"/>
          </a:bodyPr>
          <a:lstStyle/>
          <a:p>
            <a:r>
              <a:rPr lang="en-IN" sz="2400" b="1" dirty="0"/>
              <a:t>MongoDB  Create Collection</a:t>
            </a:r>
            <a:r>
              <a:rPr lang="en-IN" dirty="0"/>
              <a:t/>
            </a:r>
            <a:br>
              <a:rPr lang="en-IN" dirty="0"/>
            </a:br>
            <a:endParaRPr lang="en-IN" dirty="0"/>
          </a:p>
        </p:txBody>
      </p:sp>
      <p:sp>
        <p:nvSpPr>
          <p:cNvPr id="9" name="Title 1">
            <a:extLst>
              <a:ext uri="{FF2B5EF4-FFF2-40B4-BE49-F238E27FC236}">
                <a16:creationId xmlns:a16="http://schemas.microsoft.com/office/drawing/2014/main" xmlns="" id="{329E45E9-4622-4B05-A5A6-EBD8536E8E3E}"/>
              </a:ext>
            </a:extLst>
          </p:cNvPr>
          <p:cNvSpPr txBox="1">
            <a:spLocks/>
          </p:cNvSpPr>
          <p:nvPr/>
        </p:nvSpPr>
        <p:spPr>
          <a:xfrm>
            <a:off x="1374058"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dirty="0">
                <a:cs typeface="Times New Roman" panose="02020603050405020304" pitchFamily="18" charset="0"/>
              </a:rPr>
              <a:t>Creating, Updating and Deleing documents</a:t>
            </a:r>
          </a:p>
          <a:p>
            <a:pPr algn="ctr"/>
            <a:r>
              <a:rPr lang="en-IN" sz="2400" dirty="0">
                <a:cs typeface="Times New Roman" panose="02020603050405020304" pitchFamily="18" charset="0"/>
              </a:rPr>
              <a:t> &amp; Querying</a:t>
            </a:r>
          </a:p>
        </p:txBody>
      </p:sp>
      <p:pic>
        <p:nvPicPr>
          <p:cNvPr id="10" name="Picture 9">
            <a:extLst>
              <a:ext uri="{FF2B5EF4-FFF2-40B4-BE49-F238E27FC236}">
                <a16:creationId xmlns:a16="http://schemas.microsoft.com/office/drawing/2014/main" xmlns="" id="{FAC8F113-75D2-422A-A6F8-B8EF78B851AD}"/>
              </a:ext>
            </a:extLst>
          </p:cNvPr>
          <p:cNvPicPr>
            <a:picLocks noChangeAspect="1"/>
          </p:cNvPicPr>
          <p:nvPr/>
        </p:nvPicPr>
        <p:blipFill>
          <a:blip r:embed="rId3"/>
          <a:stretch>
            <a:fillRect/>
          </a:stretch>
        </p:blipFill>
        <p:spPr>
          <a:xfrm>
            <a:off x="0" y="-27448"/>
            <a:ext cx="1384300" cy="812800"/>
          </a:xfrm>
          <a:prstGeom prst="rect">
            <a:avLst/>
          </a:prstGeom>
        </p:spPr>
      </p:pic>
    </p:spTree>
    <p:extLst>
      <p:ext uri="{BB962C8B-B14F-4D97-AF65-F5344CB8AC3E}">
        <p14:creationId xmlns:p14="http://schemas.microsoft.com/office/powerpoint/2010/main" val="420213520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8CAC43D-931F-4459-971D-C344695552D4}"/>
              </a:ext>
            </a:extLst>
          </p:cNvPr>
          <p:cNvSpPr>
            <a:spLocks noGrp="1"/>
          </p:cNvSpPr>
          <p:nvPr>
            <p:ph type="title"/>
          </p:nvPr>
        </p:nvSpPr>
        <p:spPr/>
        <p:txBody>
          <a:bodyPr/>
          <a:lstStyle/>
          <a:p>
            <a:endParaRPr lang="en-IN"/>
          </a:p>
        </p:txBody>
      </p:sp>
      <p:pic>
        <p:nvPicPr>
          <p:cNvPr id="7" name="Content Placeholder 6">
            <a:extLst>
              <a:ext uri="{FF2B5EF4-FFF2-40B4-BE49-F238E27FC236}">
                <a16:creationId xmlns:a16="http://schemas.microsoft.com/office/drawing/2014/main" xmlns="" id="{ABEDA2EE-B444-4F01-83F3-36084844643A}"/>
              </a:ext>
            </a:extLst>
          </p:cNvPr>
          <p:cNvPicPr>
            <a:picLocks noGrp="1" noChangeAspect="1"/>
          </p:cNvPicPr>
          <p:nvPr>
            <p:ph idx="1"/>
          </p:nvPr>
        </p:nvPicPr>
        <p:blipFill rotWithShape="1">
          <a:blip r:embed="rId2"/>
          <a:srcRect l="30899" t="23045" r="30291" b="6243"/>
          <a:stretch/>
        </p:blipFill>
        <p:spPr>
          <a:xfrm>
            <a:off x="2458" y="634181"/>
            <a:ext cx="9141542" cy="6223819"/>
          </a:xfrm>
          <a:prstGeom prst="rect">
            <a:avLst/>
          </a:prstGeom>
        </p:spPr>
      </p:pic>
      <p:sp>
        <p:nvSpPr>
          <p:cNvPr id="4" name="Date Placeholder 3">
            <a:extLst>
              <a:ext uri="{FF2B5EF4-FFF2-40B4-BE49-F238E27FC236}">
                <a16:creationId xmlns:a16="http://schemas.microsoft.com/office/drawing/2014/main" xmlns="" id="{177C3509-0EB4-4C06-A0B7-ADAB1C36218B}"/>
              </a:ext>
            </a:extLst>
          </p:cNvPr>
          <p:cNvSpPr>
            <a:spLocks noGrp="1"/>
          </p:cNvSpPr>
          <p:nvPr>
            <p:ph type="dt" sz="half" idx="10"/>
          </p:nvPr>
        </p:nvSpPr>
        <p:spPr/>
        <p:txBody>
          <a:bodyPr/>
          <a:lstStyle/>
          <a:p>
            <a:fld id="{FB43FE33-5AA2-4950-AE19-8F15724006E6}" type="datetime1">
              <a:rPr lang="en-US" smtClean="0"/>
              <a:pPr/>
              <a:t>09/05/22</a:t>
            </a:fld>
            <a:endParaRPr lang="en-US" dirty="0"/>
          </a:p>
        </p:txBody>
      </p:sp>
      <p:sp>
        <p:nvSpPr>
          <p:cNvPr id="5" name="Footer Placeholder 4">
            <a:extLst>
              <a:ext uri="{FF2B5EF4-FFF2-40B4-BE49-F238E27FC236}">
                <a16:creationId xmlns:a16="http://schemas.microsoft.com/office/drawing/2014/main" xmlns="" id="{EF6AE76F-0074-4CBB-A04B-287F4CFCF5B1}"/>
              </a:ext>
            </a:extLst>
          </p:cNvPr>
          <p:cNvSpPr>
            <a:spLocks noGrp="1"/>
          </p:cNvSpPr>
          <p:nvPr>
            <p:ph type="ftr" sz="quarter" idx="11"/>
          </p:nvPr>
        </p:nvSpPr>
        <p:spPr/>
        <p:txBody>
          <a:bodyPr/>
          <a:lstStyle/>
          <a:p>
            <a:r>
              <a:rPr lang="en-US"/>
              <a:t>Mr. SOVERS SINGH BISHT                  UNIT 05</a:t>
            </a:r>
            <a:endParaRPr lang="en-US" dirty="0"/>
          </a:p>
        </p:txBody>
      </p:sp>
      <p:sp>
        <p:nvSpPr>
          <p:cNvPr id="6" name="Slide Number Placeholder 5">
            <a:extLst>
              <a:ext uri="{FF2B5EF4-FFF2-40B4-BE49-F238E27FC236}">
                <a16:creationId xmlns:a16="http://schemas.microsoft.com/office/drawing/2014/main" xmlns="" id="{BAD588EE-F3F5-47B3-ABAF-19C12FC3B09F}"/>
              </a:ext>
            </a:extLst>
          </p:cNvPr>
          <p:cNvSpPr>
            <a:spLocks noGrp="1"/>
          </p:cNvSpPr>
          <p:nvPr>
            <p:ph type="sldNum" sz="quarter" idx="12"/>
          </p:nvPr>
        </p:nvSpPr>
        <p:spPr/>
        <p:txBody>
          <a:bodyPr/>
          <a:lstStyle/>
          <a:p>
            <a:fld id="{B6F15528-21DE-4FAA-801E-634DDDAF4B2B}" type="slidenum">
              <a:rPr lang="en-US" smtClean="0"/>
              <a:pPr/>
              <a:t>92</a:t>
            </a:fld>
            <a:endParaRPr lang="en-US" dirty="0"/>
          </a:p>
        </p:txBody>
      </p:sp>
      <p:sp>
        <p:nvSpPr>
          <p:cNvPr id="8" name="Title 1">
            <a:extLst>
              <a:ext uri="{FF2B5EF4-FFF2-40B4-BE49-F238E27FC236}">
                <a16:creationId xmlns:a16="http://schemas.microsoft.com/office/drawing/2014/main" xmlns="" id="{7B87BA60-82E7-4EBF-9BB2-C9ECA6F619E2}"/>
              </a:ext>
            </a:extLst>
          </p:cNvPr>
          <p:cNvSpPr txBox="1">
            <a:spLocks/>
          </p:cNvSpPr>
          <p:nvPr/>
        </p:nvSpPr>
        <p:spPr>
          <a:xfrm>
            <a:off x="1374058"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dirty="0">
                <a:cs typeface="Times New Roman" panose="02020603050405020304" pitchFamily="18" charset="0"/>
              </a:rPr>
              <a:t>Creating, Updating and Deleing documents</a:t>
            </a:r>
          </a:p>
          <a:p>
            <a:pPr algn="ctr"/>
            <a:r>
              <a:rPr lang="en-IN" sz="2400" dirty="0">
                <a:cs typeface="Times New Roman" panose="02020603050405020304" pitchFamily="18" charset="0"/>
              </a:rPr>
              <a:t> &amp; Querying</a:t>
            </a:r>
          </a:p>
        </p:txBody>
      </p:sp>
      <p:pic>
        <p:nvPicPr>
          <p:cNvPr id="9" name="Picture 8">
            <a:extLst>
              <a:ext uri="{FF2B5EF4-FFF2-40B4-BE49-F238E27FC236}">
                <a16:creationId xmlns:a16="http://schemas.microsoft.com/office/drawing/2014/main" xmlns="" id="{6A97F323-2DCD-4730-B513-9D3BB69AD23C}"/>
              </a:ext>
            </a:extLst>
          </p:cNvPr>
          <p:cNvPicPr>
            <a:picLocks noChangeAspect="1"/>
          </p:cNvPicPr>
          <p:nvPr/>
        </p:nvPicPr>
        <p:blipFill>
          <a:blip r:embed="rId3"/>
          <a:stretch>
            <a:fillRect/>
          </a:stretch>
        </p:blipFill>
        <p:spPr>
          <a:xfrm>
            <a:off x="0" y="-27448"/>
            <a:ext cx="1384300" cy="812800"/>
          </a:xfrm>
          <a:prstGeom prst="rect">
            <a:avLst/>
          </a:prstGeom>
        </p:spPr>
      </p:pic>
    </p:spTree>
    <p:extLst>
      <p:ext uri="{BB962C8B-B14F-4D97-AF65-F5344CB8AC3E}">
        <p14:creationId xmlns:p14="http://schemas.microsoft.com/office/powerpoint/2010/main" val="80737199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defTabSz="685800">
              <a:defRPr/>
            </a:pPr>
            <a:fld id="{CE0677CB-13DE-4AE2-B8A4-6CE7131C69E4}" type="datetime1">
              <a:rPr lang="en-US" sz="900" smtClean="0">
                <a:solidFill>
                  <a:prstClr val="black">
                    <a:tint val="75000"/>
                  </a:prstClr>
                </a:solidFill>
                <a:latin typeface="Calibri"/>
              </a:rPr>
              <a:pPr defTabSz="685800">
                <a:defRPr/>
              </a:pPr>
              <a:t>09/05/22</a:t>
            </a:fld>
            <a:endParaRPr lang="en-US" sz="900">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pPr defTabSz="685800">
              <a:defRPr/>
            </a:pPr>
            <a:fld id="{B6F15528-21DE-4FAA-801E-634DDDAF4B2B}" type="slidenum">
              <a:rPr lang="en-US" sz="900">
                <a:solidFill>
                  <a:prstClr val="black">
                    <a:tint val="75000"/>
                  </a:prstClr>
                </a:solidFill>
                <a:latin typeface="Calibri"/>
              </a:rPr>
              <a:pPr defTabSz="685800">
                <a:defRPr/>
              </a:pPr>
              <a:t>93</a:t>
            </a:fld>
            <a:endParaRPr lang="en-US" sz="900">
              <a:solidFill>
                <a:prstClr val="black">
                  <a:tint val="75000"/>
                </a:prstClr>
              </a:solidFill>
              <a:latin typeface="Calibri"/>
            </a:endParaRPr>
          </a:p>
        </p:txBody>
      </p:sp>
      <p:sp>
        <p:nvSpPr>
          <p:cNvPr id="9" name="Title 1">
            <a:extLst>
              <a:ext uri="{FF2B5EF4-FFF2-40B4-BE49-F238E27FC236}">
                <a16:creationId xmlns:a16="http://schemas.microsoft.com/office/drawing/2014/main" xmlns="" id="{21804AB5-1258-40FF-B1C3-A15800EBE9DE}"/>
              </a:ext>
            </a:extLst>
          </p:cNvPr>
          <p:cNvSpPr txBox="1">
            <a:spLocks/>
          </p:cNvSpPr>
          <p:nvPr/>
        </p:nvSpPr>
        <p:spPr>
          <a:xfrm>
            <a:off x="1378974"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dirty="0"/>
              <a:t>Indexing and ordering datasets (MongoDB) </a:t>
            </a:r>
          </a:p>
        </p:txBody>
      </p:sp>
      <p:sp>
        <p:nvSpPr>
          <p:cNvPr id="2" name="Footer Placeholder 1">
            <a:extLst>
              <a:ext uri="{FF2B5EF4-FFF2-40B4-BE49-F238E27FC236}">
                <a16:creationId xmlns:a16="http://schemas.microsoft.com/office/drawing/2014/main" xmlns="" id="{2A868212-4E78-4E6E-B054-B27AB3F857F7}"/>
              </a:ext>
            </a:extLst>
          </p:cNvPr>
          <p:cNvSpPr>
            <a:spLocks noGrp="1"/>
          </p:cNvSpPr>
          <p:nvPr>
            <p:ph type="ftr" sz="quarter" idx="11"/>
          </p:nvPr>
        </p:nvSpPr>
        <p:spPr/>
        <p:txBody>
          <a:bodyPr/>
          <a:lstStyle/>
          <a:p>
            <a:r>
              <a:rPr lang="en-US"/>
              <a:t>Mr. SOVERS SINGH BISHT                  UNIT 05</a:t>
            </a:r>
            <a:endParaRPr lang="en-US" dirty="0"/>
          </a:p>
        </p:txBody>
      </p:sp>
      <p:pic>
        <p:nvPicPr>
          <p:cNvPr id="7" name="Picture 6">
            <a:extLst>
              <a:ext uri="{FF2B5EF4-FFF2-40B4-BE49-F238E27FC236}">
                <a16:creationId xmlns:a16="http://schemas.microsoft.com/office/drawing/2014/main" xmlns="" id="{70049ABE-BC3A-7741-9C4B-820530C6C12B}"/>
              </a:ext>
            </a:extLst>
          </p:cNvPr>
          <p:cNvPicPr>
            <a:picLocks noChangeAspect="1"/>
          </p:cNvPicPr>
          <p:nvPr/>
        </p:nvPicPr>
        <p:blipFill>
          <a:blip r:embed="rId2"/>
          <a:stretch>
            <a:fillRect/>
          </a:stretch>
        </p:blipFill>
        <p:spPr>
          <a:xfrm>
            <a:off x="0" y="-27448"/>
            <a:ext cx="1384300" cy="812800"/>
          </a:xfrm>
          <a:prstGeom prst="rect">
            <a:avLst/>
          </a:prstGeom>
        </p:spPr>
      </p:pic>
      <p:sp>
        <p:nvSpPr>
          <p:cNvPr id="8" name="Content Placeholder 2">
            <a:extLst>
              <a:ext uri="{FF2B5EF4-FFF2-40B4-BE49-F238E27FC236}">
                <a16:creationId xmlns:a16="http://schemas.microsoft.com/office/drawing/2014/main" xmlns="" id="{FCAD78E4-28D7-4399-8685-2BE4481A2566}"/>
              </a:ext>
            </a:extLst>
          </p:cNvPr>
          <p:cNvSpPr>
            <a:spLocks noGrp="1"/>
          </p:cNvSpPr>
          <p:nvPr>
            <p:ph idx="1"/>
          </p:nvPr>
        </p:nvSpPr>
        <p:spPr>
          <a:xfrm>
            <a:off x="901337" y="1219200"/>
            <a:ext cx="7641771" cy="4405316"/>
          </a:xfrm>
        </p:spPr>
        <p:txBody>
          <a:bodyPr>
            <a:normAutofit/>
          </a:bodyPr>
          <a:lstStyle/>
          <a:p>
            <a:pPr marL="0" indent="0" algn="just">
              <a:buNone/>
            </a:pPr>
            <a:r>
              <a:rPr lang="en-IN" sz="2000" b="1" dirty="0"/>
              <a:t>Objective:</a:t>
            </a:r>
          </a:p>
          <a:p>
            <a:pPr algn="just">
              <a:lnSpc>
                <a:spcPct val="150000"/>
              </a:lnSpc>
              <a:buFont typeface="Wingdings" panose="05000000000000000000" pitchFamily="2" charset="2"/>
              <a:buChar char="§"/>
            </a:pPr>
            <a:r>
              <a:rPr lang="en-IN" sz="2000" b="1" dirty="0"/>
              <a:t>In this topic</a:t>
            </a:r>
            <a:r>
              <a:rPr lang="en-IN" sz="2000" dirty="0"/>
              <a:t> we focus on </a:t>
            </a:r>
            <a:r>
              <a:rPr lang="en-US" sz="2000" dirty="0"/>
              <a:t>MongoDB uses multikey indexes to index the content stored in arrays. When you index on a column that holds an array value, MongoDB creates separate index entries for every element of the array. These multikey indexes allow queries to select documents that contain arrays by matching on element or elements of the arrays.</a:t>
            </a:r>
            <a:endParaRPr lang="en-IN" sz="2000" dirty="0"/>
          </a:p>
          <a:p>
            <a:pPr marL="0" indent="0" algn="just">
              <a:lnSpc>
                <a:spcPct val="150000"/>
              </a:lnSpc>
              <a:buNone/>
            </a:pPr>
            <a:r>
              <a:rPr lang="en-IN" sz="2000" b="1" dirty="0"/>
              <a:t>Recap:</a:t>
            </a:r>
          </a:p>
          <a:p>
            <a:pPr algn="just">
              <a:lnSpc>
                <a:spcPct val="150000"/>
              </a:lnSpc>
              <a:buFont typeface="Wingdings" panose="05000000000000000000" pitchFamily="2" charset="2"/>
              <a:buChar char="§"/>
            </a:pPr>
            <a:r>
              <a:rPr lang="en-IN" sz="2000" dirty="0"/>
              <a:t>Revision of </a:t>
            </a:r>
            <a:r>
              <a:rPr lang="en-US" sz="2000" dirty="0"/>
              <a:t>DBMS architecture.</a:t>
            </a:r>
            <a:endParaRPr lang="en-IN" sz="2000" dirty="0"/>
          </a:p>
          <a:p>
            <a:pPr marL="0" indent="0" algn="just">
              <a:lnSpc>
                <a:spcPct val="150000"/>
              </a:lnSpc>
              <a:buNone/>
            </a:pPr>
            <a:endParaRPr lang="en-IN" sz="1650" b="1" dirty="0"/>
          </a:p>
        </p:txBody>
      </p:sp>
    </p:spTree>
    <p:extLst>
      <p:ext uri="{BB962C8B-B14F-4D97-AF65-F5344CB8AC3E}">
        <p14:creationId xmlns:p14="http://schemas.microsoft.com/office/powerpoint/2010/main" val="146943306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3F55A85C-C26F-4F6F-997D-9F7DA3819A75}"/>
              </a:ext>
            </a:extLst>
          </p:cNvPr>
          <p:cNvSpPr>
            <a:spLocks noGrp="1"/>
          </p:cNvSpPr>
          <p:nvPr>
            <p:ph idx="1"/>
          </p:nvPr>
        </p:nvSpPr>
        <p:spPr>
          <a:xfrm>
            <a:off x="228600" y="838200"/>
            <a:ext cx="8686800" cy="5518150"/>
          </a:xfrm>
        </p:spPr>
        <p:txBody>
          <a:bodyPr>
            <a:normAutofit fontScale="62500" lnSpcReduction="20000"/>
          </a:bodyPr>
          <a:lstStyle/>
          <a:p>
            <a:pPr algn="just"/>
            <a:r>
              <a:rPr lang="en-US" dirty="0"/>
              <a:t>Indexes support the efficient resolution of queries. Without indexes, MongoDB must scan every document of a collection to select those documents that match the query statement. This scan is highly inefficient and require MongoDB to process a large volume of data.</a:t>
            </a:r>
          </a:p>
          <a:p>
            <a:pPr algn="just"/>
            <a:endParaRPr lang="en-US" dirty="0"/>
          </a:p>
          <a:p>
            <a:pPr algn="just"/>
            <a:r>
              <a:rPr lang="en-US" dirty="0"/>
              <a:t>Indexes are special data structures, that store a small portion of the data set in an easy-to-traverse form. The index stores the value of a specific field or set of fields, ordered by the value of the field as specified in the index.</a:t>
            </a:r>
          </a:p>
          <a:p>
            <a:pPr algn="just"/>
            <a:endParaRPr lang="en-US" dirty="0"/>
          </a:p>
          <a:p>
            <a:pPr algn="just"/>
            <a:r>
              <a:rPr lang="en-US" dirty="0"/>
              <a:t>The </a:t>
            </a:r>
            <a:r>
              <a:rPr lang="en-US" dirty="0" err="1"/>
              <a:t>createIndex</a:t>
            </a:r>
            <a:r>
              <a:rPr lang="en-US" dirty="0"/>
              <a:t>() Method</a:t>
            </a:r>
          </a:p>
          <a:p>
            <a:pPr algn="just"/>
            <a:r>
              <a:rPr lang="en-US" dirty="0"/>
              <a:t>To create an index, you need to use </a:t>
            </a:r>
            <a:r>
              <a:rPr lang="en-US" dirty="0" err="1"/>
              <a:t>createIndex</a:t>
            </a:r>
            <a:r>
              <a:rPr lang="en-US" dirty="0"/>
              <a:t>() method of MongoDB.</a:t>
            </a:r>
          </a:p>
          <a:p>
            <a:pPr algn="just"/>
            <a:endParaRPr lang="en-US" dirty="0"/>
          </a:p>
          <a:p>
            <a:pPr algn="just"/>
            <a:r>
              <a:rPr lang="en-US" dirty="0"/>
              <a:t>Syntax</a:t>
            </a:r>
          </a:p>
          <a:p>
            <a:pPr algn="just"/>
            <a:r>
              <a:rPr lang="en-US" dirty="0"/>
              <a:t>The basic syntax of </a:t>
            </a:r>
            <a:r>
              <a:rPr lang="en-US" dirty="0" err="1"/>
              <a:t>createIndex</a:t>
            </a:r>
            <a:r>
              <a:rPr lang="en-US" dirty="0"/>
              <a:t>() method is as follows().</a:t>
            </a:r>
          </a:p>
          <a:p>
            <a:pPr algn="just"/>
            <a:endParaRPr lang="en-US" dirty="0"/>
          </a:p>
          <a:p>
            <a:pPr algn="just"/>
            <a:r>
              <a:rPr lang="en-US" dirty="0"/>
              <a:t>&gt;</a:t>
            </a:r>
            <a:r>
              <a:rPr lang="en-US" dirty="0" err="1"/>
              <a:t>db.COLLECTION_NAME.createIndex</a:t>
            </a:r>
            <a:r>
              <a:rPr lang="en-US" dirty="0"/>
              <a:t>({KEY:1})</a:t>
            </a:r>
          </a:p>
          <a:p>
            <a:pPr algn="just"/>
            <a:r>
              <a:rPr lang="en-US" dirty="0"/>
              <a:t>Here key is the name of the field on which you want to create index and 1 is for ascending order. To create index in descending order you need to use -1.</a:t>
            </a:r>
            <a:endParaRPr lang="en-IN" dirty="0"/>
          </a:p>
        </p:txBody>
      </p:sp>
      <p:sp>
        <p:nvSpPr>
          <p:cNvPr id="4" name="Date Placeholder 3">
            <a:extLst>
              <a:ext uri="{FF2B5EF4-FFF2-40B4-BE49-F238E27FC236}">
                <a16:creationId xmlns:a16="http://schemas.microsoft.com/office/drawing/2014/main" xmlns="" id="{B4DA3AAE-79D3-4A2C-BFC5-E520355863D0}"/>
              </a:ext>
            </a:extLst>
          </p:cNvPr>
          <p:cNvSpPr>
            <a:spLocks noGrp="1"/>
          </p:cNvSpPr>
          <p:nvPr>
            <p:ph type="dt" sz="half" idx="10"/>
          </p:nvPr>
        </p:nvSpPr>
        <p:spPr/>
        <p:txBody>
          <a:bodyPr/>
          <a:lstStyle/>
          <a:p>
            <a:fld id="{EAE7A1B8-BBFA-451B-B870-BEEBE8B30174}" type="datetime1">
              <a:rPr lang="en-US" smtClean="0"/>
              <a:pPr/>
              <a:t>09/05/22</a:t>
            </a:fld>
            <a:endParaRPr lang="en-US" dirty="0"/>
          </a:p>
        </p:txBody>
      </p:sp>
      <p:sp>
        <p:nvSpPr>
          <p:cNvPr id="5" name="Footer Placeholder 4">
            <a:extLst>
              <a:ext uri="{FF2B5EF4-FFF2-40B4-BE49-F238E27FC236}">
                <a16:creationId xmlns:a16="http://schemas.microsoft.com/office/drawing/2014/main" xmlns="" id="{E4CC39A2-39F3-4FDE-9B92-2E7B536CD469}"/>
              </a:ext>
            </a:extLst>
          </p:cNvPr>
          <p:cNvSpPr>
            <a:spLocks noGrp="1"/>
          </p:cNvSpPr>
          <p:nvPr>
            <p:ph type="ftr" sz="quarter" idx="11"/>
          </p:nvPr>
        </p:nvSpPr>
        <p:spPr/>
        <p:txBody>
          <a:bodyPr/>
          <a:lstStyle/>
          <a:p>
            <a:r>
              <a:rPr lang="en-US"/>
              <a:t>Mr. SOVERS SINGH BISHT                  UNIT 05</a:t>
            </a:r>
            <a:endParaRPr lang="en-US" dirty="0"/>
          </a:p>
        </p:txBody>
      </p:sp>
      <p:sp>
        <p:nvSpPr>
          <p:cNvPr id="6" name="Slide Number Placeholder 5">
            <a:extLst>
              <a:ext uri="{FF2B5EF4-FFF2-40B4-BE49-F238E27FC236}">
                <a16:creationId xmlns:a16="http://schemas.microsoft.com/office/drawing/2014/main" xmlns="" id="{BFE77958-1114-4CAB-80E1-C60E5C09041E}"/>
              </a:ext>
            </a:extLst>
          </p:cNvPr>
          <p:cNvSpPr>
            <a:spLocks noGrp="1"/>
          </p:cNvSpPr>
          <p:nvPr>
            <p:ph type="sldNum" sz="quarter" idx="12"/>
          </p:nvPr>
        </p:nvSpPr>
        <p:spPr/>
        <p:txBody>
          <a:bodyPr/>
          <a:lstStyle/>
          <a:p>
            <a:fld id="{B6F15528-21DE-4FAA-801E-634DDDAF4B2B}" type="slidenum">
              <a:rPr lang="en-US" smtClean="0"/>
              <a:pPr/>
              <a:t>94</a:t>
            </a:fld>
            <a:endParaRPr lang="en-US" dirty="0"/>
          </a:p>
        </p:txBody>
      </p:sp>
      <p:sp>
        <p:nvSpPr>
          <p:cNvPr id="7" name="Title 1">
            <a:extLst>
              <a:ext uri="{FF2B5EF4-FFF2-40B4-BE49-F238E27FC236}">
                <a16:creationId xmlns:a16="http://schemas.microsoft.com/office/drawing/2014/main" xmlns="" id="{1AC0F8B0-5C81-4EA3-B37F-1DA889F2E1FD}"/>
              </a:ext>
            </a:extLst>
          </p:cNvPr>
          <p:cNvSpPr txBox="1">
            <a:spLocks/>
          </p:cNvSpPr>
          <p:nvPr/>
        </p:nvSpPr>
        <p:spPr>
          <a:xfrm>
            <a:off x="1378974"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dirty="0"/>
              <a:t>Indexing and ordering datasets (MongoDB) </a:t>
            </a:r>
          </a:p>
        </p:txBody>
      </p:sp>
      <p:pic>
        <p:nvPicPr>
          <p:cNvPr id="8" name="Picture 7">
            <a:extLst>
              <a:ext uri="{FF2B5EF4-FFF2-40B4-BE49-F238E27FC236}">
                <a16:creationId xmlns:a16="http://schemas.microsoft.com/office/drawing/2014/main" xmlns="" id="{3C21E007-07D6-4065-8A40-16D2438CACE1}"/>
              </a:ext>
            </a:extLst>
          </p:cNvPr>
          <p:cNvPicPr>
            <a:picLocks noChangeAspect="1"/>
          </p:cNvPicPr>
          <p:nvPr/>
        </p:nvPicPr>
        <p:blipFill>
          <a:blip r:embed="rId2"/>
          <a:stretch>
            <a:fillRect/>
          </a:stretch>
        </p:blipFill>
        <p:spPr>
          <a:xfrm>
            <a:off x="0" y="-27448"/>
            <a:ext cx="1384300" cy="812800"/>
          </a:xfrm>
          <a:prstGeom prst="rect">
            <a:avLst/>
          </a:prstGeom>
        </p:spPr>
      </p:pic>
    </p:spTree>
    <p:extLst>
      <p:ext uri="{BB962C8B-B14F-4D97-AF65-F5344CB8AC3E}">
        <p14:creationId xmlns:p14="http://schemas.microsoft.com/office/powerpoint/2010/main" val="342445058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C3FFE0A8-A872-48E6-9DCC-8246BADEC39B}"/>
              </a:ext>
            </a:extLst>
          </p:cNvPr>
          <p:cNvSpPr>
            <a:spLocks noGrp="1"/>
          </p:cNvSpPr>
          <p:nvPr>
            <p:ph idx="1"/>
          </p:nvPr>
        </p:nvSpPr>
        <p:spPr>
          <a:xfrm>
            <a:off x="152400" y="762000"/>
            <a:ext cx="8534400" cy="5364163"/>
          </a:xfrm>
        </p:spPr>
        <p:txBody>
          <a:bodyPr>
            <a:noAutofit/>
          </a:bodyPr>
          <a:lstStyle/>
          <a:p>
            <a:r>
              <a:rPr lang="en-IN" sz="2200" dirty="0"/>
              <a:t>Example</a:t>
            </a:r>
          </a:p>
          <a:p>
            <a:r>
              <a:rPr lang="en-IN" sz="2200" dirty="0"/>
              <a:t>&gt;</a:t>
            </a:r>
            <a:r>
              <a:rPr lang="en-IN" sz="2200" dirty="0" err="1"/>
              <a:t>db.mycol.createIndex</a:t>
            </a:r>
            <a:r>
              <a:rPr lang="en-IN" sz="2200" dirty="0"/>
              <a:t>({"title":1})</a:t>
            </a:r>
          </a:p>
          <a:p>
            <a:r>
              <a:rPr lang="en-IN" sz="2200" dirty="0"/>
              <a:t>{</a:t>
            </a:r>
          </a:p>
          <a:p>
            <a:r>
              <a:rPr lang="en-IN" sz="2200" dirty="0"/>
              <a:t>	"</a:t>
            </a:r>
            <a:r>
              <a:rPr lang="en-IN" sz="2200" dirty="0" err="1"/>
              <a:t>createdCollectionAutomatically</a:t>
            </a:r>
            <a:r>
              <a:rPr lang="en-IN" sz="2200" dirty="0"/>
              <a:t>" : false,</a:t>
            </a:r>
          </a:p>
          <a:p>
            <a:r>
              <a:rPr lang="en-IN" sz="2200" dirty="0"/>
              <a:t>	"</a:t>
            </a:r>
            <a:r>
              <a:rPr lang="en-IN" sz="2200" dirty="0" err="1"/>
              <a:t>numIndexesBefore</a:t>
            </a:r>
            <a:r>
              <a:rPr lang="en-IN" sz="2200" dirty="0"/>
              <a:t>" : 1,</a:t>
            </a:r>
          </a:p>
          <a:p>
            <a:r>
              <a:rPr lang="en-IN" sz="2200" dirty="0"/>
              <a:t>	"</a:t>
            </a:r>
            <a:r>
              <a:rPr lang="en-IN" sz="2200" dirty="0" err="1"/>
              <a:t>numIndexesAfter</a:t>
            </a:r>
            <a:r>
              <a:rPr lang="en-IN" sz="2200" dirty="0"/>
              <a:t>" : 2,</a:t>
            </a:r>
          </a:p>
          <a:p>
            <a:r>
              <a:rPr lang="en-IN" sz="2200" dirty="0"/>
              <a:t>	"ok" : 1</a:t>
            </a:r>
          </a:p>
          <a:p>
            <a:r>
              <a:rPr lang="en-IN" sz="2200" dirty="0"/>
              <a:t>}</a:t>
            </a:r>
          </a:p>
          <a:p>
            <a:r>
              <a:rPr lang="en-IN" sz="2200" dirty="0"/>
              <a:t>&gt;</a:t>
            </a:r>
          </a:p>
          <a:p>
            <a:r>
              <a:rPr lang="en-IN" sz="2200" dirty="0"/>
              <a:t>In </a:t>
            </a:r>
            <a:r>
              <a:rPr lang="en-IN" sz="2200" dirty="0" err="1"/>
              <a:t>createIndex</a:t>
            </a:r>
            <a:r>
              <a:rPr lang="en-IN" sz="2200" dirty="0"/>
              <a:t>() method you can pass multiple fields, to create index on multiple fields.</a:t>
            </a:r>
          </a:p>
          <a:p>
            <a:endParaRPr lang="en-IN" sz="2200" dirty="0"/>
          </a:p>
          <a:p>
            <a:r>
              <a:rPr lang="en-IN" sz="2200" dirty="0"/>
              <a:t>&gt;</a:t>
            </a:r>
            <a:r>
              <a:rPr lang="en-IN" sz="2200" dirty="0" err="1"/>
              <a:t>db.mycol.createIndex</a:t>
            </a:r>
            <a:r>
              <a:rPr lang="en-IN" sz="2200" dirty="0"/>
              <a:t>({"title":1,"description":-1})</a:t>
            </a:r>
          </a:p>
          <a:p>
            <a:r>
              <a:rPr lang="en-IN" sz="2200" dirty="0"/>
              <a:t>&gt;</a:t>
            </a:r>
          </a:p>
        </p:txBody>
      </p:sp>
      <p:sp>
        <p:nvSpPr>
          <p:cNvPr id="4" name="Date Placeholder 3">
            <a:extLst>
              <a:ext uri="{FF2B5EF4-FFF2-40B4-BE49-F238E27FC236}">
                <a16:creationId xmlns:a16="http://schemas.microsoft.com/office/drawing/2014/main" xmlns="" id="{990E5AC2-E434-4C03-A859-6A432D704B3C}"/>
              </a:ext>
            </a:extLst>
          </p:cNvPr>
          <p:cNvSpPr>
            <a:spLocks noGrp="1"/>
          </p:cNvSpPr>
          <p:nvPr>
            <p:ph type="dt" sz="half" idx="10"/>
          </p:nvPr>
        </p:nvSpPr>
        <p:spPr/>
        <p:txBody>
          <a:bodyPr/>
          <a:lstStyle/>
          <a:p>
            <a:fld id="{BC604DE9-DD8E-4890-9D95-77C494396D2B}" type="datetime1">
              <a:rPr lang="en-US" smtClean="0"/>
              <a:pPr/>
              <a:t>09/05/22</a:t>
            </a:fld>
            <a:endParaRPr lang="en-US" dirty="0"/>
          </a:p>
        </p:txBody>
      </p:sp>
      <p:sp>
        <p:nvSpPr>
          <p:cNvPr id="5" name="Footer Placeholder 4">
            <a:extLst>
              <a:ext uri="{FF2B5EF4-FFF2-40B4-BE49-F238E27FC236}">
                <a16:creationId xmlns:a16="http://schemas.microsoft.com/office/drawing/2014/main" xmlns="" id="{9DCC03B1-DB6D-4604-B8CE-5C9623A48DDC}"/>
              </a:ext>
            </a:extLst>
          </p:cNvPr>
          <p:cNvSpPr>
            <a:spLocks noGrp="1"/>
          </p:cNvSpPr>
          <p:nvPr>
            <p:ph type="ftr" sz="quarter" idx="11"/>
          </p:nvPr>
        </p:nvSpPr>
        <p:spPr/>
        <p:txBody>
          <a:bodyPr/>
          <a:lstStyle/>
          <a:p>
            <a:r>
              <a:rPr lang="en-US"/>
              <a:t>Mr. SOVERS SINGH BISHT                  UNIT 05</a:t>
            </a:r>
            <a:endParaRPr lang="en-US" dirty="0"/>
          </a:p>
        </p:txBody>
      </p:sp>
      <p:sp>
        <p:nvSpPr>
          <p:cNvPr id="6" name="Slide Number Placeholder 5">
            <a:extLst>
              <a:ext uri="{FF2B5EF4-FFF2-40B4-BE49-F238E27FC236}">
                <a16:creationId xmlns:a16="http://schemas.microsoft.com/office/drawing/2014/main" xmlns="" id="{C0AF5098-94A4-4C56-BD9D-27E415008420}"/>
              </a:ext>
            </a:extLst>
          </p:cNvPr>
          <p:cNvSpPr>
            <a:spLocks noGrp="1"/>
          </p:cNvSpPr>
          <p:nvPr>
            <p:ph type="sldNum" sz="quarter" idx="12"/>
          </p:nvPr>
        </p:nvSpPr>
        <p:spPr/>
        <p:txBody>
          <a:bodyPr/>
          <a:lstStyle/>
          <a:p>
            <a:fld id="{B6F15528-21DE-4FAA-801E-634DDDAF4B2B}" type="slidenum">
              <a:rPr lang="en-US" smtClean="0"/>
              <a:pPr/>
              <a:t>95</a:t>
            </a:fld>
            <a:endParaRPr lang="en-US" dirty="0"/>
          </a:p>
        </p:txBody>
      </p:sp>
      <p:sp>
        <p:nvSpPr>
          <p:cNvPr id="8" name="Title 1">
            <a:extLst>
              <a:ext uri="{FF2B5EF4-FFF2-40B4-BE49-F238E27FC236}">
                <a16:creationId xmlns:a16="http://schemas.microsoft.com/office/drawing/2014/main" xmlns="" id="{40C81E08-72DD-4761-8F7F-2BAA8C7D40B3}"/>
              </a:ext>
            </a:extLst>
          </p:cNvPr>
          <p:cNvSpPr txBox="1">
            <a:spLocks/>
          </p:cNvSpPr>
          <p:nvPr/>
        </p:nvSpPr>
        <p:spPr>
          <a:xfrm>
            <a:off x="1378974"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dirty="0"/>
              <a:t>Indexing and ordering datasets (MongoDB) </a:t>
            </a:r>
          </a:p>
        </p:txBody>
      </p:sp>
      <p:pic>
        <p:nvPicPr>
          <p:cNvPr id="9" name="Picture 8">
            <a:extLst>
              <a:ext uri="{FF2B5EF4-FFF2-40B4-BE49-F238E27FC236}">
                <a16:creationId xmlns:a16="http://schemas.microsoft.com/office/drawing/2014/main" xmlns="" id="{B9B59E3E-7A31-440A-BD8B-3ACE3D7D0C9F}"/>
              </a:ext>
            </a:extLst>
          </p:cNvPr>
          <p:cNvPicPr>
            <a:picLocks noChangeAspect="1"/>
          </p:cNvPicPr>
          <p:nvPr/>
        </p:nvPicPr>
        <p:blipFill>
          <a:blip r:embed="rId2"/>
          <a:stretch>
            <a:fillRect/>
          </a:stretch>
        </p:blipFill>
        <p:spPr>
          <a:xfrm>
            <a:off x="0" y="-27448"/>
            <a:ext cx="1384300" cy="812800"/>
          </a:xfrm>
          <a:prstGeom prst="rect">
            <a:avLst/>
          </a:prstGeom>
        </p:spPr>
      </p:pic>
    </p:spTree>
    <p:extLst>
      <p:ext uri="{BB962C8B-B14F-4D97-AF65-F5344CB8AC3E}">
        <p14:creationId xmlns:p14="http://schemas.microsoft.com/office/powerpoint/2010/main" val="200141766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a:extLst>
              <a:ext uri="{FF2B5EF4-FFF2-40B4-BE49-F238E27FC236}">
                <a16:creationId xmlns:a16="http://schemas.microsoft.com/office/drawing/2014/main" xmlns="" id="{733BCF82-5CD3-44EE-9BC9-801DBC9547D2}"/>
              </a:ext>
            </a:extLst>
          </p:cNvPr>
          <p:cNvPicPr>
            <a:picLocks noGrp="1" noChangeAspect="1"/>
          </p:cNvPicPr>
          <p:nvPr>
            <p:ph idx="1"/>
          </p:nvPr>
        </p:nvPicPr>
        <p:blipFill rotWithShape="1">
          <a:blip r:embed="rId2"/>
          <a:srcRect l="29176" t="15152" r="30122" b="12452"/>
          <a:stretch/>
        </p:blipFill>
        <p:spPr>
          <a:xfrm>
            <a:off x="-1" y="838200"/>
            <a:ext cx="9171039" cy="6019800"/>
          </a:xfrm>
          <a:prstGeom prst="rect">
            <a:avLst/>
          </a:prstGeom>
        </p:spPr>
      </p:pic>
      <p:sp>
        <p:nvSpPr>
          <p:cNvPr id="4" name="Date Placeholder 3">
            <a:extLst>
              <a:ext uri="{FF2B5EF4-FFF2-40B4-BE49-F238E27FC236}">
                <a16:creationId xmlns:a16="http://schemas.microsoft.com/office/drawing/2014/main" xmlns="" id="{990E5AC2-E434-4C03-A859-6A432D704B3C}"/>
              </a:ext>
            </a:extLst>
          </p:cNvPr>
          <p:cNvSpPr>
            <a:spLocks noGrp="1"/>
          </p:cNvSpPr>
          <p:nvPr>
            <p:ph type="dt" sz="half" idx="10"/>
          </p:nvPr>
        </p:nvSpPr>
        <p:spPr/>
        <p:txBody>
          <a:bodyPr/>
          <a:lstStyle/>
          <a:p>
            <a:fld id="{552FAE70-8860-48FD-A679-EBA3E1A9DD4A}" type="datetime1">
              <a:rPr lang="en-US" smtClean="0"/>
              <a:pPr/>
              <a:t>09/05/22</a:t>
            </a:fld>
            <a:endParaRPr lang="en-US" dirty="0"/>
          </a:p>
        </p:txBody>
      </p:sp>
      <p:sp>
        <p:nvSpPr>
          <p:cNvPr id="5" name="Footer Placeholder 4">
            <a:extLst>
              <a:ext uri="{FF2B5EF4-FFF2-40B4-BE49-F238E27FC236}">
                <a16:creationId xmlns:a16="http://schemas.microsoft.com/office/drawing/2014/main" xmlns="" id="{9DCC03B1-DB6D-4604-B8CE-5C9623A48DDC}"/>
              </a:ext>
            </a:extLst>
          </p:cNvPr>
          <p:cNvSpPr>
            <a:spLocks noGrp="1"/>
          </p:cNvSpPr>
          <p:nvPr>
            <p:ph type="ftr" sz="quarter" idx="11"/>
          </p:nvPr>
        </p:nvSpPr>
        <p:spPr/>
        <p:txBody>
          <a:bodyPr/>
          <a:lstStyle/>
          <a:p>
            <a:r>
              <a:rPr lang="en-US"/>
              <a:t>Mr. SOVERS SINGH BISHT                  UNIT 05</a:t>
            </a:r>
            <a:endParaRPr lang="en-US" dirty="0"/>
          </a:p>
        </p:txBody>
      </p:sp>
      <p:sp>
        <p:nvSpPr>
          <p:cNvPr id="6" name="Slide Number Placeholder 5">
            <a:extLst>
              <a:ext uri="{FF2B5EF4-FFF2-40B4-BE49-F238E27FC236}">
                <a16:creationId xmlns:a16="http://schemas.microsoft.com/office/drawing/2014/main" xmlns="" id="{C0AF5098-94A4-4C56-BD9D-27E415008420}"/>
              </a:ext>
            </a:extLst>
          </p:cNvPr>
          <p:cNvSpPr>
            <a:spLocks noGrp="1"/>
          </p:cNvSpPr>
          <p:nvPr>
            <p:ph type="sldNum" sz="quarter" idx="12"/>
          </p:nvPr>
        </p:nvSpPr>
        <p:spPr/>
        <p:txBody>
          <a:bodyPr/>
          <a:lstStyle/>
          <a:p>
            <a:fld id="{B6F15528-21DE-4FAA-801E-634DDDAF4B2B}" type="slidenum">
              <a:rPr lang="en-US" smtClean="0"/>
              <a:pPr/>
              <a:t>96</a:t>
            </a:fld>
            <a:endParaRPr lang="en-US" dirty="0"/>
          </a:p>
        </p:txBody>
      </p:sp>
      <p:sp>
        <p:nvSpPr>
          <p:cNvPr id="8" name="Title 1">
            <a:extLst>
              <a:ext uri="{FF2B5EF4-FFF2-40B4-BE49-F238E27FC236}">
                <a16:creationId xmlns:a16="http://schemas.microsoft.com/office/drawing/2014/main" xmlns="" id="{994E13DC-16AB-4647-A7A7-843EAF978A0F}"/>
              </a:ext>
            </a:extLst>
          </p:cNvPr>
          <p:cNvSpPr txBox="1">
            <a:spLocks/>
          </p:cNvSpPr>
          <p:nvPr/>
        </p:nvSpPr>
        <p:spPr>
          <a:xfrm>
            <a:off x="1378974"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dirty="0"/>
              <a:t>Indexing and ordering datasets (MongoDB) </a:t>
            </a:r>
          </a:p>
        </p:txBody>
      </p:sp>
      <p:pic>
        <p:nvPicPr>
          <p:cNvPr id="9" name="Picture 8">
            <a:extLst>
              <a:ext uri="{FF2B5EF4-FFF2-40B4-BE49-F238E27FC236}">
                <a16:creationId xmlns:a16="http://schemas.microsoft.com/office/drawing/2014/main" xmlns="" id="{9AB6B81C-6338-4E53-B6BD-31E8A4BDE1F9}"/>
              </a:ext>
            </a:extLst>
          </p:cNvPr>
          <p:cNvPicPr>
            <a:picLocks noChangeAspect="1"/>
          </p:cNvPicPr>
          <p:nvPr/>
        </p:nvPicPr>
        <p:blipFill>
          <a:blip r:embed="rId3"/>
          <a:stretch>
            <a:fillRect/>
          </a:stretch>
        </p:blipFill>
        <p:spPr>
          <a:xfrm>
            <a:off x="0" y="-27448"/>
            <a:ext cx="1384300" cy="812800"/>
          </a:xfrm>
          <a:prstGeom prst="rect">
            <a:avLst/>
          </a:prstGeom>
        </p:spPr>
      </p:pic>
    </p:spTree>
    <p:extLst>
      <p:ext uri="{BB962C8B-B14F-4D97-AF65-F5344CB8AC3E}">
        <p14:creationId xmlns:p14="http://schemas.microsoft.com/office/powerpoint/2010/main" val="25024242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C3FFE0A8-A872-48E6-9DCC-8246BADEC39B}"/>
              </a:ext>
            </a:extLst>
          </p:cNvPr>
          <p:cNvSpPr>
            <a:spLocks noGrp="1"/>
          </p:cNvSpPr>
          <p:nvPr>
            <p:ph idx="1"/>
          </p:nvPr>
        </p:nvSpPr>
        <p:spPr>
          <a:xfrm>
            <a:off x="228600" y="762000"/>
            <a:ext cx="8763000" cy="5791200"/>
          </a:xfrm>
        </p:spPr>
        <p:txBody>
          <a:bodyPr>
            <a:normAutofit/>
          </a:bodyPr>
          <a:lstStyle/>
          <a:p>
            <a:r>
              <a:rPr lang="en-IN" sz="1600" dirty="0"/>
              <a:t>The </a:t>
            </a:r>
            <a:r>
              <a:rPr lang="en-IN" sz="1600" dirty="0" err="1"/>
              <a:t>dropIndex</a:t>
            </a:r>
            <a:r>
              <a:rPr lang="en-IN" sz="1600" dirty="0"/>
              <a:t>() method</a:t>
            </a:r>
          </a:p>
          <a:p>
            <a:r>
              <a:rPr lang="en-IN" sz="1600" dirty="0"/>
              <a:t>You can drop a particular index using the </a:t>
            </a:r>
            <a:r>
              <a:rPr lang="en-IN" sz="1600" dirty="0" err="1"/>
              <a:t>dropIndex</a:t>
            </a:r>
            <a:r>
              <a:rPr lang="en-IN" sz="1600" dirty="0"/>
              <a:t>() method of MongoDB.</a:t>
            </a:r>
          </a:p>
          <a:p>
            <a:r>
              <a:rPr lang="en-IN" sz="1600" dirty="0"/>
              <a:t>Syntax</a:t>
            </a:r>
          </a:p>
          <a:p>
            <a:r>
              <a:rPr lang="en-IN" sz="1600" dirty="0"/>
              <a:t>The basic syntax of </a:t>
            </a:r>
            <a:r>
              <a:rPr lang="en-IN" sz="1600" dirty="0" err="1"/>
              <a:t>DropIndex</a:t>
            </a:r>
            <a:r>
              <a:rPr lang="en-IN" sz="1600" dirty="0"/>
              <a:t>() method is as follows().</a:t>
            </a:r>
          </a:p>
          <a:p>
            <a:r>
              <a:rPr lang="en-IN" sz="1600" dirty="0"/>
              <a:t>&gt;</a:t>
            </a:r>
            <a:r>
              <a:rPr lang="en-IN" sz="1600" dirty="0" err="1"/>
              <a:t>db.COLLECTION_NAME.dropIndex</a:t>
            </a:r>
            <a:r>
              <a:rPr lang="en-IN" sz="1600" dirty="0"/>
              <a:t>({KEY:1})</a:t>
            </a:r>
          </a:p>
          <a:p>
            <a:r>
              <a:rPr lang="en-IN" sz="1600" dirty="0"/>
              <a:t>Here key is the name of the file on which you want to create index and 1 is for ascending order. To create index in descending order you need to use -1.</a:t>
            </a:r>
          </a:p>
          <a:p>
            <a:r>
              <a:rPr lang="en-IN" sz="1600" dirty="0"/>
              <a:t>Example</a:t>
            </a:r>
          </a:p>
          <a:p>
            <a:r>
              <a:rPr lang="en-IN" sz="1600" dirty="0"/>
              <a:t>&gt; </a:t>
            </a:r>
            <a:r>
              <a:rPr lang="en-IN" sz="1600" dirty="0" err="1"/>
              <a:t>db.mycol.dropIndex</a:t>
            </a:r>
            <a:r>
              <a:rPr lang="en-IN" sz="1600" dirty="0"/>
              <a:t>({"title":1})</a:t>
            </a:r>
          </a:p>
          <a:p>
            <a:r>
              <a:rPr lang="en-IN" sz="1600" dirty="0"/>
              <a:t>{</a:t>
            </a:r>
          </a:p>
          <a:p>
            <a:r>
              <a:rPr lang="en-IN" sz="1600" dirty="0"/>
              <a:t>	"ok" : 0,</a:t>
            </a:r>
          </a:p>
          <a:p>
            <a:r>
              <a:rPr lang="en-IN" sz="1600" dirty="0"/>
              <a:t>	"</a:t>
            </a:r>
            <a:r>
              <a:rPr lang="en-IN" sz="1600" dirty="0" err="1"/>
              <a:t>errmsg</a:t>
            </a:r>
            <a:r>
              <a:rPr lang="en-IN" sz="1600" dirty="0"/>
              <a:t>" : "can't find index with key: { title: 1.0 }",</a:t>
            </a:r>
          </a:p>
          <a:p>
            <a:r>
              <a:rPr lang="en-IN" sz="1600" dirty="0"/>
              <a:t>	"code" : 27,</a:t>
            </a:r>
          </a:p>
          <a:p>
            <a:r>
              <a:rPr lang="en-IN" sz="1600" dirty="0"/>
              <a:t>	"</a:t>
            </a:r>
            <a:r>
              <a:rPr lang="en-IN" sz="1600" dirty="0" err="1"/>
              <a:t>codeName</a:t>
            </a:r>
            <a:r>
              <a:rPr lang="en-IN" sz="1600" dirty="0"/>
              <a:t>" : "</a:t>
            </a:r>
            <a:r>
              <a:rPr lang="en-IN" sz="1600" dirty="0" err="1"/>
              <a:t>IndexNotFound</a:t>
            </a:r>
            <a:r>
              <a:rPr lang="en-IN" sz="1600" dirty="0"/>
              <a:t>"</a:t>
            </a:r>
          </a:p>
          <a:p>
            <a:r>
              <a:rPr lang="en-IN" sz="1600" dirty="0"/>
              <a:t>}</a:t>
            </a:r>
          </a:p>
          <a:p>
            <a:r>
              <a:rPr lang="en-IN" sz="1600" dirty="0"/>
              <a:t>The </a:t>
            </a:r>
            <a:r>
              <a:rPr lang="en-IN" sz="1600" dirty="0" err="1"/>
              <a:t>dropIndexes</a:t>
            </a:r>
            <a:r>
              <a:rPr lang="en-IN" sz="1600" dirty="0"/>
              <a:t>() method</a:t>
            </a:r>
          </a:p>
          <a:p>
            <a:r>
              <a:rPr lang="en-IN" sz="1600" dirty="0"/>
              <a:t>This method deletes multiple (specified) indexes on a collection.</a:t>
            </a:r>
          </a:p>
          <a:p>
            <a:r>
              <a:rPr lang="en-IN" sz="1600" dirty="0"/>
              <a:t>Syntax</a:t>
            </a:r>
          </a:p>
          <a:p>
            <a:r>
              <a:rPr lang="en-IN" sz="1600" dirty="0"/>
              <a:t>The basic syntax of </a:t>
            </a:r>
            <a:r>
              <a:rPr lang="en-IN" sz="1600" dirty="0" err="1"/>
              <a:t>DropIndexes</a:t>
            </a:r>
            <a:r>
              <a:rPr lang="en-IN" sz="1600" dirty="0"/>
              <a:t>() method is as follows() −</a:t>
            </a:r>
          </a:p>
        </p:txBody>
      </p:sp>
      <p:sp>
        <p:nvSpPr>
          <p:cNvPr id="4" name="Date Placeholder 3">
            <a:extLst>
              <a:ext uri="{FF2B5EF4-FFF2-40B4-BE49-F238E27FC236}">
                <a16:creationId xmlns:a16="http://schemas.microsoft.com/office/drawing/2014/main" xmlns="" id="{990E5AC2-E434-4C03-A859-6A432D704B3C}"/>
              </a:ext>
            </a:extLst>
          </p:cNvPr>
          <p:cNvSpPr>
            <a:spLocks noGrp="1"/>
          </p:cNvSpPr>
          <p:nvPr>
            <p:ph type="dt" sz="half" idx="10"/>
          </p:nvPr>
        </p:nvSpPr>
        <p:spPr/>
        <p:txBody>
          <a:bodyPr/>
          <a:lstStyle/>
          <a:p>
            <a:fld id="{FECCF9FC-D027-4BFC-9B56-0C46A9D26D29}" type="datetime1">
              <a:rPr lang="en-US" smtClean="0"/>
              <a:pPr/>
              <a:t>09/05/22</a:t>
            </a:fld>
            <a:endParaRPr lang="en-US" dirty="0"/>
          </a:p>
        </p:txBody>
      </p:sp>
      <p:sp>
        <p:nvSpPr>
          <p:cNvPr id="5" name="Footer Placeholder 4">
            <a:extLst>
              <a:ext uri="{FF2B5EF4-FFF2-40B4-BE49-F238E27FC236}">
                <a16:creationId xmlns:a16="http://schemas.microsoft.com/office/drawing/2014/main" xmlns="" id="{9DCC03B1-DB6D-4604-B8CE-5C9623A48DDC}"/>
              </a:ext>
            </a:extLst>
          </p:cNvPr>
          <p:cNvSpPr>
            <a:spLocks noGrp="1"/>
          </p:cNvSpPr>
          <p:nvPr>
            <p:ph type="ftr" sz="quarter" idx="11"/>
          </p:nvPr>
        </p:nvSpPr>
        <p:spPr/>
        <p:txBody>
          <a:bodyPr/>
          <a:lstStyle/>
          <a:p>
            <a:r>
              <a:rPr lang="en-US"/>
              <a:t>Mr. SOVERS SINGH BISHT                  UNIT 05</a:t>
            </a:r>
            <a:endParaRPr lang="en-US" dirty="0"/>
          </a:p>
        </p:txBody>
      </p:sp>
      <p:sp>
        <p:nvSpPr>
          <p:cNvPr id="6" name="Slide Number Placeholder 5">
            <a:extLst>
              <a:ext uri="{FF2B5EF4-FFF2-40B4-BE49-F238E27FC236}">
                <a16:creationId xmlns:a16="http://schemas.microsoft.com/office/drawing/2014/main" xmlns="" id="{C0AF5098-94A4-4C56-BD9D-27E415008420}"/>
              </a:ext>
            </a:extLst>
          </p:cNvPr>
          <p:cNvSpPr>
            <a:spLocks noGrp="1"/>
          </p:cNvSpPr>
          <p:nvPr>
            <p:ph type="sldNum" sz="quarter" idx="12"/>
          </p:nvPr>
        </p:nvSpPr>
        <p:spPr/>
        <p:txBody>
          <a:bodyPr/>
          <a:lstStyle/>
          <a:p>
            <a:fld id="{B6F15528-21DE-4FAA-801E-634DDDAF4B2B}" type="slidenum">
              <a:rPr lang="en-US" smtClean="0"/>
              <a:pPr/>
              <a:t>97</a:t>
            </a:fld>
            <a:endParaRPr lang="en-US" dirty="0"/>
          </a:p>
        </p:txBody>
      </p:sp>
      <p:sp>
        <p:nvSpPr>
          <p:cNvPr id="8" name="Title 1">
            <a:extLst>
              <a:ext uri="{FF2B5EF4-FFF2-40B4-BE49-F238E27FC236}">
                <a16:creationId xmlns:a16="http://schemas.microsoft.com/office/drawing/2014/main" xmlns="" id="{3291FEC5-D17F-4149-BDE7-75D2C7285B9D}"/>
              </a:ext>
            </a:extLst>
          </p:cNvPr>
          <p:cNvSpPr txBox="1">
            <a:spLocks/>
          </p:cNvSpPr>
          <p:nvPr/>
        </p:nvSpPr>
        <p:spPr>
          <a:xfrm>
            <a:off x="1378974"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dirty="0"/>
              <a:t>Indexing and ordering datasets (MongoDB) </a:t>
            </a:r>
          </a:p>
        </p:txBody>
      </p:sp>
      <p:pic>
        <p:nvPicPr>
          <p:cNvPr id="9" name="Picture 8">
            <a:extLst>
              <a:ext uri="{FF2B5EF4-FFF2-40B4-BE49-F238E27FC236}">
                <a16:creationId xmlns:a16="http://schemas.microsoft.com/office/drawing/2014/main" xmlns="" id="{0F06DDA7-EEC8-4AAD-99BB-FD0BC6EA103A}"/>
              </a:ext>
            </a:extLst>
          </p:cNvPr>
          <p:cNvPicPr>
            <a:picLocks noChangeAspect="1"/>
          </p:cNvPicPr>
          <p:nvPr/>
        </p:nvPicPr>
        <p:blipFill>
          <a:blip r:embed="rId2"/>
          <a:stretch>
            <a:fillRect/>
          </a:stretch>
        </p:blipFill>
        <p:spPr>
          <a:xfrm>
            <a:off x="0" y="-27448"/>
            <a:ext cx="1384300" cy="812800"/>
          </a:xfrm>
          <a:prstGeom prst="rect">
            <a:avLst/>
          </a:prstGeom>
        </p:spPr>
      </p:pic>
    </p:spTree>
    <p:extLst>
      <p:ext uri="{BB962C8B-B14F-4D97-AF65-F5344CB8AC3E}">
        <p14:creationId xmlns:p14="http://schemas.microsoft.com/office/powerpoint/2010/main" val="28041044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C3FFE0A8-A872-48E6-9DCC-8246BADEC39B}"/>
              </a:ext>
            </a:extLst>
          </p:cNvPr>
          <p:cNvSpPr>
            <a:spLocks noGrp="1"/>
          </p:cNvSpPr>
          <p:nvPr>
            <p:ph idx="1"/>
          </p:nvPr>
        </p:nvSpPr>
        <p:spPr>
          <a:xfrm>
            <a:off x="304800" y="762000"/>
            <a:ext cx="8382000" cy="5364163"/>
          </a:xfrm>
        </p:spPr>
        <p:txBody>
          <a:bodyPr>
            <a:normAutofit/>
          </a:bodyPr>
          <a:lstStyle/>
          <a:p>
            <a:r>
              <a:rPr lang="en-IN" sz="1800" dirty="0"/>
              <a:t>&gt;</a:t>
            </a:r>
            <a:r>
              <a:rPr lang="en-IN" sz="1800" dirty="0" err="1"/>
              <a:t>db.COLLECTION_NAME.dropIndexes</a:t>
            </a:r>
            <a:r>
              <a:rPr lang="en-IN" sz="1800" dirty="0"/>
              <a:t>()</a:t>
            </a:r>
          </a:p>
          <a:p>
            <a:r>
              <a:rPr lang="en-IN" sz="1800" dirty="0"/>
              <a:t>Example</a:t>
            </a:r>
          </a:p>
          <a:p>
            <a:r>
              <a:rPr lang="en-IN" sz="1800" dirty="0"/>
              <a:t>Assume we have created 2 indexes in the named </a:t>
            </a:r>
            <a:r>
              <a:rPr lang="en-IN" sz="1800" dirty="0" err="1"/>
              <a:t>mycol</a:t>
            </a:r>
            <a:r>
              <a:rPr lang="en-IN" sz="1800" dirty="0"/>
              <a:t> collection as shown below −</a:t>
            </a:r>
          </a:p>
          <a:p>
            <a:r>
              <a:rPr lang="en-IN" sz="1800" dirty="0"/>
              <a:t>&gt; </a:t>
            </a:r>
            <a:r>
              <a:rPr lang="en-IN" sz="1800" dirty="0" err="1"/>
              <a:t>db.mycol.createIndex</a:t>
            </a:r>
            <a:r>
              <a:rPr lang="en-IN" sz="1800" dirty="0"/>
              <a:t>({"title":1,"description":-1})</a:t>
            </a:r>
          </a:p>
          <a:p>
            <a:r>
              <a:rPr lang="en-IN" sz="1800" dirty="0"/>
              <a:t>Following example removes the above created indexes of </a:t>
            </a:r>
            <a:r>
              <a:rPr lang="en-IN" sz="1800" dirty="0" err="1"/>
              <a:t>mycol</a:t>
            </a:r>
            <a:r>
              <a:rPr lang="en-IN" sz="1800" dirty="0"/>
              <a:t> −</a:t>
            </a:r>
          </a:p>
          <a:p>
            <a:r>
              <a:rPr lang="en-IN" sz="1800" dirty="0"/>
              <a:t>&gt;</a:t>
            </a:r>
            <a:r>
              <a:rPr lang="en-IN" sz="1800" dirty="0" err="1"/>
              <a:t>db.mycol.dropIndexes</a:t>
            </a:r>
            <a:r>
              <a:rPr lang="en-IN" sz="1800" dirty="0"/>
              <a:t>({"title":1,"description":-1})</a:t>
            </a:r>
          </a:p>
          <a:p>
            <a:r>
              <a:rPr lang="en-IN" sz="1800" dirty="0"/>
              <a:t>{ "</a:t>
            </a:r>
            <a:r>
              <a:rPr lang="en-IN" sz="1800" dirty="0" err="1"/>
              <a:t>nIndexesWas</a:t>
            </a:r>
            <a:r>
              <a:rPr lang="en-IN" sz="1800" dirty="0"/>
              <a:t>" : 2, "ok" : 1 }</a:t>
            </a:r>
          </a:p>
          <a:p>
            <a:r>
              <a:rPr lang="en-IN" sz="1800" dirty="0"/>
              <a:t>&gt;</a:t>
            </a:r>
            <a:r>
              <a:rPr lang="en-US" sz="1800" dirty="0"/>
              <a:t>The </a:t>
            </a:r>
            <a:r>
              <a:rPr lang="en-US" sz="1800" dirty="0" err="1"/>
              <a:t>getIndexes</a:t>
            </a:r>
            <a:r>
              <a:rPr lang="en-US" sz="1800" dirty="0"/>
              <a:t>() method</a:t>
            </a:r>
          </a:p>
          <a:p>
            <a:r>
              <a:rPr lang="en-US" sz="1800" dirty="0"/>
              <a:t>This method returns the description of all the indexes int the collection.</a:t>
            </a:r>
          </a:p>
          <a:p>
            <a:r>
              <a:rPr lang="en-US" sz="1800" dirty="0"/>
              <a:t>Syntax</a:t>
            </a:r>
          </a:p>
          <a:p>
            <a:r>
              <a:rPr lang="en-US" sz="1800" dirty="0"/>
              <a:t>Following is the basic syntax od the </a:t>
            </a:r>
            <a:r>
              <a:rPr lang="en-US" sz="1800" dirty="0" err="1"/>
              <a:t>getIndexes</a:t>
            </a:r>
            <a:r>
              <a:rPr lang="en-US" sz="1800" dirty="0"/>
              <a:t>() method −</a:t>
            </a:r>
          </a:p>
          <a:p>
            <a:r>
              <a:rPr lang="en-US" sz="1800" dirty="0" err="1"/>
              <a:t>db.COLLECTION_NAME.getIndexes</a:t>
            </a:r>
            <a:r>
              <a:rPr lang="en-US" sz="1800" dirty="0"/>
              <a:t>()</a:t>
            </a:r>
          </a:p>
          <a:p>
            <a:r>
              <a:rPr lang="en-US" sz="1800" dirty="0"/>
              <a:t>Example</a:t>
            </a:r>
          </a:p>
          <a:p>
            <a:r>
              <a:rPr lang="en-US" sz="1800" dirty="0"/>
              <a:t>Assume we have created 2 indexes in the named </a:t>
            </a:r>
            <a:r>
              <a:rPr lang="en-US" sz="1800" dirty="0" err="1"/>
              <a:t>mycol</a:t>
            </a:r>
            <a:r>
              <a:rPr lang="en-US" sz="1800" dirty="0"/>
              <a:t> collection as shown below −</a:t>
            </a:r>
          </a:p>
          <a:p>
            <a:endParaRPr lang="en-US" sz="1800" dirty="0"/>
          </a:p>
          <a:p>
            <a:r>
              <a:rPr lang="en-US" sz="1800" dirty="0"/>
              <a:t>&gt; </a:t>
            </a:r>
            <a:r>
              <a:rPr lang="en-US" sz="1800" dirty="0" err="1"/>
              <a:t>db.mycol.createIndex</a:t>
            </a:r>
            <a:r>
              <a:rPr lang="en-US" sz="1800" dirty="0"/>
              <a:t>({"title":1,"description":-1})</a:t>
            </a:r>
            <a:endParaRPr lang="en-IN" sz="1800" dirty="0"/>
          </a:p>
          <a:p>
            <a:endParaRPr lang="en-IN" sz="1800" dirty="0"/>
          </a:p>
          <a:p>
            <a:endParaRPr lang="en-IN" sz="1800" dirty="0"/>
          </a:p>
        </p:txBody>
      </p:sp>
      <p:sp>
        <p:nvSpPr>
          <p:cNvPr id="4" name="Date Placeholder 3">
            <a:extLst>
              <a:ext uri="{FF2B5EF4-FFF2-40B4-BE49-F238E27FC236}">
                <a16:creationId xmlns:a16="http://schemas.microsoft.com/office/drawing/2014/main" xmlns="" id="{990E5AC2-E434-4C03-A859-6A432D704B3C}"/>
              </a:ext>
            </a:extLst>
          </p:cNvPr>
          <p:cNvSpPr>
            <a:spLocks noGrp="1"/>
          </p:cNvSpPr>
          <p:nvPr>
            <p:ph type="dt" sz="half" idx="10"/>
          </p:nvPr>
        </p:nvSpPr>
        <p:spPr/>
        <p:txBody>
          <a:bodyPr/>
          <a:lstStyle/>
          <a:p>
            <a:fld id="{F05A7E70-E725-4019-AE13-7C6E546C4007}" type="datetime1">
              <a:rPr lang="en-US" smtClean="0"/>
              <a:pPr/>
              <a:t>09/05/22</a:t>
            </a:fld>
            <a:endParaRPr lang="en-US" dirty="0"/>
          </a:p>
        </p:txBody>
      </p:sp>
      <p:sp>
        <p:nvSpPr>
          <p:cNvPr id="5" name="Footer Placeholder 4">
            <a:extLst>
              <a:ext uri="{FF2B5EF4-FFF2-40B4-BE49-F238E27FC236}">
                <a16:creationId xmlns:a16="http://schemas.microsoft.com/office/drawing/2014/main" xmlns="" id="{9DCC03B1-DB6D-4604-B8CE-5C9623A48DDC}"/>
              </a:ext>
            </a:extLst>
          </p:cNvPr>
          <p:cNvSpPr>
            <a:spLocks noGrp="1"/>
          </p:cNvSpPr>
          <p:nvPr>
            <p:ph type="ftr" sz="quarter" idx="11"/>
          </p:nvPr>
        </p:nvSpPr>
        <p:spPr/>
        <p:txBody>
          <a:bodyPr/>
          <a:lstStyle/>
          <a:p>
            <a:r>
              <a:rPr lang="en-US"/>
              <a:t>Mr. SOVERS SINGH BISHT                  UNIT 05</a:t>
            </a:r>
            <a:endParaRPr lang="en-US" dirty="0"/>
          </a:p>
        </p:txBody>
      </p:sp>
      <p:sp>
        <p:nvSpPr>
          <p:cNvPr id="6" name="Slide Number Placeholder 5">
            <a:extLst>
              <a:ext uri="{FF2B5EF4-FFF2-40B4-BE49-F238E27FC236}">
                <a16:creationId xmlns:a16="http://schemas.microsoft.com/office/drawing/2014/main" xmlns="" id="{C0AF5098-94A4-4C56-BD9D-27E415008420}"/>
              </a:ext>
            </a:extLst>
          </p:cNvPr>
          <p:cNvSpPr>
            <a:spLocks noGrp="1"/>
          </p:cNvSpPr>
          <p:nvPr>
            <p:ph type="sldNum" sz="quarter" idx="12"/>
          </p:nvPr>
        </p:nvSpPr>
        <p:spPr/>
        <p:txBody>
          <a:bodyPr/>
          <a:lstStyle/>
          <a:p>
            <a:fld id="{B6F15528-21DE-4FAA-801E-634DDDAF4B2B}" type="slidenum">
              <a:rPr lang="en-US" smtClean="0"/>
              <a:pPr/>
              <a:t>98</a:t>
            </a:fld>
            <a:endParaRPr lang="en-US" dirty="0"/>
          </a:p>
        </p:txBody>
      </p:sp>
      <p:sp>
        <p:nvSpPr>
          <p:cNvPr id="8" name="Title 1">
            <a:extLst>
              <a:ext uri="{FF2B5EF4-FFF2-40B4-BE49-F238E27FC236}">
                <a16:creationId xmlns:a16="http://schemas.microsoft.com/office/drawing/2014/main" xmlns="" id="{92665AB0-660A-43D0-9B13-5E284C0BC11A}"/>
              </a:ext>
            </a:extLst>
          </p:cNvPr>
          <p:cNvSpPr txBox="1">
            <a:spLocks/>
          </p:cNvSpPr>
          <p:nvPr/>
        </p:nvSpPr>
        <p:spPr>
          <a:xfrm>
            <a:off x="1378974"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400" dirty="0"/>
              <a:t>Indexing and ordering datasets (MongoDB) </a:t>
            </a:r>
          </a:p>
        </p:txBody>
      </p:sp>
      <p:pic>
        <p:nvPicPr>
          <p:cNvPr id="9" name="Picture 8">
            <a:extLst>
              <a:ext uri="{FF2B5EF4-FFF2-40B4-BE49-F238E27FC236}">
                <a16:creationId xmlns:a16="http://schemas.microsoft.com/office/drawing/2014/main" xmlns="" id="{81524499-3A6A-4EED-9957-8D32ABB2355E}"/>
              </a:ext>
            </a:extLst>
          </p:cNvPr>
          <p:cNvPicPr>
            <a:picLocks noChangeAspect="1"/>
          </p:cNvPicPr>
          <p:nvPr/>
        </p:nvPicPr>
        <p:blipFill>
          <a:blip r:embed="rId2"/>
          <a:stretch>
            <a:fillRect/>
          </a:stretch>
        </p:blipFill>
        <p:spPr>
          <a:xfrm>
            <a:off x="0" y="-27448"/>
            <a:ext cx="1384300" cy="812800"/>
          </a:xfrm>
          <a:prstGeom prst="rect">
            <a:avLst/>
          </a:prstGeom>
        </p:spPr>
      </p:pic>
    </p:spTree>
    <p:extLst>
      <p:ext uri="{BB962C8B-B14F-4D97-AF65-F5344CB8AC3E}">
        <p14:creationId xmlns:p14="http://schemas.microsoft.com/office/powerpoint/2010/main" val="3000198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635D8030-80FA-4300-A6DC-07667C9EC274}" type="datetime1">
              <a:rPr lang="en-US" smtClean="0"/>
              <a:pPr/>
              <a:t>09/05/22</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Mr. SOVERS SINGH BISHT                  UNIT 05</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99</a:t>
            </a:fld>
            <a:endParaRPr lang="en-US"/>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9" name="Content Placeholder 2">
            <a:extLst>
              <a:ext uri="{FF2B5EF4-FFF2-40B4-BE49-F238E27FC236}">
                <a16:creationId xmlns:a16="http://schemas.microsoft.com/office/drawing/2014/main" xmlns="" id="{00A7AD26-23DA-406A-BF60-C2E32E98A410}"/>
              </a:ext>
            </a:extLst>
          </p:cNvPr>
          <p:cNvSpPr>
            <a:spLocks noGrp="1"/>
          </p:cNvSpPr>
          <p:nvPr>
            <p:ph idx="1"/>
          </p:nvPr>
        </p:nvSpPr>
        <p:spPr>
          <a:xfrm>
            <a:off x="901337" y="1219200"/>
            <a:ext cx="7641771" cy="4405316"/>
          </a:xfrm>
        </p:spPr>
        <p:txBody>
          <a:bodyPr>
            <a:normAutofit/>
          </a:bodyPr>
          <a:lstStyle/>
          <a:p>
            <a:pPr marL="0" indent="0" algn="just">
              <a:buNone/>
            </a:pPr>
            <a:r>
              <a:rPr lang="en-IN" sz="2000" b="1" dirty="0"/>
              <a:t>Objective:</a:t>
            </a:r>
          </a:p>
          <a:p>
            <a:pPr algn="just">
              <a:lnSpc>
                <a:spcPct val="150000"/>
              </a:lnSpc>
              <a:buFont typeface="Wingdings" panose="05000000000000000000" pitchFamily="2" charset="2"/>
              <a:buChar char="§"/>
            </a:pPr>
            <a:r>
              <a:rPr lang="en-IN" sz="2000" b="1" dirty="0"/>
              <a:t>In this topic</a:t>
            </a:r>
            <a:r>
              <a:rPr lang="en-IN" sz="2000" dirty="0"/>
              <a:t> we focus on </a:t>
            </a:r>
            <a:r>
              <a:rPr lang="en-US" sz="2000" dirty="0"/>
              <a:t>Capped collections are fixed-size collections that support high-throughput operations that insert and retrieve documents based on insertion order.</a:t>
            </a:r>
            <a:endParaRPr lang="en-IN" sz="2000" dirty="0"/>
          </a:p>
          <a:p>
            <a:pPr marL="0" indent="0" algn="just">
              <a:lnSpc>
                <a:spcPct val="150000"/>
              </a:lnSpc>
              <a:buNone/>
            </a:pPr>
            <a:r>
              <a:rPr lang="en-IN" sz="2000" b="1" dirty="0"/>
              <a:t>Recap:</a:t>
            </a:r>
          </a:p>
          <a:p>
            <a:pPr algn="just">
              <a:lnSpc>
                <a:spcPct val="150000"/>
              </a:lnSpc>
              <a:buFont typeface="Wingdings" panose="05000000000000000000" pitchFamily="2" charset="2"/>
              <a:buChar char="§"/>
            </a:pPr>
            <a:r>
              <a:rPr lang="en-IN" sz="2000" dirty="0"/>
              <a:t>Revision of </a:t>
            </a:r>
            <a:r>
              <a:rPr lang="en-US" sz="2000" dirty="0" err="1"/>
              <a:t>NOSql</a:t>
            </a:r>
            <a:r>
              <a:rPr lang="en-US" sz="2000" dirty="0"/>
              <a:t> architecture.</a:t>
            </a:r>
            <a:endParaRPr lang="en-IN" sz="2000" dirty="0"/>
          </a:p>
          <a:p>
            <a:pPr marL="0" indent="0" algn="just">
              <a:lnSpc>
                <a:spcPct val="150000"/>
              </a:lnSpc>
              <a:buNone/>
            </a:pPr>
            <a:endParaRPr lang="en-IN" sz="1650" b="1" dirty="0"/>
          </a:p>
        </p:txBody>
      </p:sp>
      <p:pic>
        <p:nvPicPr>
          <p:cNvPr id="7" name="Picture 6">
            <a:extLst>
              <a:ext uri="{FF2B5EF4-FFF2-40B4-BE49-F238E27FC236}">
                <a16:creationId xmlns:a16="http://schemas.microsoft.com/office/drawing/2014/main" xmlns="" id="{0E07BBDF-44E5-44D2-B87F-5FDC05874C6E}"/>
              </a:ext>
            </a:extLst>
          </p:cNvPr>
          <p:cNvPicPr>
            <a:picLocks noChangeAspect="1"/>
          </p:cNvPicPr>
          <p:nvPr/>
        </p:nvPicPr>
        <p:blipFill>
          <a:blip r:embed="rId3"/>
          <a:stretch>
            <a:fillRect/>
          </a:stretch>
        </p:blipFill>
        <p:spPr>
          <a:xfrm>
            <a:off x="0" y="-27448"/>
            <a:ext cx="1384300" cy="812800"/>
          </a:xfrm>
          <a:prstGeom prst="rect">
            <a:avLst/>
          </a:prstGeom>
        </p:spPr>
      </p:pic>
    </p:spTree>
    <p:extLst>
      <p:ext uri="{BB962C8B-B14F-4D97-AF65-F5344CB8AC3E}">
        <p14:creationId xmlns:p14="http://schemas.microsoft.com/office/powerpoint/2010/main" val="237732963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42996</TotalTime>
  <Words>14788</Words>
  <Application>Microsoft Macintosh PowerPoint</Application>
  <PresentationFormat>On-screen Show (4:3)</PresentationFormat>
  <Paragraphs>2314</Paragraphs>
  <Slides>174</Slides>
  <Notes>6</Notes>
  <HiddenSlides>0</HiddenSlides>
  <MMClips>0</MMClips>
  <ScaleCrop>false</ScaleCrop>
  <HeadingPairs>
    <vt:vector size="4" baseType="variant">
      <vt:variant>
        <vt:lpstr>Theme</vt:lpstr>
      </vt:variant>
      <vt:variant>
        <vt:i4>1</vt:i4>
      </vt:variant>
      <vt:variant>
        <vt:lpstr>Slide Titles</vt:lpstr>
      </vt:variant>
      <vt:variant>
        <vt:i4>174</vt:i4>
      </vt:variant>
    </vt:vector>
  </HeadingPairs>
  <TitlesOfParts>
    <vt:vector size="175"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vt:lpstr>
      <vt:lpstr>  Introduction NoSQL </vt:lpstr>
      <vt:lpstr>Increasing Web Application Data.</vt:lpstr>
      <vt:lpstr>Characteristic of NoSQL</vt:lpstr>
      <vt:lpstr>ACID</vt:lpstr>
      <vt:lpstr>BASE</vt:lpstr>
      <vt:lpstr>CAP Theory</vt:lpstr>
      <vt:lpstr>Major NoSQL Types</vt:lpstr>
      <vt:lpstr>Developers Viewpoint !</vt:lpstr>
      <vt:lpstr>Look at Queries syntax</vt:lpstr>
      <vt:lpstr>What's about functions ? var myCursor = db.inventory.find( { type: 'food' } );  myCursor.forEach(printjson);</vt:lpstr>
      <vt:lpstr>Summary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About MongoDB </vt:lpstr>
      <vt:lpstr>MongoDB  </vt:lpstr>
      <vt:lpstr>PowerPoint Presentation</vt:lpstr>
      <vt:lpstr>PowerPoint Presentation</vt:lpstr>
      <vt:lpstr>MongoDB: Goal</vt:lpstr>
      <vt:lpstr>What is MongoDB?</vt:lpstr>
      <vt:lpstr>What is MongoDB? (Cont’d)</vt:lpstr>
      <vt:lpstr>Is It Fast?</vt:lpstr>
      <vt:lpstr>It is Growing Fast</vt:lpstr>
      <vt:lpstr>Integration with Others</vt:lpstr>
      <vt:lpstr>NoSQL: Categories</vt:lpstr>
      <vt:lpstr>PowerPoint Presentation</vt:lpstr>
      <vt:lpstr>PowerPoint Presentation</vt:lpstr>
      <vt:lpstr>PowerPoint Presentation</vt:lpstr>
      <vt:lpstr>Data Model</vt:lpstr>
      <vt:lpstr>Terms Mapping (DB vs. MongoDB)</vt:lpstr>
      <vt:lpstr>JSON</vt:lpstr>
      <vt:lpstr>Another Example</vt:lpstr>
      <vt:lpstr>MongoDB Model</vt:lpstr>
      <vt:lpstr>MongoDB Model</vt:lpstr>
      <vt:lpstr>Example Document in MongoDB</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Must Practice It</vt:lpstr>
      <vt:lpstr>CRUD</vt:lpstr>
      <vt:lpstr>CRUD Examples</vt:lpstr>
      <vt:lpstr>PowerPoint Presentation</vt:lpstr>
      <vt:lpstr>Examples</vt:lpstr>
      <vt:lpstr>Insertion</vt:lpstr>
      <vt:lpstr>Multi-Document Insertion (Use of Arrays)</vt:lpstr>
      <vt:lpstr>Multi-Document Insertion  (Bulk Operation)</vt:lpstr>
      <vt:lpstr>Deletion (Remove Operation)</vt:lpstr>
      <vt:lpstr>Update</vt:lpstr>
      <vt:lpstr>Update (Cont’d)</vt:lpstr>
      <vt:lpstr>Replace a document</vt:lpstr>
      <vt:lpstr>Insert or Replace</vt:lpstr>
      <vt:lpstr>PowerPoint Presentation</vt:lpstr>
      <vt:lpstr>MongoDB  Create Database  </vt:lpstr>
      <vt:lpstr>MongoDB  Drop Database </vt:lpstr>
      <vt:lpstr>MongoDB  Create Collection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Definition</vt:lpstr>
      <vt:lpstr>RTDBS Structure</vt:lpstr>
      <vt:lpstr>Specifications</vt:lpstr>
      <vt:lpstr>Services and Examples</vt:lpstr>
      <vt:lpstr>System Models and Timing Deadlines</vt:lpstr>
      <vt:lpstr>Deadlines</vt:lpstr>
      <vt:lpstr>Deadlines</vt:lpstr>
      <vt:lpstr>Design Paradigms</vt:lpstr>
      <vt:lpstr>Design Paradigms</vt:lpstr>
      <vt:lpstr>Tasks Periodicity</vt:lpstr>
      <vt:lpstr>Tasks Periodicity</vt:lpstr>
      <vt:lpstr>Scheduling</vt:lpstr>
      <vt:lpstr>Scheduling (Cont)</vt:lpstr>
      <vt:lpstr>Scheduling (Cont)</vt:lpstr>
      <vt:lpstr>Priority-Based Scheduling</vt:lpstr>
      <vt:lpstr>Priority-Based Scheduling Methods</vt:lpstr>
      <vt:lpstr>Priority-Based Scheduling Methods</vt:lpstr>
      <vt:lpstr>Synchronization</vt:lpstr>
      <vt:lpstr>Synchronization (Cont)</vt:lpstr>
      <vt:lpstr>Real Time Database Systems Overview</vt:lpstr>
      <vt:lpstr>Conventional Databases: Transactions and Serializability</vt:lpstr>
      <vt:lpstr>Conventional Databases: Transactions and Serializability</vt:lpstr>
      <vt:lpstr>Conventional Databases: ACID Properties</vt:lpstr>
      <vt:lpstr>Conventional Databases: ACID Properties (Cont.)</vt:lpstr>
      <vt:lpstr>Serializability</vt:lpstr>
      <vt:lpstr>Recoverable History</vt:lpstr>
      <vt:lpstr>Recoverable History (Cont)</vt:lpstr>
      <vt:lpstr>RTBBS vs. Conventional DB</vt:lpstr>
      <vt:lpstr>Conventional DB vs. RTDBS</vt:lpstr>
      <vt:lpstr>Conventional DB vs. RTDBS</vt:lpstr>
      <vt:lpstr>A Real-Time Database Model</vt:lpstr>
      <vt:lpstr>A Real-Time Database Model</vt:lpstr>
      <vt:lpstr>A Real-Time Database Model</vt:lpstr>
      <vt:lpstr>A Real-Time Database Model</vt:lpstr>
      <vt:lpstr>Scheduling RTDB Transactions</vt:lpstr>
      <vt:lpstr>Scheduling RTDB Transactions</vt:lpstr>
      <vt:lpstr>Scheduling RTDB Transactions Concurrency Control Protocol</vt:lpstr>
      <vt:lpstr>Scheduling RTDB Transactions Conflict Resolution Protocol</vt:lpstr>
      <vt:lpstr>                </vt:lpstr>
      <vt:lpstr>Scheduling RTDB Transactions Deadlocks</vt:lpstr>
      <vt:lpstr>Scheduling RTDB Transactions Deadlocks</vt:lpstr>
      <vt:lpstr>Scheduling RTDB Transactions Conflict Resolution Protocol</vt:lpstr>
      <vt:lpstr>Scheduling RTDB Transactions  Admission Control</vt:lpstr>
      <vt:lpstr>Scheduling RTDB Transactions Memory Management</vt:lpstr>
      <vt:lpstr>Future Research Areas in RTDBS</vt:lpstr>
      <vt:lpstr>PowerPoint Presentation</vt:lpstr>
      <vt:lpstr>PowerPoint Presentation</vt:lpstr>
      <vt:lpstr>PowerPoint Presentation</vt:lpstr>
      <vt:lpstr>PowerPoint Presentation</vt:lpstr>
      <vt:lpstr>PowerPoint Presentation</vt:lpstr>
      <vt:lpstr>MCQ</vt:lpstr>
      <vt:lpstr>MCQ</vt:lpstr>
      <vt:lpstr>Glossary Questions</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VIN S340</dc:creator>
  <cp:lastModifiedBy>JAMEEL</cp:lastModifiedBy>
  <cp:revision>918</cp:revision>
  <dcterms:created xsi:type="dcterms:W3CDTF">2020-04-10T07:02:33Z</dcterms:created>
  <dcterms:modified xsi:type="dcterms:W3CDTF">2022-05-09T06:18:44Z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2012-11-12T00:00:00Z</vt:filetime>
  </property>
  <property fmtid="{D5CDD505-2E9C-101B-9397-08002B2CF9AE}" pid="3" name="Creator">
    <vt:lpwstr>Microsoft® Office PowerPoint® 2007</vt:lpwstr>
  </property>
  <property fmtid="{D5CDD505-2E9C-101B-9397-08002B2CF9AE}" pid="4" name="LastSaved">
    <vt:filetime>2020-04-10T00:00:00Z</vt:filetime>
  </property>
</Properties>
</file>